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300" r:id="rId2"/>
    <p:sldId id="301" r:id="rId3"/>
    <p:sldId id="257"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65" r:id="rId19"/>
    <p:sldId id="263" r:id="rId20"/>
    <p:sldId id="270" r:id="rId21"/>
    <p:sldId id="271" r:id="rId22"/>
    <p:sldId id="264" r:id="rId23"/>
    <p:sldId id="273" r:id="rId24"/>
    <p:sldId id="302" r:id="rId25"/>
    <p:sldId id="274" r:id="rId26"/>
    <p:sldId id="275" r:id="rId27"/>
    <p:sldId id="262" r:id="rId28"/>
    <p:sldId id="261" r:id="rId29"/>
    <p:sldId id="260" r:id="rId30"/>
    <p:sldId id="259" r:id="rId31"/>
    <p:sldId id="276" r:id="rId32"/>
    <p:sldId id="258" r:id="rId33"/>
    <p:sldId id="277" r:id="rId34"/>
    <p:sldId id="266" r:id="rId35"/>
    <p:sldId id="303" r:id="rId36"/>
    <p:sldId id="344" r:id="rId37"/>
    <p:sldId id="304" r:id="rId38"/>
    <p:sldId id="305" r:id="rId39"/>
    <p:sldId id="306" r:id="rId40"/>
    <p:sldId id="307" r:id="rId41"/>
    <p:sldId id="309" r:id="rId42"/>
    <p:sldId id="310" r:id="rId43"/>
    <p:sldId id="311" r:id="rId44"/>
    <p:sldId id="312" r:id="rId45"/>
    <p:sldId id="313" r:id="rId46"/>
    <p:sldId id="314" r:id="rId47"/>
    <p:sldId id="315" r:id="rId48"/>
    <p:sldId id="316" r:id="rId49"/>
    <p:sldId id="333" r:id="rId50"/>
    <p:sldId id="318" r:id="rId51"/>
    <p:sldId id="319" r:id="rId52"/>
    <p:sldId id="321" r:id="rId53"/>
    <p:sldId id="322" r:id="rId54"/>
    <p:sldId id="323" r:id="rId55"/>
    <p:sldId id="326" r:id="rId56"/>
    <p:sldId id="327" r:id="rId57"/>
    <p:sldId id="324" r:id="rId58"/>
    <p:sldId id="325" r:id="rId59"/>
    <p:sldId id="328" r:id="rId60"/>
    <p:sldId id="320" r:id="rId61"/>
    <p:sldId id="330" r:id="rId62"/>
    <p:sldId id="308" r:id="rId63"/>
    <p:sldId id="331" r:id="rId64"/>
    <p:sldId id="334" r:id="rId65"/>
    <p:sldId id="335" r:id="rId66"/>
    <p:sldId id="336" r:id="rId67"/>
    <p:sldId id="329" r:id="rId68"/>
    <p:sldId id="281" r:id="rId69"/>
    <p:sldId id="297" r:id="rId70"/>
    <p:sldId id="345" r:id="rId71"/>
    <p:sldId id="298" r:id="rId72"/>
    <p:sldId id="337" r:id="rId73"/>
    <p:sldId id="338" r:id="rId74"/>
    <p:sldId id="339" r:id="rId75"/>
    <p:sldId id="340" r:id="rId76"/>
    <p:sldId id="350" r:id="rId77"/>
    <p:sldId id="351" r:id="rId78"/>
    <p:sldId id="352" r:id="rId79"/>
    <p:sldId id="349" r:id="rId80"/>
    <p:sldId id="347" r:id="rId81"/>
    <p:sldId id="348" r:id="rId82"/>
    <p:sldId id="346" r:id="rId83"/>
    <p:sldId id="341" r:id="rId84"/>
    <p:sldId id="342" r:id="rId85"/>
    <p:sldId id="343" r:id="rId86"/>
    <p:sldId id="299" r:id="rId8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5C9"/>
    <a:srgbClr val="ED777F"/>
    <a:srgbClr val="FFFFFF"/>
    <a:srgbClr val="F0F9B9"/>
    <a:srgbClr val="7A8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057565-E9B4-4E6C-919E-CD06A838F573}" v="120" dt="2025-01-14T20:54:00.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31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o Lucidi" userId="ad9864f1a22b0904" providerId="LiveId" clId="{CC057565-E9B4-4E6C-919E-CD06A838F573}"/>
    <pc:docChg chg="undo custSel addSld delSld modSld sldOrd">
      <pc:chgData name="Claudio Lucidi" userId="ad9864f1a22b0904" providerId="LiveId" clId="{CC057565-E9B4-4E6C-919E-CD06A838F573}" dt="2025-01-14T21:57:48.805" v="2809" actId="6549"/>
      <pc:docMkLst>
        <pc:docMk/>
      </pc:docMkLst>
      <pc:sldChg chg="del">
        <pc:chgData name="Claudio Lucidi" userId="ad9864f1a22b0904" providerId="LiveId" clId="{CC057565-E9B4-4E6C-919E-CD06A838F573}" dt="2025-01-14T18:04:28.490" v="890" actId="2696"/>
        <pc:sldMkLst>
          <pc:docMk/>
          <pc:sldMk cId="2854933628" sldId="269"/>
        </pc:sldMkLst>
      </pc:sldChg>
      <pc:sldChg chg="del">
        <pc:chgData name="Claudio Lucidi" userId="ad9864f1a22b0904" providerId="LiveId" clId="{CC057565-E9B4-4E6C-919E-CD06A838F573}" dt="2025-01-14T18:04:37.150" v="891" actId="2696"/>
        <pc:sldMkLst>
          <pc:docMk/>
          <pc:sldMk cId="2168003371" sldId="278"/>
        </pc:sldMkLst>
      </pc:sldChg>
      <pc:sldChg chg="del">
        <pc:chgData name="Claudio Lucidi" userId="ad9864f1a22b0904" providerId="LiveId" clId="{CC057565-E9B4-4E6C-919E-CD06A838F573}" dt="2025-01-14T18:04:41.506" v="892" actId="2696"/>
        <pc:sldMkLst>
          <pc:docMk/>
          <pc:sldMk cId="4108733198" sldId="279"/>
        </pc:sldMkLst>
      </pc:sldChg>
      <pc:sldChg chg="del">
        <pc:chgData name="Claudio Lucidi" userId="ad9864f1a22b0904" providerId="LiveId" clId="{CC057565-E9B4-4E6C-919E-CD06A838F573}" dt="2025-01-14T18:05:04.439" v="893" actId="2696"/>
        <pc:sldMkLst>
          <pc:docMk/>
          <pc:sldMk cId="4294105566" sldId="280"/>
        </pc:sldMkLst>
      </pc:sldChg>
      <pc:sldChg chg="addSp delSp modSp mod modAnim">
        <pc:chgData name="Claudio Lucidi" userId="ad9864f1a22b0904" providerId="LiveId" clId="{CC057565-E9B4-4E6C-919E-CD06A838F573}" dt="2025-01-14T18:19:01.469" v="987" actId="1076"/>
        <pc:sldMkLst>
          <pc:docMk/>
          <pc:sldMk cId="1310101171" sldId="281"/>
        </pc:sldMkLst>
        <pc:spChg chg="add del">
          <ac:chgData name="Claudio Lucidi" userId="ad9864f1a22b0904" providerId="LiveId" clId="{CC057565-E9B4-4E6C-919E-CD06A838F573}" dt="2025-01-14T18:07:09.481" v="895" actId="21"/>
          <ac:spMkLst>
            <pc:docMk/>
            <pc:sldMk cId="1310101171" sldId="281"/>
            <ac:spMk id="6" creationId="{BF419A75-A22B-2B27-91D7-4D624B0C3C9B}"/>
          </ac:spMkLst>
        </pc:spChg>
        <pc:spChg chg="add mod">
          <ac:chgData name="Claudio Lucidi" userId="ad9864f1a22b0904" providerId="LiveId" clId="{CC057565-E9B4-4E6C-919E-CD06A838F573}" dt="2025-01-14T18:11:18.820" v="983" actId="255"/>
          <ac:spMkLst>
            <pc:docMk/>
            <pc:sldMk cId="1310101171" sldId="281"/>
            <ac:spMk id="9" creationId="{590D29F0-6EC7-B109-B703-F78DF824B5AA}"/>
          </ac:spMkLst>
        </pc:spChg>
        <pc:picChg chg="del">
          <ac:chgData name="Claudio Lucidi" userId="ad9864f1a22b0904" providerId="LiveId" clId="{CC057565-E9B4-4E6C-919E-CD06A838F573}" dt="2025-01-14T18:18:58.983" v="986" actId="21"/>
          <ac:picMkLst>
            <pc:docMk/>
            <pc:sldMk cId="1310101171" sldId="281"/>
            <ac:picMk id="5" creationId="{19AB5D73-5E5E-41FE-8867-15DEAD524692}"/>
          </ac:picMkLst>
        </pc:picChg>
        <pc:picChg chg="add mod">
          <ac:chgData name="Claudio Lucidi" userId="ad9864f1a22b0904" providerId="LiveId" clId="{CC057565-E9B4-4E6C-919E-CD06A838F573}" dt="2025-01-14T18:19:01.469" v="987" actId="1076"/>
          <ac:picMkLst>
            <pc:docMk/>
            <pc:sldMk cId="1310101171" sldId="281"/>
            <ac:picMk id="13" creationId="{CD68ACF0-99D5-E894-FF8B-272D5A716D79}"/>
          </ac:picMkLst>
        </pc:picChg>
      </pc:sldChg>
      <pc:sldChg chg="addSp delSp modSp mod">
        <pc:chgData name="Claudio Lucidi" userId="ad9864f1a22b0904" providerId="LiveId" clId="{CC057565-E9B4-4E6C-919E-CD06A838F573}" dt="2025-01-14T18:19:28.625" v="994" actId="14100"/>
        <pc:sldMkLst>
          <pc:docMk/>
          <pc:sldMk cId="2122202689" sldId="297"/>
        </pc:sldMkLst>
        <pc:picChg chg="add mod">
          <ac:chgData name="Claudio Lucidi" userId="ad9864f1a22b0904" providerId="LiveId" clId="{CC057565-E9B4-4E6C-919E-CD06A838F573}" dt="2025-01-14T18:19:28.625" v="994" actId="14100"/>
          <ac:picMkLst>
            <pc:docMk/>
            <pc:sldMk cId="2122202689" sldId="297"/>
            <ac:picMk id="3" creationId="{19A7A689-6A3D-3F83-5993-344DE0882A26}"/>
          </ac:picMkLst>
        </pc:picChg>
        <pc:picChg chg="del">
          <ac:chgData name="Claudio Lucidi" userId="ad9864f1a22b0904" providerId="LiveId" clId="{CC057565-E9B4-4E6C-919E-CD06A838F573}" dt="2025-01-14T18:19:07.142" v="988" actId="21"/>
          <ac:picMkLst>
            <pc:docMk/>
            <pc:sldMk cId="2122202689" sldId="297"/>
            <ac:picMk id="5" creationId="{19AB5D73-5E5E-41FE-8867-15DEAD524692}"/>
          </ac:picMkLst>
        </pc:picChg>
      </pc:sldChg>
      <pc:sldChg chg="addSp delSp modSp mod">
        <pc:chgData name="Claudio Lucidi" userId="ad9864f1a22b0904" providerId="LiveId" clId="{CC057565-E9B4-4E6C-919E-CD06A838F573}" dt="2025-01-14T18:19:37.905" v="996" actId="1076"/>
        <pc:sldMkLst>
          <pc:docMk/>
          <pc:sldMk cId="2510771626" sldId="298"/>
        </pc:sldMkLst>
        <pc:picChg chg="add mod">
          <ac:chgData name="Claudio Lucidi" userId="ad9864f1a22b0904" providerId="LiveId" clId="{CC057565-E9B4-4E6C-919E-CD06A838F573}" dt="2025-01-14T18:19:37.905" v="996" actId="1076"/>
          <ac:picMkLst>
            <pc:docMk/>
            <pc:sldMk cId="2510771626" sldId="298"/>
            <ac:picMk id="3" creationId="{87D98F7F-0CA9-1BB4-31D2-01C9E2DA3AB6}"/>
          </ac:picMkLst>
        </pc:picChg>
        <pc:picChg chg="del">
          <ac:chgData name="Claudio Lucidi" userId="ad9864f1a22b0904" providerId="LiveId" clId="{CC057565-E9B4-4E6C-919E-CD06A838F573}" dt="2025-01-14T18:19:12.991" v="989" actId="21"/>
          <ac:picMkLst>
            <pc:docMk/>
            <pc:sldMk cId="2510771626" sldId="298"/>
            <ac:picMk id="5" creationId="{19AB5D73-5E5E-41FE-8867-15DEAD524692}"/>
          </ac:picMkLst>
        </pc:picChg>
      </pc:sldChg>
      <pc:sldChg chg="del">
        <pc:chgData name="Claudio Lucidi" userId="ad9864f1a22b0904" providerId="LiveId" clId="{CC057565-E9B4-4E6C-919E-CD06A838F573}" dt="2025-01-14T18:04:22.849" v="889" actId="2696"/>
        <pc:sldMkLst>
          <pc:docMk/>
          <pc:sldMk cId="985553434" sldId="317"/>
        </pc:sldMkLst>
      </pc:sldChg>
      <pc:sldChg chg="modSp mod">
        <pc:chgData name="Claudio Lucidi" userId="ad9864f1a22b0904" providerId="LiveId" clId="{CC057565-E9B4-4E6C-919E-CD06A838F573}" dt="2025-01-14T16:01:18.439" v="5" actId="1076"/>
        <pc:sldMkLst>
          <pc:docMk/>
          <pc:sldMk cId="2734827539" sldId="320"/>
        </pc:sldMkLst>
        <pc:spChg chg="mod">
          <ac:chgData name="Claudio Lucidi" userId="ad9864f1a22b0904" providerId="LiveId" clId="{CC057565-E9B4-4E6C-919E-CD06A838F573}" dt="2025-01-14T16:01:18.439" v="5" actId="1076"/>
          <ac:spMkLst>
            <pc:docMk/>
            <pc:sldMk cId="2734827539" sldId="320"/>
            <ac:spMk id="19" creationId="{0A695277-86D7-2965-F2D1-3EE81982B0DB}"/>
          </ac:spMkLst>
        </pc:spChg>
      </pc:sldChg>
      <pc:sldChg chg="modAnim">
        <pc:chgData name="Claudio Lucidi" userId="ad9864f1a22b0904" providerId="LiveId" clId="{CC057565-E9B4-4E6C-919E-CD06A838F573}" dt="2025-01-14T15:59:44.356" v="0"/>
        <pc:sldMkLst>
          <pc:docMk/>
          <pc:sldMk cId="3525437856" sldId="322"/>
        </pc:sldMkLst>
      </pc:sldChg>
      <pc:sldChg chg="modSp mod">
        <pc:chgData name="Claudio Lucidi" userId="ad9864f1a22b0904" providerId="LiveId" clId="{CC057565-E9B4-4E6C-919E-CD06A838F573}" dt="2025-01-14T16:00:43.543" v="2" actId="113"/>
        <pc:sldMkLst>
          <pc:docMk/>
          <pc:sldMk cId="568680456" sldId="324"/>
        </pc:sldMkLst>
        <pc:spChg chg="mod">
          <ac:chgData name="Claudio Lucidi" userId="ad9864f1a22b0904" providerId="LiveId" clId="{CC057565-E9B4-4E6C-919E-CD06A838F573}" dt="2025-01-14T16:00:35.276" v="1" actId="113"/>
          <ac:spMkLst>
            <pc:docMk/>
            <pc:sldMk cId="568680456" sldId="324"/>
            <ac:spMk id="3" creationId="{D7AF7244-B5B5-4CDA-836A-9D49AD1F2364}"/>
          </ac:spMkLst>
        </pc:spChg>
        <pc:spChg chg="mod">
          <ac:chgData name="Claudio Lucidi" userId="ad9864f1a22b0904" providerId="LiveId" clId="{CC057565-E9B4-4E6C-919E-CD06A838F573}" dt="2025-01-14T16:00:43.543" v="2" actId="113"/>
          <ac:spMkLst>
            <pc:docMk/>
            <pc:sldMk cId="568680456" sldId="324"/>
            <ac:spMk id="13" creationId="{C1630538-9345-2EE3-CA30-896251406BEA}"/>
          </ac:spMkLst>
        </pc:spChg>
      </pc:sldChg>
      <pc:sldChg chg="modSp mod">
        <pc:chgData name="Claudio Lucidi" userId="ad9864f1a22b0904" providerId="LiveId" clId="{CC057565-E9B4-4E6C-919E-CD06A838F573}" dt="2025-01-14T16:01:07.487" v="4" actId="113"/>
        <pc:sldMkLst>
          <pc:docMk/>
          <pc:sldMk cId="3766753723" sldId="325"/>
        </pc:sldMkLst>
        <pc:spChg chg="mod">
          <ac:chgData name="Claudio Lucidi" userId="ad9864f1a22b0904" providerId="LiveId" clId="{CC057565-E9B4-4E6C-919E-CD06A838F573}" dt="2025-01-14T16:01:07.487" v="4" actId="113"/>
          <ac:spMkLst>
            <pc:docMk/>
            <pc:sldMk cId="3766753723" sldId="325"/>
            <ac:spMk id="3" creationId="{F0676642-993D-DDEF-6556-4F1935F7408E}"/>
          </ac:spMkLst>
        </pc:spChg>
      </pc:sldChg>
      <pc:sldChg chg="addSp modSp mod">
        <pc:chgData name="Claudio Lucidi" userId="ad9864f1a22b0904" providerId="LiveId" clId="{CC057565-E9B4-4E6C-919E-CD06A838F573}" dt="2025-01-14T17:52:29.287" v="887" actId="255"/>
        <pc:sldMkLst>
          <pc:docMk/>
          <pc:sldMk cId="2704827346" sldId="329"/>
        </pc:sldMkLst>
        <pc:spChg chg="add mod">
          <ac:chgData name="Claudio Lucidi" userId="ad9864f1a22b0904" providerId="LiveId" clId="{CC057565-E9B4-4E6C-919E-CD06A838F573}" dt="2025-01-14T17:51:10.513" v="840" actId="255"/>
          <ac:spMkLst>
            <pc:docMk/>
            <pc:sldMk cId="2704827346" sldId="329"/>
            <ac:spMk id="4" creationId="{FCB33453-A01A-15DC-5064-BFDCAF3A6EC8}"/>
          </ac:spMkLst>
        </pc:spChg>
        <pc:spChg chg="mod">
          <ac:chgData name="Claudio Lucidi" userId="ad9864f1a22b0904" providerId="LiveId" clId="{CC057565-E9B4-4E6C-919E-CD06A838F573}" dt="2025-01-14T17:52:29.287" v="887" actId="255"/>
          <ac:spMkLst>
            <pc:docMk/>
            <pc:sldMk cId="2704827346" sldId="329"/>
            <ac:spMk id="8" creationId="{2841DAB4-77CD-39AF-41C8-627FF5A28F64}"/>
          </ac:spMkLst>
        </pc:spChg>
      </pc:sldChg>
      <pc:sldChg chg="addSp delSp modSp mod modAnim">
        <pc:chgData name="Claudio Lucidi" userId="ad9864f1a22b0904" providerId="LiveId" clId="{CC057565-E9B4-4E6C-919E-CD06A838F573}" dt="2025-01-14T17:06:39.219" v="208" actId="1076"/>
        <pc:sldMkLst>
          <pc:docMk/>
          <pc:sldMk cId="1228076970" sldId="331"/>
        </pc:sldMkLst>
        <pc:spChg chg="add mod">
          <ac:chgData name="Claudio Lucidi" userId="ad9864f1a22b0904" providerId="LiveId" clId="{CC057565-E9B4-4E6C-919E-CD06A838F573}" dt="2025-01-14T16:57:39.270" v="116" actId="1076"/>
          <ac:spMkLst>
            <pc:docMk/>
            <pc:sldMk cId="1228076970" sldId="331"/>
            <ac:spMk id="4" creationId="{FA0B3035-53DF-06DB-AB3A-F31EE6050259}"/>
          </ac:spMkLst>
        </pc:spChg>
        <pc:spChg chg="add del mod">
          <ac:chgData name="Claudio Lucidi" userId="ad9864f1a22b0904" providerId="LiveId" clId="{CC057565-E9B4-4E6C-919E-CD06A838F573}" dt="2025-01-14T16:54:46.135" v="99" actId="21"/>
          <ac:spMkLst>
            <pc:docMk/>
            <pc:sldMk cId="1228076970" sldId="331"/>
            <ac:spMk id="5" creationId="{209B2DC3-7DF3-87BE-2539-93B4137968B3}"/>
          </ac:spMkLst>
        </pc:spChg>
        <pc:spChg chg="add mod">
          <ac:chgData name="Claudio Lucidi" userId="ad9864f1a22b0904" providerId="LiveId" clId="{CC057565-E9B4-4E6C-919E-CD06A838F573}" dt="2025-01-14T17:06:39.219" v="208" actId="1076"/>
          <ac:spMkLst>
            <pc:docMk/>
            <pc:sldMk cId="1228076970" sldId="331"/>
            <ac:spMk id="8" creationId="{BA926BA4-00CA-3E33-6988-80F44FD52F40}"/>
          </ac:spMkLst>
        </pc:spChg>
      </pc:sldChg>
      <pc:sldChg chg="del">
        <pc:chgData name="Claudio Lucidi" userId="ad9864f1a22b0904" providerId="LiveId" clId="{CC057565-E9B4-4E6C-919E-CD06A838F573}" dt="2025-01-14T18:04:19.872" v="888" actId="2696"/>
        <pc:sldMkLst>
          <pc:docMk/>
          <pc:sldMk cId="3989507864" sldId="332"/>
        </pc:sldMkLst>
      </pc:sldChg>
      <pc:sldChg chg="addSp delSp modSp add mod delAnim modAnim">
        <pc:chgData name="Claudio Lucidi" userId="ad9864f1a22b0904" providerId="LiveId" clId="{CC057565-E9B4-4E6C-919E-CD06A838F573}" dt="2025-01-14T17:23:02.363" v="418" actId="1076"/>
        <pc:sldMkLst>
          <pc:docMk/>
          <pc:sldMk cId="3727472467" sldId="334"/>
        </pc:sldMkLst>
        <pc:spChg chg="del">
          <ac:chgData name="Claudio Lucidi" userId="ad9864f1a22b0904" providerId="LiveId" clId="{CC057565-E9B4-4E6C-919E-CD06A838F573}" dt="2025-01-14T16:59:14.596" v="125" actId="21"/>
          <ac:spMkLst>
            <pc:docMk/>
            <pc:sldMk cId="3727472467" sldId="334"/>
            <ac:spMk id="4" creationId="{666A71D0-A928-7E6A-C253-D999432F80D8}"/>
          </ac:spMkLst>
        </pc:spChg>
        <pc:spChg chg="add mod">
          <ac:chgData name="Claudio Lucidi" userId="ad9864f1a22b0904" providerId="LiveId" clId="{CC057565-E9B4-4E6C-919E-CD06A838F573}" dt="2025-01-14T17:00:20.909" v="130" actId="14100"/>
          <ac:spMkLst>
            <pc:docMk/>
            <pc:sldMk cId="3727472467" sldId="334"/>
            <ac:spMk id="5" creationId="{9B78DC6A-7AF4-2F2F-9B02-B0F7A02ECCB2}"/>
          </ac:spMkLst>
        </pc:spChg>
        <pc:spChg chg="del">
          <ac:chgData name="Claudio Lucidi" userId="ad9864f1a22b0904" providerId="LiveId" clId="{CC057565-E9B4-4E6C-919E-CD06A838F573}" dt="2025-01-14T16:59:11.878" v="124" actId="21"/>
          <ac:spMkLst>
            <pc:docMk/>
            <pc:sldMk cId="3727472467" sldId="334"/>
            <ac:spMk id="8" creationId="{7E871383-64A6-BDCE-5E91-D096BA9242B6}"/>
          </ac:spMkLst>
        </pc:spChg>
        <pc:spChg chg="add mod">
          <ac:chgData name="Claudio Lucidi" userId="ad9864f1a22b0904" providerId="LiveId" clId="{CC057565-E9B4-4E6C-919E-CD06A838F573}" dt="2025-01-14T17:23:02.363" v="418" actId="1076"/>
          <ac:spMkLst>
            <pc:docMk/>
            <pc:sldMk cId="3727472467" sldId="334"/>
            <ac:spMk id="9" creationId="{EE34F33D-D1AB-8A5A-1FE7-A36C2DC10D77}"/>
          </ac:spMkLst>
        </pc:spChg>
      </pc:sldChg>
      <pc:sldChg chg="addSp modSp add mod ord">
        <pc:chgData name="Claudio Lucidi" userId="ad9864f1a22b0904" providerId="LiveId" clId="{CC057565-E9B4-4E6C-919E-CD06A838F573}" dt="2025-01-14T17:14:02.179" v="285"/>
        <pc:sldMkLst>
          <pc:docMk/>
          <pc:sldMk cId="2432513353" sldId="335"/>
        </pc:sldMkLst>
        <pc:spChg chg="add mod">
          <ac:chgData name="Claudio Lucidi" userId="ad9864f1a22b0904" providerId="LiveId" clId="{CC057565-E9B4-4E6C-919E-CD06A838F573}" dt="2025-01-14T17:10:17.379" v="278" actId="14100"/>
          <ac:spMkLst>
            <pc:docMk/>
            <pc:sldMk cId="2432513353" sldId="335"/>
            <ac:spMk id="4" creationId="{E9F0E428-3E7E-25F0-1207-EA573477D5BC}"/>
          </ac:spMkLst>
        </pc:spChg>
        <pc:spChg chg="add mod">
          <ac:chgData name="Claudio Lucidi" userId="ad9864f1a22b0904" providerId="LiveId" clId="{CC057565-E9B4-4E6C-919E-CD06A838F573}" dt="2025-01-14T17:10:13.757" v="277" actId="14100"/>
          <ac:spMkLst>
            <pc:docMk/>
            <pc:sldMk cId="2432513353" sldId="335"/>
            <ac:spMk id="5" creationId="{46C63E7E-CB47-661D-8D67-77F8F1983954}"/>
          </ac:spMkLst>
        </pc:spChg>
        <pc:spChg chg="mod">
          <ac:chgData name="Claudio Lucidi" userId="ad9864f1a22b0904" providerId="LiveId" clId="{CC057565-E9B4-4E6C-919E-CD06A838F573}" dt="2025-01-14T17:07:19.178" v="229" actId="6549"/>
          <ac:spMkLst>
            <pc:docMk/>
            <pc:sldMk cId="2432513353" sldId="335"/>
            <ac:spMk id="8" creationId="{EC59DA4C-374F-0F1D-38E1-DAA1736367ED}"/>
          </ac:spMkLst>
        </pc:spChg>
        <pc:spChg chg="add mod">
          <ac:chgData name="Claudio Lucidi" userId="ad9864f1a22b0904" providerId="LiveId" clId="{CC057565-E9B4-4E6C-919E-CD06A838F573}" dt="2025-01-14T17:13:55.166" v="283" actId="255"/>
          <ac:spMkLst>
            <pc:docMk/>
            <pc:sldMk cId="2432513353" sldId="335"/>
            <ac:spMk id="9" creationId="{E0D0745A-F8E7-464D-AC92-92803E22D7DA}"/>
          </ac:spMkLst>
        </pc:spChg>
      </pc:sldChg>
      <pc:sldChg chg="addSp modSp add mod modAnim">
        <pc:chgData name="Claudio Lucidi" userId="ad9864f1a22b0904" providerId="LiveId" clId="{CC057565-E9B4-4E6C-919E-CD06A838F573}" dt="2025-01-14T17:45:51.058" v="689" actId="255"/>
        <pc:sldMkLst>
          <pc:docMk/>
          <pc:sldMk cId="1024784653" sldId="336"/>
        </pc:sldMkLst>
        <pc:spChg chg="mod">
          <ac:chgData name="Claudio Lucidi" userId="ad9864f1a22b0904" providerId="LiveId" clId="{CC057565-E9B4-4E6C-919E-CD06A838F573}" dt="2025-01-14T17:18:27.872" v="355" actId="113"/>
          <ac:spMkLst>
            <pc:docMk/>
            <pc:sldMk cId="1024784653" sldId="336"/>
            <ac:spMk id="4" creationId="{C2422144-2303-931A-38C0-CD544D4F0780}"/>
          </ac:spMkLst>
        </pc:spChg>
        <pc:spChg chg="mod">
          <ac:chgData name="Claudio Lucidi" userId="ad9864f1a22b0904" providerId="LiveId" clId="{CC057565-E9B4-4E6C-919E-CD06A838F573}" dt="2025-01-14T17:20:30.420" v="358" actId="113"/>
          <ac:spMkLst>
            <pc:docMk/>
            <pc:sldMk cId="1024784653" sldId="336"/>
            <ac:spMk id="5" creationId="{4FBD6316-EA0E-349D-29D0-09F614A7AE98}"/>
          </ac:spMkLst>
        </pc:spChg>
        <pc:spChg chg="mod">
          <ac:chgData name="Claudio Lucidi" userId="ad9864f1a22b0904" providerId="LiveId" clId="{CC057565-E9B4-4E6C-919E-CD06A838F573}" dt="2025-01-14T17:45:51.058" v="689" actId="255"/>
          <ac:spMkLst>
            <pc:docMk/>
            <pc:sldMk cId="1024784653" sldId="336"/>
            <ac:spMk id="9" creationId="{1D79C7F0-A8BB-F271-167A-584C34AC0771}"/>
          </ac:spMkLst>
        </pc:spChg>
        <pc:spChg chg="add mod">
          <ac:chgData name="Claudio Lucidi" userId="ad9864f1a22b0904" providerId="LiveId" clId="{CC057565-E9B4-4E6C-919E-CD06A838F573}" dt="2025-01-14T17:42:35.910" v="673" actId="1076"/>
          <ac:spMkLst>
            <pc:docMk/>
            <pc:sldMk cId="1024784653" sldId="336"/>
            <ac:spMk id="10" creationId="{C62B6F14-023E-EAA0-86B3-C44D1774004D}"/>
          </ac:spMkLst>
        </pc:spChg>
        <pc:spChg chg="add mod">
          <ac:chgData name="Claudio Lucidi" userId="ad9864f1a22b0904" providerId="LiveId" clId="{CC057565-E9B4-4E6C-919E-CD06A838F573}" dt="2025-01-14T17:42:41.871" v="674" actId="1076"/>
          <ac:spMkLst>
            <pc:docMk/>
            <pc:sldMk cId="1024784653" sldId="336"/>
            <ac:spMk id="11" creationId="{ADC4BE37-D58D-CC1D-2631-2B86F359006C}"/>
          </ac:spMkLst>
        </pc:spChg>
        <pc:spChg chg="add mod">
          <ac:chgData name="Claudio Lucidi" userId="ad9864f1a22b0904" providerId="LiveId" clId="{CC057565-E9B4-4E6C-919E-CD06A838F573}" dt="2025-01-14T17:43:42.416" v="684" actId="5793"/>
          <ac:spMkLst>
            <pc:docMk/>
            <pc:sldMk cId="1024784653" sldId="336"/>
            <ac:spMk id="12" creationId="{AD37E079-C7C5-C52D-7463-AE902EB0DAFF}"/>
          </ac:spMkLst>
        </pc:spChg>
      </pc:sldChg>
      <pc:sldChg chg="addSp delSp modSp add mod modAnim">
        <pc:chgData name="Claudio Lucidi" userId="ad9864f1a22b0904" providerId="LiveId" clId="{CC057565-E9B4-4E6C-919E-CD06A838F573}" dt="2025-01-14T18:33:09.692" v="1138"/>
        <pc:sldMkLst>
          <pc:docMk/>
          <pc:sldMk cId="4084427275" sldId="337"/>
        </pc:sldMkLst>
        <pc:spChg chg="add mod">
          <ac:chgData name="Claudio Lucidi" userId="ad9864f1a22b0904" providerId="LiveId" clId="{CC057565-E9B4-4E6C-919E-CD06A838F573}" dt="2025-01-14T18:28:14.191" v="1084" actId="14100"/>
          <ac:spMkLst>
            <pc:docMk/>
            <pc:sldMk cId="4084427275" sldId="337"/>
            <ac:spMk id="5" creationId="{0AED356F-21E1-51B4-5027-B283BB20BDAB}"/>
          </ac:spMkLst>
        </pc:spChg>
        <pc:spChg chg="add mod">
          <ac:chgData name="Claudio Lucidi" userId="ad9864f1a22b0904" providerId="LiveId" clId="{CC057565-E9B4-4E6C-919E-CD06A838F573}" dt="2025-01-14T18:28:26.879" v="1087" actId="14100"/>
          <ac:spMkLst>
            <pc:docMk/>
            <pc:sldMk cId="4084427275" sldId="337"/>
            <ac:spMk id="8" creationId="{5D3553DA-DC67-FBA8-B321-29DD104E4786}"/>
          </ac:spMkLst>
        </pc:spChg>
        <pc:spChg chg="add mod">
          <ac:chgData name="Claudio Lucidi" userId="ad9864f1a22b0904" providerId="LiveId" clId="{CC057565-E9B4-4E6C-919E-CD06A838F573}" dt="2025-01-14T18:30:22.171" v="1110" actId="6549"/>
          <ac:spMkLst>
            <pc:docMk/>
            <pc:sldMk cId="4084427275" sldId="337"/>
            <ac:spMk id="9" creationId="{826F78DA-046C-B62B-603F-6514E8BA8054}"/>
          </ac:spMkLst>
        </pc:spChg>
        <pc:spChg chg="add mod">
          <ac:chgData name="Claudio Lucidi" userId="ad9864f1a22b0904" providerId="LiveId" clId="{CC057565-E9B4-4E6C-919E-CD06A838F573}" dt="2025-01-14T18:28:22.151" v="1086" actId="14100"/>
          <ac:spMkLst>
            <pc:docMk/>
            <pc:sldMk cId="4084427275" sldId="337"/>
            <ac:spMk id="13" creationId="{8EAD0EEF-2E64-903E-E4A5-E6A48B222762}"/>
          </ac:spMkLst>
        </pc:spChg>
        <pc:spChg chg="add mod">
          <ac:chgData name="Claudio Lucidi" userId="ad9864f1a22b0904" providerId="LiveId" clId="{CC057565-E9B4-4E6C-919E-CD06A838F573}" dt="2025-01-14T18:32:42.311" v="1137" actId="255"/>
          <ac:spMkLst>
            <pc:docMk/>
            <pc:sldMk cId="4084427275" sldId="337"/>
            <ac:spMk id="14" creationId="{12939DCC-B558-C451-5A1C-D8CB1428272D}"/>
          </ac:spMkLst>
        </pc:spChg>
        <pc:spChg chg="mod">
          <ac:chgData name="Claudio Lucidi" userId="ad9864f1a22b0904" providerId="LiveId" clId="{CC057565-E9B4-4E6C-919E-CD06A838F573}" dt="2025-01-14T18:26:30.643" v="1065" actId="14100"/>
          <ac:spMkLst>
            <pc:docMk/>
            <pc:sldMk cId="4084427275" sldId="337"/>
            <ac:spMk id="20" creationId="{6059087A-2873-6B9E-9859-0BEAD054C5DD}"/>
          </ac:spMkLst>
        </pc:spChg>
        <pc:spChg chg="mod">
          <ac:chgData name="Claudio Lucidi" userId="ad9864f1a22b0904" providerId="LiveId" clId="{CC057565-E9B4-4E6C-919E-CD06A838F573}" dt="2025-01-14T18:28:17.984" v="1085" actId="14100"/>
          <ac:spMkLst>
            <pc:docMk/>
            <pc:sldMk cId="4084427275" sldId="337"/>
            <ac:spMk id="22" creationId="{B06DC3BF-5405-5E8A-A24B-DE5F9B1737DB}"/>
          </ac:spMkLst>
        </pc:spChg>
        <pc:spChg chg="mod">
          <ac:chgData name="Claudio Lucidi" userId="ad9864f1a22b0904" providerId="LiveId" clId="{CC057565-E9B4-4E6C-919E-CD06A838F573}" dt="2025-01-14T18:28:33.514" v="1088" actId="14100"/>
          <ac:spMkLst>
            <pc:docMk/>
            <pc:sldMk cId="4084427275" sldId="337"/>
            <ac:spMk id="24" creationId="{CB286E27-547E-23D5-8710-9A0A8D9790AB}"/>
          </ac:spMkLst>
        </pc:spChg>
        <pc:spChg chg="del">
          <ac:chgData name="Claudio Lucidi" userId="ad9864f1a22b0904" providerId="LiveId" clId="{CC057565-E9B4-4E6C-919E-CD06A838F573}" dt="2025-01-14T18:21:31.350" v="1000" actId="21"/>
          <ac:spMkLst>
            <pc:docMk/>
            <pc:sldMk cId="4084427275" sldId="337"/>
            <ac:spMk id="25" creationId="{A00D3FCC-7DDD-74CC-4544-D8D3E770C73E}"/>
          </ac:spMkLst>
        </pc:spChg>
        <pc:spChg chg="del">
          <ac:chgData name="Claudio Lucidi" userId="ad9864f1a22b0904" providerId="LiveId" clId="{CC057565-E9B4-4E6C-919E-CD06A838F573}" dt="2025-01-14T18:23:46.219" v="1023" actId="21"/>
          <ac:spMkLst>
            <pc:docMk/>
            <pc:sldMk cId="4084427275" sldId="337"/>
            <ac:spMk id="26" creationId="{77A94525-4ADC-F7F2-93DA-B1C36F7B7ADA}"/>
          </ac:spMkLst>
        </pc:spChg>
        <pc:spChg chg="del">
          <ac:chgData name="Claudio Lucidi" userId="ad9864f1a22b0904" providerId="LiveId" clId="{CC057565-E9B4-4E6C-919E-CD06A838F573}" dt="2025-01-14T18:23:53.083" v="1025" actId="21"/>
          <ac:spMkLst>
            <pc:docMk/>
            <pc:sldMk cId="4084427275" sldId="337"/>
            <ac:spMk id="27" creationId="{972C903B-947E-A92C-425C-262473D498CF}"/>
          </ac:spMkLst>
        </pc:spChg>
        <pc:spChg chg="del">
          <ac:chgData name="Claudio Lucidi" userId="ad9864f1a22b0904" providerId="LiveId" clId="{CC057565-E9B4-4E6C-919E-CD06A838F573}" dt="2025-01-14T18:23:49.458" v="1024" actId="21"/>
          <ac:spMkLst>
            <pc:docMk/>
            <pc:sldMk cId="4084427275" sldId="337"/>
            <ac:spMk id="28" creationId="{8683EBE4-CD59-360D-60B0-630315E47FD2}"/>
          </ac:spMkLst>
        </pc:spChg>
        <pc:spChg chg="del">
          <ac:chgData name="Claudio Lucidi" userId="ad9864f1a22b0904" providerId="LiveId" clId="{CC057565-E9B4-4E6C-919E-CD06A838F573}" dt="2025-01-14T18:23:39.115" v="1021" actId="21"/>
          <ac:spMkLst>
            <pc:docMk/>
            <pc:sldMk cId="4084427275" sldId="337"/>
            <ac:spMk id="29" creationId="{EF11FB83-0389-C515-104D-268C413F63A2}"/>
          </ac:spMkLst>
        </pc:spChg>
        <pc:spChg chg="del">
          <ac:chgData name="Claudio Lucidi" userId="ad9864f1a22b0904" providerId="LiveId" clId="{CC057565-E9B4-4E6C-919E-CD06A838F573}" dt="2025-01-14T18:23:42.919" v="1022" actId="21"/>
          <ac:spMkLst>
            <pc:docMk/>
            <pc:sldMk cId="4084427275" sldId="337"/>
            <ac:spMk id="30" creationId="{E2D321C1-5659-02E1-B0AB-78FABD74B010}"/>
          </ac:spMkLst>
        </pc:spChg>
      </pc:sldChg>
      <pc:sldChg chg="modSp add mod">
        <pc:chgData name="Claudio Lucidi" userId="ad9864f1a22b0904" providerId="LiveId" clId="{CC057565-E9B4-4E6C-919E-CD06A838F573}" dt="2025-01-14T18:48:01.633" v="1142" actId="14100"/>
        <pc:sldMkLst>
          <pc:docMk/>
          <pc:sldMk cId="1083815865" sldId="338"/>
        </pc:sldMkLst>
        <pc:spChg chg="mod">
          <ac:chgData name="Claudio Lucidi" userId="ad9864f1a22b0904" providerId="LiveId" clId="{CC057565-E9B4-4E6C-919E-CD06A838F573}" dt="2025-01-14T18:48:01.633" v="1142" actId="14100"/>
          <ac:spMkLst>
            <pc:docMk/>
            <pc:sldMk cId="1083815865" sldId="338"/>
            <ac:spMk id="14" creationId="{95129705-FF36-18BE-C8B2-58AA9D5DD910}"/>
          </ac:spMkLst>
        </pc:spChg>
      </pc:sldChg>
      <pc:sldChg chg="addSp delSp modSp add mod delAnim modAnim">
        <pc:chgData name="Claudio Lucidi" userId="ad9864f1a22b0904" providerId="LiveId" clId="{CC057565-E9B4-4E6C-919E-CD06A838F573}" dt="2025-01-14T20:08:56.287" v="1279"/>
        <pc:sldMkLst>
          <pc:docMk/>
          <pc:sldMk cId="2977742930" sldId="339"/>
        </pc:sldMkLst>
        <pc:spChg chg="del">
          <ac:chgData name="Claudio Lucidi" userId="ad9864f1a22b0904" providerId="LiveId" clId="{CC057565-E9B4-4E6C-919E-CD06A838F573}" dt="2025-01-14T20:00:00.305" v="1168" actId="21"/>
          <ac:spMkLst>
            <pc:docMk/>
            <pc:sldMk cId="2977742930" sldId="339"/>
            <ac:spMk id="5" creationId="{CD2191A5-A4EB-D845-A23E-83C14A923923}"/>
          </ac:spMkLst>
        </pc:spChg>
        <pc:spChg chg="mod">
          <ac:chgData name="Claudio Lucidi" userId="ad9864f1a22b0904" providerId="LiveId" clId="{CC057565-E9B4-4E6C-919E-CD06A838F573}" dt="2025-01-14T20:04:06.402" v="1222" actId="113"/>
          <ac:spMkLst>
            <pc:docMk/>
            <pc:sldMk cId="2977742930" sldId="339"/>
            <ac:spMk id="8" creationId="{F7C9A49E-815F-8569-495C-C10E1F025465}"/>
          </ac:spMkLst>
        </pc:spChg>
        <pc:spChg chg="del">
          <ac:chgData name="Claudio Lucidi" userId="ad9864f1a22b0904" providerId="LiveId" clId="{CC057565-E9B4-4E6C-919E-CD06A838F573}" dt="2025-01-14T20:00:17.760" v="1177" actId="21"/>
          <ac:spMkLst>
            <pc:docMk/>
            <pc:sldMk cId="2977742930" sldId="339"/>
            <ac:spMk id="9" creationId="{2A52BE61-7D4B-6FB8-A96A-A2FDA0A4F666}"/>
          </ac:spMkLst>
        </pc:spChg>
        <pc:spChg chg="del">
          <ac:chgData name="Claudio Lucidi" userId="ad9864f1a22b0904" providerId="LiveId" clId="{CC057565-E9B4-4E6C-919E-CD06A838F573}" dt="2025-01-14T20:00:11.953" v="1176" actId="21"/>
          <ac:spMkLst>
            <pc:docMk/>
            <pc:sldMk cId="2977742930" sldId="339"/>
            <ac:spMk id="13" creationId="{30CFB54B-F45F-B029-B29A-A44E753F1740}"/>
          </ac:spMkLst>
        </pc:spChg>
        <pc:spChg chg="del">
          <ac:chgData name="Claudio Lucidi" userId="ad9864f1a22b0904" providerId="LiveId" clId="{CC057565-E9B4-4E6C-919E-CD06A838F573}" dt="2025-01-14T19:55:42.173" v="1144" actId="21"/>
          <ac:spMkLst>
            <pc:docMk/>
            <pc:sldMk cId="2977742930" sldId="339"/>
            <ac:spMk id="14" creationId="{2FCE02CB-5205-9472-DE95-913436A5413F}"/>
          </ac:spMkLst>
        </pc:spChg>
        <pc:spChg chg="add del mod">
          <ac:chgData name="Claudio Lucidi" userId="ad9864f1a22b0904" providerId="LiveId" clId="{CC057565-E9B4-4E6C-919E-CD06A838F573}" dt="2025-01-14T20:07:45.734" v="1247" actId="21"/>
          <ac:spMkLst>
            <pc:docMk/>
            <pc:sldMk cId="2977742930" sldId="339"/>
            <ac:spMk id="15" creationId="{E5E14F97-8CB0-2AD8-C09C-C8371D23DA2B}"/>
          </ac:spMkLst>
        </pc:spChg>
        <pc:spChg chg="add mod">
          <ac:chgData name="Claudio Lucidi" userId="ad9864f1a22b0904" providerId="LiveId" clId="{CC057565-E9B4-4E6C-919E-CD06A838F573}" dt="2025-01-14T20:08:48.924" v="1278" actId="255"/>
          <ac:spMkLst>
            <pc:docMk/>
            <pc:sldMk cId="2977742930" sldId="339"/>
            <ac:spMk id="16" creationId="{86F40E26-EACC-BD77-A6A6-79F7347878FA}"/>
          </ac:spMkLst>
        </pc:spChg>
        <pc:spChg chg="add del mod">
          <ac:chgData name="Claudio Lucidi" userId="ad9864f1a22b0904" providerId="LiveId" clId="{CC057565-E9B4-4E6C-919E-CD06A838F573}" dt="2025-01-14T20:08:07.388" v="1252" actId="21"/>
          <ac:spMkLst>
            <pc:docMk/>
            <pc:sldMk cId="2977742930" sldId="339"/>
            <ac:spMk id="19" creationId="{B7FBDAD8-CDD8-647A-217A-6D49F5CFBDE0}"/>
          </ac:spMkLst>
        </pc:spChg>
        <pc:spChg chg="mod">
          <ac:chgData name="Claudio Lucidi" userId="ad9864f1a22b0904" providerId="LiveId" clId="{CC057565-E9B4-4E6C-919E-CD06A838F573}" dt="2025-01-14T20:01:19.094" v="1204" actId="20577"/>
          <ac:spMkLst>
            <pc:docMk/>
            <pc:sldMk cId="2977742930" sldId="339"/>
            <ac:spMk id="20" creationId="{E0F9A09F-6174-149C-E0C2-645F9C1D5D87}"/>
          </ac:spMkLst>
        </pc:spChg>
        <pc:spChg chg="del">
          <ac:chgData name="Claudio Lucidi" userId="ad9864f1a22b0904" providerId="LiveId" clId="{CC057565-E9B4-4E6C-919E-CD06A838F573}" dt="2025-01-14T19:59:55.898" v="1167" actId="21"/>
          <ac:spMkLst>
            <pc:docMk/>
            <pc:sldMk cId="2977742930" sldId="339"/>
            <ac:spMk id="22" creationId="{E33B7616-9A4E-968C-8419-4540F3F3D9BA}"/>
          </ac:spMkLst>
        </pc:spChg>
        <pc:spChg chg="del">
          <ac:chgData name="Claudio Lucidi" userId="ad9864f1a22b0904" providerId="LiveId" clId="{CC057565-E9B4-4E6C-919E-CD06A838F573}" dt="2025-01-14T19:55:46.832" v="1145" actId="21"/>
          <ac:spMkLst>
            <pc:docMk/>
            <pc:sldMk cId="2977742930" sldId="339"/>
            <ac:spMk id="24" creationId="{1EF06BD9-5223-324F-75B9-1C5F3A90F21A}"/>
          </ac:spMkLst>
        </pc:spChg>
      </pc:sldChg>
      <pc:sldChg chg="delSp modSp add mod delAnim">
        <pc:chgData name="Claudio Lucidi" userId="ad9864f1a22b0904" providerId="LiveId" clId="{CC057565-E9B4-4E6C-919E-CD06A838F573}" dt="2025-01-14T20:18:34.650" v="1359" actId="123"/>
        <pc:sldMkLst>
          <pc:docMk/>
          <pc:sldMk cId="1551144311" sldId="340"/>
        </pc:sldMkLst>
        <pc:spChg chg="mod">
          <ac:chgData name="Claudio Lucidi" userId="ad9864f1a22b0904" providerId="LiveId" clId="{CC057565-E9B4-4E6C-919E-CD06A838F573}" dt="2025-01-14T20:18:34.650" v="1359" actId="123"/>
          <ac:spMkLst>
            <pc:docMk/>
            <pc:sldMk cId="1551144311" sldId="340"/>
            <ac:spMk id="8" creationId="{79B19848-7996-ECDF-871C-BCE4E3BEB94A}"/>
          </ac:spMkLst>
        </pc:spChg>
        <pc:spChg chg="del">
          <ac:chgData name="Claudio Lucidi" userId="ad9864f1a22b0904" providerId="LiveId" clId="{CC057565-E9B4-4E6C-919E-CD06A838F573}" dt="2025-01-14T20:14:02.825" v="1285" actId="21"/>
          <ac:spMkLst>
            <pc:docMk/>
            <pc:sldMk cId="1551144311" sldId="340"/>
            <ac:spMk id="16" creationId="{85F8DF2B-233E-DA41-4BC2-C556BAE75CC2}"/>
          </ac:spMkLst>
        </pc:spChg>
        <pc:spChg chg="mod">
          <ac:chgData name="Claudio Lucidi" userId="ad9864f1a22b0904" providerId="LiveId" clId="{CC057565-E9B4-4E6C-919E-CD06A838F573}" dt="2025-01-14T20:10:38.173" v="1283" actId="20577"/>
          <ac:spMkLst>
            <pc:docMk/>
            <pc:sldMk cId="1551144311" sldId="340"/>
            <ac:spMk id="20" creationId="{52D80F40-FC30-0020-65A9-55D48CD6707B}"/>
          </ac:spMkLst>
        </pc:spChg>
      </pc:sldChg>
      <pc:sldChg chg="addSp modSp add mod modAnim">
        <pc:chgData name="Claudio Lucidi" userId="ad9864f1a22b0904" providerId="LiveId" clId="{CC057565-E9B4-4E6C-919E-CD06A838F573}" dt="2025-01-14T20:43:08.179" v="1918"/>
        <pc:sldMkLst>
          <pc:docMk/>
          <pc:sldMk cId="35288356" sldId="341"/>
        </pc:sldMkLst>
        <pc:spChg chg="add mod">
          <ac:chgData name="Claudio Lucidi" userId="ad9864f1a22b0904" providerId="LiveId" clId="{CC057565-E9B4-4E6C-919E-CD06A838F573}" dt="2025-01-14T20:34:03.106" v="1816" actId="207"/>
          <ac:spMkLst>
            <pc:docMk/>
            <pc:sldMk cId="35288356" sldId="341"/>
            <ac:spMk id="5" creationId="{95926C63-D448-6E8F-3790-F7D5D40F0945}"/>
          </ac:spMkLst>
        </pc:spChg>
        <pc:spChg chg="mod">
          <ac:chgData name="Claudio Lucidi" userId="ad9864f1a22b0904" providerId="LiveId" clId="{CC057565-E9B4-4E6C-919E-CD06A838F573}" dt="2025-01-14T20:33:55.543" v="1815" actId="207"/>
          <ac:spMkLst>
            <pc:docMk/>
            <pc:sldMk cId="35288356" sldId="341"/>
            <ac:spMk id="8" creationId="{64496683-03D2-D204-9F44-A29C0C5AC1C1}"/>
          </ac:spMkLst>
        </pc:spChg>
        <pc:spChg chg="add mod">
          <ac:chgData name="Claudio Lucidi" userId="ad9864f1a22b0904" providerId="LiveId" clId="{CC057565-E9B4-4E6C-919E-CD06A838F573}" dt="2025-01-14T20:34:09.141" v="1817" actId="207"/>
          <ac:spMkLst>
            <pc:docMk/>
            <pc:sldMk cId="35288356" sldId="341"/>
            <ac:spMk id="9" creationId="{10589073-6550-3DE6-1A02-212301A39E23}"/>
          </ac:spMkLst>
        </pc:spChg>
        <pc:spChg chg="add mod">
          <ac:chgData name="Claudio Lucidi" userId="ad9864f1a22b0904" providerId="LiveId" clId="{CC057565-E9B4-4E6C-919E-CD06A838F573}" dt="2025-01-14T20:34:11.855" v="1818" actId="207"/>
          <ac:spMkLst>
            <pc:docMk/>
            <pc:sldMk cId="35288356" sldId="341"/>
            <ac:spMk id="13" creationId="{378ED3F1-D558-96D7-C162-9DE8FED6A4A9}"/>
          </ac:spMkLst>
        </pc:spChg>
        <pc:spChg chg="add mod">
          <ac:chgData name="Claudio Lucidi" userId="ad9864f1a22b0904" providerId="LiveId" clId="{CC057565-E9B4-4E6C-919E-CD06A838F573}" dt="2025-01-14T20:34:26.931" v="1821" actId="1076"/>
          <ac:spMkLst>
            <pc:docMk/>
            <pc:sldMk cId="35288356" sldId="341"/>
            <ac:spMk id="14" creationId="{074BE5D1-8C78-625D-5F77-720341B7B202}"/>
          </ac:spMkLst>
        </pc:spChg>
        <pc:spChg chg="add mod">
          <ac:chgData name="Claudio Lucidi" userId="ad9864f1a22b0904" providerId="LiveId" clId="{CC057565-E9B4-4E6C-919E-CD06A838F573}" dt="2025-01-14T20:43:03.186" v="1917" actId="255"/>
          <ac:spMkLst>
            <pc:docMk/>
            <pc:sldMk cId="35288356" sldId="341"/>
            <ac:spMk id="15" creationId="{F7B57709-C0D7-7BC7-3D1D-859D1FF81E37}"/>
          </ac:spMkLst>
        </pc:spChg>
        <pc:spChg chg="mod">
          <ac:chgData name="Claudio Lucidi" userId="ad9864f1a22b0904" providerId="LiveId" clId="{CC057565-E9B4-4E6C-919E-CD06A838F573}" dt="2025-01-14T20:20:47.982" v="1422" actId="20577"/>
          <ac:spMkLst>
            <pc:docMk/>
            <pc:sldMk cId="35288356" sldId="341"/>
            <ac:spMk id="20" creationId="{17247694-F9BA-F459-C15B-F9C70870FC92}"/>
          </ac:spMkLst>
        </pc:spChg>
        <pc:picChg chg="mod">
          <ac:chgData name="Claudio Lucidi" userId="ad9864f1a22b0904" providerId="LiveId" clId="{CC057565-E9B4-4E6C-919E-CD06A838F573}" dt="2025-01-14T20:38:51.257" v="1828" actId="1076"/>
          <ac:picMkLst>
            <pc:docMk/>
            <pc:sldMk cId="35288356" sldId="341"/>
            <ac:picMk id="3" creationId="{FE93B3C7-3056-88C2-4685-687181B7B19C}"/>
          </ac:picMkLst>
        </pc:picChg>
      </pc:sldChg>
      <pc:sldChg chg="addSp delSp modSp add mod delAnim">
        <pc:chgData name="Claudio Lucidi" userId="ad9864f1a22b0904" providerId="LiveId" clId="{CC057565-E9B4-4E6C-919E-CD06A838F573}" dt="2025-01-14T21:47:48.696" v="2473" actId="20577"/>
        <pc:sldMkLst>
          <pc:docMk/>
          <pc:sldMk cId="1752612683" sldId="342"/>
        </pc:sldMkLst>
        <pc:spChg chg="mod">
          <ac:chgData name="Claudio Lucidi" userId="ad9864f1a22b0904" providerId="LiveId" clId="{CC057565-E9B4-4E6C-919E-CD06A838F573}" dt="2025-01-14T20:59:57.082" v="2344" actId="1076"/>
          <ac:spMkLst>
            <pc:docMk/>
            <pc:sldMk cId="1752612683" sldId="342"/>
            <ac:spMk id="2" creationId="{BE795AAC-B164-BD77-A867-585AC6F2FE2D}"/>
          </ac:spMkLst>
        </pc:spChg>
        <pc:spChg chg="del">
          <ac:chgData name="Claudio Lucidi" userId="ad9864f1a22b0904" providerId="LiveId" clId="{CC057565-E9B4-4E6C-919E-CD06A838F573}" dt="2025-01-14T20:44:43.332" v="1921" actId="21"/>
          <ac:spMkLst>
            <pc:docMk/>
            <pc:sldMk cId="1752612683" sldId="342"/>
            <ac:spMk id="5" creationId="{3A9D47DB-623B-4C73-07FE-694A279A67CD}"/>
          </ac:spMkLst>
        </pc:spChg>
        <pc:spChg chg="del">
          <ac:chgData name="Claudio Lucidi" userId="ad9864f1a22b0904" providerId="LiveId" clId="{CC057565-E9B4-4E6C-919E-CD06A838F573}" dt="2025-01-14T20:44:38.607" v="1920" actId="21"/>
          <ac:spMkLst>
            <pc:docMk/>
            <pc:sldMk cId="1752612683" sldId="342"/>
            <ac:spMk id="8" creationId="{FCF32191-8078-D5DB-BD3E-58ECFEFEC2C3}"/>
          </ac:spMkLst>
        </pc:spChg>
        <pc:spChg chg="del">
          <ac:chgData name="Claudio Lucidi" userId="ad9864f1a22b0904" providerId="LiveId" clId="{CC057565-E9B4-4E6C-919E-CD06A838F573}" dt="2025-01-14T20:45:02.887" v="1923" actId="21"/>
          <ac:spMkLst>
            <pc:docMk/>
            <pc:sldMk cId="1752612683" sldId="342"/>
            <ac:spMk id="9" creationId="{08A49BE5-206C-1A16-7DB5-C7825D40ABCC}"/>
          </ac:spMkLst>
        </pc:spChg>
        <pc:spChg chg="del mod">
          <ac:chgData name="Claudio Lucidi" userId="ad9864f1a22b0904" providerId="LiveId" clId="{CC057565-E9B4-4E6C-919E-CD06A838F573}" dt="2025-01-14T20:45:13.377" v="1926" actId="21"/>
          <ac:spMkLst>
            <pc:docMk/>
            <pc:sldMk cId="1752612683" sldId="342"/>
            <ac:spMk id="13" creationId="{05AA9B97-6134-8625-FA2B-763237BEF2A9}"/>
          </ac:spMkLst>
        </pc:spChg>
        <pc:spChg chg="del">
          <ac:chgData name="Claudio Lucidi" userId="ad9864f1a22b0904" providerId="LiveId" clId="{CC057565-E9B4-4E6C-919E-CD06A838F573}" dt="2025-01-14T20:45:06.312" v="1924" actId="21"/>
          <ac:spMkLst>
            <pc:docMk/>
            <pc:sldMk cId="1752612683" sldId="342"/>
            <ac:spMk id="14" creationId="{ED3DBEF2-BB15-9883-CA55-CA5A35E50804}"/>
          </ac:spMkLst>
        </pc:spChg>
        <pc:spChg chg="del mod">
          <ac:chgData name="Claudio Lucidi" userId="ad9864f1a22b0904" providerId="LiveId" clId="{CC057565-E9B4-4E6C-919E-CD06A838F573}" dt="2025-01-14T20:45:28.522" v="1929" actId="21"/>
          <ac:spMkLst>
            <pc:docMk/>
            <pc:sldMk cId="1752612683" sldId="342"/>
            <ac:spMk id="15" creationId="{D88225E7-B467-2A0B-1004-51A0ABC1FF76}"/>
          </ac:spMkLst>
        </pc:spChg>
        <pc:spChg chg="add mod">
          <ac:chgData name="Claudio Lucidi" userId="ad9864f1a22b0904" providerId="LiveId" clId="{CC057565-E9B4-4E6C-919E-CD06A838F573}" dt="2025-01-14T21:00:02.589" v="2346" actId="1076"/>
          <ac:spMkLst>
            <pc:docMk/>
            <pc:sldMk cId="1752612683" sldId="342"/>
            <ac:spMk id="16" creationId="{F0AA1762-4107-8098-5153-43546F953543}"/>
          </ac:spMkLst>
        </pc:spChg>
        <pc:spChg chg="add mod">
          <ac:chgData name="Claudio Lucidi" userId="ad9864f1a22b0904" providerId="LiveId" clId="{CC057565-E9B4-4E6C-919E-CD06A838F573}" dt="2025-01-14T21:00:10.295" v="2349" actId="1076"/>
          <ac:spMkLst>
            <pc:docMk/>
            <pc:sldMk cId="1752612683" sldId="342"/>
            <ac:spMk id="19" creationId="{DF75DA74-7EE2-32E9-6284-603557FD2AB0}"/>
          </ac:spMkLst>
        </pc:spChg>
        <pc:spChg chg="mod">
          <ac:chgData name="Claudio Lucidi" userId="ad9864f1a22b0904" providerId="LiveId" clId="{CC057565-E9B4-4E6C-919E-CD06A838F573}" dt="2025-01-14T20:59:59.902" v="2345" actId="1076"/>
          <ac:spMkLst>
            <pc:docMk/>
            <pc:sldMk cId="1752612683" sldId="342"/>
            <ac:spMk id="20" creationId="{841D1ED9-C1AF-8363-F000-3323F3CBBF29}"/>
          </ac:spMkLst>
        </pc:spChg>
        <pc:spChg chg="add mod">
          <ac:chgData name="Claudio Lucidi" userId="ad9864f1a22b0904" providerId="LiveId" clId="{CC057565-E9B4-4E6C-919E-CD06A838F573}" dt="2025-01-14T21:00:08.832" v="2348" actId="1076"/>
          <ac:spMkLst>
            <pc:docMk/>
            <pc:sldMk cId="1752612683" sldId="342"/>
            <ac:spMk id="21" creationId="{D3E72B2E-37A8-5F4C-0961-61BFF9E62976}"/>
          </ac:spMkLst>
        </pc:spChg>
        <pc:spChg chg="add del mod">
          <ac:chgData name="Claudio Lucidi" userId="ad9864f1a22b0904" providerId="LiveId" clId="{CC057565-E9B4-4E6C-919E-CD06A838F573}" dt="2025-01-14T20:54:04.717" v="2117" actId="21"/>
          <ac:spMkLst>
            <pc:docMk/>
            <pc:sldMk cId="1752612683" sldId="342"/>
            <ac:spMk id="22" creationId="{FC063774-2AAB-0889-EAD5-F75E73160BF4}"/>
          </ac:spMkLst>
        </pc:spChg>
        <pc:spChg chg="add mod">
          <ac:chgData name="Claudio Lucidi" userId="ad9864f1a22b0904" providerId="LiveId" clId="{CC057565-E9B4-4E6C-919E-CD06A838F573}" dt="2025-01-14T21:47:48.696" v="2473" actId="20577"/>
          <ac:spMkLst>
            <pc:docMk/>
            <pc:sldMk cId="1752612683" sldId="342"/>
            <ac:spMk id="23" creationId="{034D4652-4C40-4FA5-F0B0-DB9F159741A6}"/>
          </ac:spMkLst>
        </pc:spChg>
        <pc:picChg chg="mod">
          <ac:chgData name="Claudio Lucidi" userId="ad9864f1a22b0904" providerId="LiveId" clId="{CC057565-E9B4-4E6C-919E-CD06A838F573}" dt="2025-01-14T20:59:54.046" v="2343" actId="1076"/>
          <ac:picMkLst>
            <pc:docMk/>
            <pc:sldMk cId="1752612683" sldId="342"/>
            <ac:picMk id="3" creationId="{BB1F02CB-DA41-2118-5010-249C95A205FE}"/>
          </ac:picMkLst>
        </pc:picChg>
      </pc:sldChg>
      <pc:sldChg chg="modSp add mod">
        <pc:chgData name="Claudio Lucidi" userId="ad9864f1a22b0904" providerId="LiveId" clId="{CC057565-E9B4-4E6C-919E-CD06A838F573}" dt="2025-01-14T21:57:48.805" v="2809" actId="6549"/>
        <pc:sldMkLst>
          <pc:docMk/>
          <pc:sldMk cId="1847374322" sldId="343"/>
        </pc:sldMkLst>
        <pc:spChg chg="mod">
          <ac:chgData name="Claudio Lucidi" userId="ad9864f1a22b0904" providerId="LiveId" clId="{CC057565-E9B4-4E6C-919E-CD06A838F573}" dt="2025-01-14T21:48:35.877" v="2496" actId="122"/>
          <ac:spMkLst>
            <pc:docMk/>
            <pc:sldMk cId="1847374322" sldId="343"/>
            <ac:spMk id="16" creationId="{B8DC06A0-6CCA-401B-F2C5-61C95B3B78BF}"/>
          </ac:spMkLst>
        </pc:spChg>
        <pc:spChg chg="mod">
          <ac:chgData name="Claudio Lucidi" userId="ad9864f1a22b0904" providerId="LiveId" clId="{CC057565-E9B4-4E6C-919E-CD06A838F573}" dt="2025-01-14T21:49:18.424" v="2600" actId="20577"/>
          <ac:spMkLst>
            <pc:docMk/>
            <pc:sldMk cId="1847374322" sldId="343"/>
            <ac:spMk id="19" creationId="{60830937-F962-90FD-2492-AECF1C255547}"/>
          </ac:spMkLst>
        </pc:spChg>
        <pc:spChg chg="mod">
          <ac:chgData name="Claudio Lucidi" userId="ad9864f1a22b0904" providerId="LiveId" clId="{CC057565-E9B4-4E6C-919E-CD06A838F573}" dt="2025-01-14T21:52:55.168" v="2808" actId="20577"/>
          <ac:spMkLst>
            <pc:docMk/>
            <pc:sldMk cId="1847374322" sldId="343"/>
            <ac:spMk id="21" creationId="{1774A6FD-E02A-3C49-F6E4-ACACA934F2BC}"/>
          </ac:spMkLst>
        </pc:spChg>
        <pc:spChg chg="mod">
          <ac:chgData name="Claudio Lucidi" userId="ad9864f1a22b0904" providerId="LiveId" clId="{CC057565-E9B4-4E6C-919E-CD06A838F573}" dt="2025-01-14T21:57:48.805" v="2809" actId="6549"/>
          <ac:spMkLst>
            <pc:docMk/>
            <pc:sldMk cId="1847374322" sldId="343"/>
            <ac:spMk id="23" creationId="{6727698D-F53B-6CCB-B32A-1DBA0DC16803}"/>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3.2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0,'5'0,"0"5,0 4,0 7,-2 7,-1 5,-1 2,-1-5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29.072"/>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0,'8'0,"8"0,0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42.694"/>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0 0,'0'0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3.767"/>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0,'0'0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48:54.33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50:35.192"/>
    </inkml:context>
    <inkml:brush xml:id="br0">
      <inkml:brushProperty name="width" value="0.1" units="cm"/>
      <inkml:brushProperty name="height" value="0.6" units="cm"/>
      <inkml:brushProperty name="ignorePressure" value="1"/>
      <inkml:brushProperty name="inkEffects" value="pencil"/>
    </inkml:brush>
  </inkml:definitions>
  <inkml:trace contextRef="#ctx0" brushRef="#br0">1 0,'0'0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1.9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1,'0'4,"0"2</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02.6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0.48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0,'0'0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13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1.79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093"/>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0 11,'5'-5,"1"-1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51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5.894"/>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 0,'0'0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08T09:24:16.270"/>
    </inkml:context>
    <inkml:brush xml:id="br0">
      <inkml:brushProperty name="width" value="0.5" units="cm"/>
      <inkml:brushProperty name="height" value="1" units="cm"/>
      <inkml:brushProperty name="color" value="#FFFFFF"/>
      <inkml:brushProperty name="tip" value="rectangle"/>
      <inkml:brushProperty name="rasterOp" value="maskPen"/>
      <inkml:brushProperty name="ignorePressure" value="1"/>
    </inkml:brush>
  </inkml:definitions>
  <inkml:trace contextRef="#ctx0" brushRef="#br0">163 0,'-4'0,"-11"0,-16 0,-8 5,-1 1,6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EB62F8-566B-4A97-B4B2-7E0556DCD043}" type="datetimeFigureOut">
              <a:rPr lang="it-IT" smtClean="0"/>
              <a:t>15/01/2025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ED4B8F-5DC6-48A3-954E-1358791F01A8}" type="slidenum">
              <a:rPr lang="it-IT" smtClean="0"/>
              <a:t>‹N›</a:t>
            </a:fld>
            <a:endParaRPr lang="it-IT"/>
          </a:p>
        </p:txBody>
      </p:sp>
    </p:spTree>
    <p:extLst>
      <p:ext uri="{BB962C8B-B14F-4D97-AF65-F5344CB8AC3E}">
        <p14:creationId xmlns:p14="http://schemas.microsoft.com/office/powerpoint/2010/main" val="376375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3</a:t>
            </a:fld>
            <a:endParaRPr lang="it-IT"/>
          </a:p>
        </p:txBody>
      </p:sp>
    </p:spTree>
    <p:extLst>
      <p:ext uri="{BB962C8B-B14F-4D97-AF65-F5344CB8AC3E}">
        <p14:creationId xmlns:p14="http://schemas.microsoft.com/office/powerpoint/2010/main" val="3349493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12</a:t>
            </a:fld>
            <a:endParaRPr lang="it-IT"/>
          </a:p>
        </p:txBody>
      </p:sp>
    </p:spTree>
    <p:extLst>
      <p:ext uri="{BB962C8B-B14F-4D97-AF65-F5344CB8AC3E}">
        <p14:creationId xmlns:p14="http://schemas.microsoft.com/office/powerpoint/2010/main" val="2951461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13</a:t>
            </a:fld>
            <a:endParaRPr lang="it-IT"/>
          </a:p>
        </p:txBody>
      </p:sp>
    </p:spTree>
    <p:extLst>
      <p:ext uri="{BB962C8B-B14F-4D97-AF65-F5344CB8AC3E}">
        <p14:creationId xmlns:p14="http://schemas.microsoft.com/office/powerpoint/2010/main" val="380620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14</a:t>
            </a:fld>
            <a:endParaRPr lang="it-IT"/>
          </a:p>
        </p:txBody>
      </p:sp>
    </p:spTree>
    <p:extLst>
      <p:ext uri="{BB962C8B-B14F-4D97-AF65-F5344CB8AC3E}">
        <p14:creationId xmlns:p14="http://schemas.microsoft.com/office/powerpoint/2010/main" val="325016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15</a:t>
            </a:fld>
            <a:endParaRPr lang="it-IT"/>
          </a:p>
        </p:txBody>
      </p:sp>
    </p:spTree>
    <p:extLst>
      <p:ext uri="{BB962C8B-B14F-4D97-AF65-F5344CB8AC3E}">
        <p14:creationId xmlns:p14="http://schemas.microsoft.com/office/powerpoint/2010/main" val="343084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16</a:t>
            </a:fld>
            <a:endParaRPr lang="it-IT"/>
          </a:p>
        </p:txBody>
      </p:sp>
    </p:spTree>
    <p:extLst>
      <p:ext uri="{BB962C8B-B14F-4D97-AF65-F5344CB8AC3E}">
        <p14:creationId xmlns:p14="http://schemas.microsoft.com/office/powerpoint/2010/main" val="1028654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17</a:t>
            </a:fld>
            <a:endParaRPr lang="it-IT"/>
          </a:p>
        </p:txBody>
      </p:sp>
    </p:spTree>
    <p:extLst>
      <p:ext uri="{BB962C8B-B14F-4D97-AF65-F5344CB8AC3E}">
        <p14:creationId xmlns:p14="http://schemas.microsoft.com/office/powerpoint/2010/main" val="825867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sentenza del Tar Piemonte, sez. II. n. 405/2023 consente alcune considerazioni sull'utilizzo della procedura ordinaria nel sottosoglia. La sentenza, pur riferita al Dl 76/2020, in relazione all'obbligo o meno di utilizzare, nel sottosoglia, le procedure emergenziali del decreto, induce ad alcune riflessioni che riguardano anche il nuovo Codice (Dlgs 36/2023).</a:t>
            </a:r>
          </a:p>
          <a:p>
            <a:r>
              <a:rPr lang="it-IT" dirty="0"/>
              <a:t>La vicenda</a:t>
            </a:r>
          </a:p>
          <a:p>
            <a:r>
              <a:rPr lang="it-IT" dirty="0"/>
              <a:t>Il giudice respinge la pretesa del ricorrente secondo cui la stazione appaltante, pur avendo operato con la procedura aperta (ex art. 60 del Codice) doveva comunque ritenersi obbligata ad applicare l'esclusione automatica "emergenziale" (ex art. 1, comma 3 del Dl 76/2020). Il fondamento della pretesa è che nel periodo "emergenziale", in caso di adozione della determinazione a contrarre prima del 30 giugno 2023, nel caso di appalti di importo inferiore alla soglia comunitaria – da aggiudicarsi con il criterio del minor prezzo -, le stazioni appaltanti hanno un autentico obbligo di procedere con le ipotesi stabilite dal legislatore dell'emergenza e quindi, nel caso di specie, utilizzando la procedura negoziata ex art. 1, comma 2, lett. b) del Dl 76/2020.</a:t>
            </a:r>
          </a:p>
          <a:p>
            <a:r>
              <a:rPr lang="it-IT" dirty="0"/>
              <a:t>La sentenza</a:t>
            </a:r>
          </a:p>
          <a:p>
            <a:r>
              <a:rPr lang="it-IT" dirty="0"/>
              <a:t>In sentenza si rimarca che le procedure emergenziali non possono essere intese come obbligatorie (a pena di illegittimità), visto che il legislatore non ha sospeso né revocato le procedure stabilite</a:t>
            </a:r>
          </a:p>
          <a:p>
            <a:r>
              <a:rPr lang="it-IT" dirty="0"/>
              <a:t>nell'articolo 36 del Codice del 2016 ma si è limitato ad introdurre una deroga (al comma 2 dello stesso articolo e dell'articolo 157).Con il Dl 76/2020, pertanto, il legislatore non ha inteso vietare l'utilizzo, in luogo degli strumenti "semplificati" apprestati nel provvedimento in parola, della classica procedura ordinaria aperta (come, appunto, avvenuto nel caso di specie).</a:t>
            </a:r>
          </a:p>
          <a:p>
            <a:r>
              <a:rPr lang="it-IT" dirty="0"/>
              <a:t>Il nuovo Codice e gli appalti del </a:t>
            </a:r>
            <a:r>
              <a:rPr lang="it-IT" dirty="0" err="1"/>
              <a:t>Pnrr</a:t>
            </a:r>
            <a:endParaRPr lang="it-IT" dirty="0"/>
          </a:p>
          <a:p>
            <a:r>
              <a:rPr lang="it-IT" dirty="0"/>
              <a:t>La questione dell'utilizzabilità (o meno) delle procedure ordinarie per gli appalti nel sottosoglia </a:t>
            </a:r>
            <a:r>
              <a:rPr lang="it-IT" dirty="0" err="1"/>
              <a:t>èdestinata</a:t>
            </a:r>
            <a:r>
              <a:rPr lang="it-IT" dirty="0"/>
              <a:t> a porsi – a far data dal 1° luglio 2023 -, anche per il nuovo Codice dei contratti. Per gli appalti di importo inferiore alla soglia comunitaria, il nuovo impianto normativo segue una logica differente sia rispetto al Codice del 2016 sia rispetto al Dl 76/2020.In primo luogo, l'articolo 50 (che disciplina le procedure utilizzabili nel sottosoglia) non salva (a differenza del comma 2 dell'articolo36) la possibilità di utilizzare le procedure ordinarie. A differenza del DL 76/2020 (art. 1, comma 2che non richiama la facoltà di utilizzare le procedure ordinarie, ammessa comunque dalla giurisprudenza), la nuova norma esige che il </a:t>
            </a:r>
            <a:r>
              <a:rPr lang="it-IT" dirty="0" err="1"/>
              <a:t>Rup</a:t>
            </a:r>
            <a:r>
              <a:rPr lang="it-IT" dirty="0"/>
              <a:t> effettui la verifica se l'appalto, pur nel sottosoglia, abbia interesse transfrontaliero (art. 48, comma 2 del nuovo Codice).</a:t>
            </a:r>
          </a:p>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18</a:t>
            </a:fld>
            <a:endParaRPr lang="it-IT"/>
          </a:p>
        </p:txBody>
      </p:sp>
    </p:spTree>
    <p:extLst>
      <p:ext uri="{BB962C8B-B14F-4D97-AF65-F5344CB8AC3E}">
        <p14:creationId xmlns:p14="http://schemas.microsoft.com/office/powerpoint/2010/main" val="256579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 “vecchio codice” </a:t>
            </a:r>
            <a:r>
              <a:rPr lang="it-IT" dirty="0" err="1"/>
              <a:t>dlgs</a:t>
            </a:r>
            <a:r>
              <a:rPr lang="it-IT" dirty="0"/>
              <a:t> 50/2016 il principio di rotazione era molto stringente: bisognava dare adeguata motivazione </a:t>
            </a:r>
            <a:r>
              <a:rPr lang="it-IT" dirty="0" err="1"/>
              <a:t>incaso</a:t>
            </a:r>
            <a:r>
              <a:rPr lang="it-IT" dirty="0"/>
              <a:t> di affidamento o reinvito del soggetto economico aggiudicatario. Il nuovo codice appalti liberalizza il principio di rotazione: ora riguarda solo gli affidamenti e non più anche gli inviti.</a:t>
            </a:r>
          </a:p>
          <a:p>
            <a:r>
              <a:rPr lang="it-IT" dirty="0"/>
              <a:t>L’art. 49 del </a:t>
            </a:r>
            <a:r>
              <a:rPr lang="it-IT" dirty="0" err="1"/>
              <a:t>dlgs</a:t>
            </a:r>
            <a:r>
              <a:rPr lang="it-IT" dirty="0"/>
              <a:t> 36/2023 norma il principio di rotazione di appalti sottosoglia. Il comma 2 indica il divieto di affidamento(diretto) o aggiudicazione di un appalto al contraente uscente (a qualunque titolo sia entrato, anche dopo l’aggiudicazione in una procedura aperta) nei casi in cui 2 consecutivi affidamenti abbiano a oggetto:</a:t>
            </a:r>
          </a:p>
          <a:p>
            <a:r>
              <a:rPr lang="it-IT" dirty="0"/>
              <a:t>1) una commessa nello stesso settore merceologico;</a:t>
            </a:r>
          </a:p>
          <a:p>
            <a:r>
              <a:rPr lang="it-IT" dirty="0"/>
              <a:t>2) la stessa categoria di opere;</a:t>
            </a:r>
          </a:p>
          <a:p>
            <a:r>
              <a:rPr lang="it-IT" dirty="0"/>
              <a:t>3) lo stesso settore di servizi.</a:t>
            </a:r>
          </a:p>
        </p:txBody>
      </p:sp>
      <p:sp>
        <p:nvSpPr>
          <p:cNvPr id="4" name="Segnaposto numero diapositiva 3"/>
          <p:cNvSpPr>
            <a:spLocks noGrp="1"/>
          </p:cNvSpPr>
          <p:nvPr>
            <p:ph type="sldNum" sz="quarter" idx="5"/>
          </p:nvPr>
        </p:nvSpPr>
        <p:spPr/>
        <p:txBody>
          <a:bodyPr/>
          <a:lstStyle/>
          <a:p>
            <a:fld id="{58484D43-FE11-4360-85AE-0CABD1801475}" type="slidenum">
              <a:rPr lang="it-IT" smtClean="0"/>
              <a:t>19</a:t>
            </a:fld>
            <a:endParaRPr lang="it-IT"/>
          </a:p>
        </p:txBody>
      </p:sp>
    </p:spTree>
    <p:extLst>
      <p:ext uri="{BB962C8B-B14F-4D97-AF65-F5344CB8AC3E}">
        <p14:creationId xmlns:p14="http://schemas.microsoft.com/office/powerpoint/2010/main" val="238342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Il principio di rotazione e la divisione degli affidamenti in fasce economiche</a:t>
            </a:r>
          </a:p>
          <a:p>
            <a:r>
              <a:rPr lang="it-IT" dirty="0"/>
              <a:t>La stazione appaltante può decidere di dividere gli affidamenti in fasce in base al valore economico. In questo caso il divieto di affidamento o aggiudicazione si applica con riferimento a ciascuna fascia. Nel caso in cui, ad esempio, l’ente dividesse l’affidamento del “servizio mensa scolastica” in fasce economiche, chi si aggiudica l’affidamento di una determinata fascia, può ottenere successivamente l’affidamento di una fascia economica diversa. In definitiva, la rotazione si applica solo in caso di affidamenti rientranti nella medesima fascia.</a:t>
            </a:r>
          </a:p>
        </p:txBody>
      </p:sp>
      <p:sp>
        <p:nvSpPr>
          <p:cNvPr id="4" name="Segnaposto numero diapositiva 3"/>
          <p:cNvSpPr>
            <a:spLocks noGrp="1"/>
          </p:cNvSpPr>
          <p:nvPr>
            <p:ph type="sldNum" sz="quarter" idx="5"/>
          </p:nvPr>
        </p:nvSpPr>
        <p:spPr/>
        <p:txBody>
          <a:bodyPr/>
          <a:lstStyle/>
          <a:p>
            <a:fld id="{58484D43-FE11-4360-85AE-0CABD1801475}" type="slidenum">
              <a:rPr lang="it-IT" smtClean="0"/>
              <a:t>20</a:t>
            </a:fld>
            <a:endParaRPr lang="it-IT"/>
          </a:p>
        </p:txBody>
      </p:sp>
    </p:spTree>
    <p:extLst>
      <p:ext uri="{BB962C8B-B14F-4D97-AF65-F5344CB8AC3E}">
        <p14:creationId xmlns:p14="http://schemas.microsoft.com/office/powerpoint/2010/main" val="3929988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1" dirty="0"/>
              <a:t>Deroga comma 4</a:t>
            </a:r>
          </a:p>
          <a:p>
            <a:r>
              <a:rPr lang="it-IT" dirty="0"/>
              <a:t>Secondo il comma 4 dell’art. 49 esistono 3 casi in cui il contraente uscente può essere reinvitato o può ottenere l’affidamento diretto:</a:t>
            </a:r>
          </a:p>
          <a:p>
            <a:pPr marL="171450" indent="-171450">
              <a:buFontTx/>
              <a:buChar char="-"/>
            </a:pPr>
            <a:r>
              <a:rPr lang="it-IT" dirty="0"/>
              <a:t>casi motivati con riferimento alla struttura del mercato;</a:t>
            </a:r>
          </a:p>
          <a:p>
            <a:pPr marL="171450" indent="-171450">
              <a:buFontTx/>
              <a:buChar char="-"/>
            </a:pPr>
            <a:r>
              <a:rPr lang="it-IT" dirty="0"/>
              <a:t>effettiva assenza di alternative possibili;</a:t>
            </a:r>
          </a:p>
          <a:p>
            <a:pPr marL="171450" indent="-171450">
              <a:buFontTx/>
              <a:buChar char="-"/>
            </a:pPr>
            <a:r>
              <a:rPr lang="it-IT" dirty="0"/>
              <a:t>accurata esecuzione del contratto precedente.</a:t>
            </a:r>
          </a:p>
          <a:p>
            <a:r>
              <a:rPr lang="it-IT" dirty="0"/>
              <a:t>Queste condizioni le aveva introdotte </a:t>
            </a:r>
            <a:r>
              <a:rPr lang="it-IT" dirty="0" err="1"/>
              <a:t>Anac</a:t>
            </a:r>
            <a:r>
              <a:rPr lang="it-IT" dirty="0"/>
              <a:t> nelle sue linee guida n.4 quali condizioni per derogare al principio di rotazione, in un contesto nel quale il principio si applicava, però, in maniera molto più distensiva (anche agli inviti).</a:t>
            </a:r>
          </a:p>
          <a:p>
            <a:r>
              <a:rPr lang="it-IT" b="1" dirty="0"/>
              <a:t>Deroga comma 5</a:t>
            </a:r>
          </a:p>
          <a:p>
            <a:r>
              <a:rPr lang="it-IT" dirty="0"/>
              <a:t>Il comma 5 contiene un’ulteriore deroga al principio di rotazione. Le stazioni appaltanti non applicano il principio di rotazione quando l’indagine di mercato sia effettuata senza limiti al numero di operatori economici in possesso dei requisiti richiesti nei seguenti casi:</a:t>
            </a:r>
          </a:p>
          <a:p>
            <a:pPr marL="171450" indent="-171450">
              <a:buFontTx/>
              <a:buChar char="-"/>
            </a:pPr>
            <a:r>
              <a:rPr lang="it-IT" dirty="0"/>
              <a:t>procedura negoziata senza bando per i lavori di importo ≥ a 150.000 € e inferiore a 1 milione di €;</a:t>
            </a:r>
          </a:p>
          <a:p>
            <a:pPr marL="171450" indent="-171450">
              <a:buFontTx/>
              <a:buChar char="-"/>
            </a:pPr>
            <a:r>
              <a:rPr lang="it-IT" dirty="0"/>
              <a:t>procedura negoziata senza bando per lavori di importo ≥ a 1 milione di € e fino alle soglie di rilevanza comunitaria;</a:t>
            </a:r>
          </a:p>
          <a:p>
            <a:pPr marL="171450" indent="-171450">
              <a:buFontTx/>
              <a:buChar char="-"/>
            </a:pPr>
            <a:r>
              <a:rPr lang="it-IT" dirty="0"/>
              <a:t>procedura negoziata senza bando per l’affidamento di servizi e forniture (compresi i servizi di ingegneria e architettura e l’attività di progettazione) ≥ a 140.000 € e fino alle soglie di rilevanza comunitaria.</a:t>
            </a:r>
          </a:p>
          <a:p>
            <a:r>
              <a:rPr lang="it-IT" dirty="0"/>
              <a:t>Come detto in precedenza, non si tiene conto del limite imposto dall’art. 50 commi c), d), ed e) del </a:t>
            </a:r>
            <a:r>
              <a:rPr lang="it-IT" dirty="0" err="1"/>
              <a:t>dlgs</a:t>
            </a:r>
            <a:r>
              <a:rPr lang="it-IT" dirty="0"/>
              <a:t> 36/2023 circa gli operatori economici, in quanto la deroga al principio di rotazione non prevede limiti sul numero dei partecipanti.</a:t>
            </a:r>
          </a:p>
          <a:p>
            <a:r>
              <a:rPr lang="it-IT" b="1" dirty="0"/>
              <a:t>Deroga comma 6</a:t>
            </a:r>
          </a:p>
          <a:p>
            <a:r>
              <a:rPr lang="it-IT" dirty="0"/>
              <a:t>Il comma 6 contiene l’ultima deroga. La stazione appaltante può decidere di derogare all’applicazione del principio di rotazione per gli affidamenti diretti inferiori a 5.000 € (prima il limite era di 1.000€).</a:t>
            </a:r>
          </a:p>
        </p:txBody>
      </p:sp>
      <p:sp>
        <p:nvSpPr>
          <p:cNvPr id="4" name="Segnaposto numero diapositiva 3"/>
          <p:cNvSpPr>
            <a:spLocks noGrp="1"/>
          </p:cNvSpPr>
          <p:nvPr>
            <p:ph type="sldNum" sz="quarter" idx="5"/>
          </p:nvPr>
        </p:nvSpPr>
        <p:spPr/>
        <p:txBody>
          <a:bodyPr/>
          <a:lstStyle/>
          <a:p>
            <a:fld id="{58484D43-FE11-4360-85AE-0CABD1801475}" type="slidenum">
              <a:rPr lang="it-IT" smtClean="0"/>
              <a:t>21</a:t>
            </a:fld>
            <a:endParaRPr lang="it-IT"/>
          </a:p>
        </p:txBody>
      </p:sp>
    </p:spTree>
    <p:extLst>
      <p:ext uri="{BB962C8B-B14F-4D97-AF65-F5344CB8AC3E}">
        <p14:creationId xmlns:p14="http://schemas.microsoft.com/office/powerpoint/2010/main" val="2953856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4</a:t>
            </a:fld>
            <a:endParaRPr lang="it-IT"/>
          </a:p>
        </p:txBody>
      </p:sp>
    </p:spTree>
    <p:extLst>
      <p:ext uri="{BB962C8B-B14F-4D97-AF65-F5344CB8AC3E}">
        <p14:creationId xmlns:p14="http://schemas.microsoft.com/office/powerpoint/2010/main" val="397870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 sentenza del Tar Piemonte, sez. II. n. 405/2023 consente alcune considerazioni sull'utilizzo della procedura ordinaria nel sottosoglia. La sentenza, pur riferita al Dl 76/2020, in relazione all'obbligo o meno di utilizzare, nel sottosoglia, le procedure emergenziali del decreto, induce ad alcune riflessioni che riguardano anche il nuovo Codice (Dlgs 36/2023).</a:t>
            </a:r>
          </a:p>
          <a:p>
            <a:r>
              <a:rPr lang="it-IT" dirty="0"/>
              <a:t>La vicenda</a:t>
            </a:r>
          </a:p>
          <a:p>
            <a:r>
              <a:rPr lang="it-IT" dirty="0"/>
              <a:t>Il giudice respinge la pretesa del ricorrente secondo cui la stazione appaltante, pur avendo operato con la procedura aperta (ex art. 60 del Codice) doveva comunque ritenersi obbligata ad applicare l'esclusione automatica "emergenziale" (ex art. 1, comma 3 del Dl 76/2020). Il fondamento della pretesa è che nel periodo "emergenziale", in caso di adozione della determinazione a contrarre prima del 30 giugno 2023, nel caso di appalti di importo inferiore alla soglia comunitaria – da aggiudicarsi con il criterio del minor prezzo -, le stazioni appaltanti hanno un autentico obbligo di procedere con le ipotesi stabilite dal legislatore dell'emergenza e quindi, nel caso di specie, utilizzando la procedura negoziata ex art. 1, comma 2, lett. b) del Dl 76/2020.</a:t>
            </a:r>
          </a:p>
          <a:p>
            <a:r>
              <a:rPr lang="it-IT" dirty="0"/>
              <a:t>La sentenza</a:t>
            </a:r>
          </a:p>
          <a:p>
            <a:r>
              <a:rPr lang="it-IT" dirty="0"/>
              <a:t>In sentenza si rimarca che le procedure emergenziali non possono essere intese come obbligatorie (a pena di illegittimità), visto che il legislatore non ha sospeso né revocato le procedure stabilite</a:t>
            </a:r>
          </a:p>
          <a:p>
            <a:r>
              <a:rPr lang="it-IT" dirty="0"/>
              <a:t>nell'articolo 36 del Codice del 2016 ma si è limitato ad introdurre una deroga (al comma 2 dello stesso articolo e dell'articolo 157).Con il Dl 76/2020, pertanto, il legislatore non ha inteso vietare l'utilizzo, in luogo degli strumenti "semplificati" apprestati nel provvedimento in parola, della classica procedura ordinaria aperta (come, appunto, avvenuto nel caso di specie).</a:t>
            </a:r>
          </a:p>
          <a:p>
            <a:r>
              <a:rPr lang="it-IT" dirty="0"/>
              <a:t>Il nuovo Codice e gli appalti del </a:t>
            </a:r>
            <a:r>
              <a:rPr lang="it-IT" dirty="0" err="1"/>
              <a:t>Pnrr</a:t>
            </a:r>
            <a:endParaRPr lang="it-IT" dirty="0"/>
          </a:p>
          <a:p>
            <a:r>
              <a:rPr lang="it-IT" dirty="0"/>
              <a:t>La questione dell'utilizzabilità (o meno) delle procedure ordinarie per gli appalti nel sottosoglia è destinata a porsi – a far data dal 1° luglio 2023 -, anche per il nuovo Codice dei contratti. Per gli appalti di importo inferiore alla soglia comunitaria, il nuovo impianto normativo segue una logica differente sia rispetto al Codice del 2016 sia rispetto al Dl 76/2020.In primo luogo, l'articolo 50 (che disciplina le procedure utilizzabili nel sottosoglia) non salva (a differenza del comma 2 dell'articolo36) la possibilità di utilizzare le procedure ordinarie. A differenza del DL 76/2020 (art. 1, comma 2che non richiama la facoltà di utilizzare le procedure ordinarie, ammessa comunque dalla giurisprudenza), la nuova norma esige che il </a:t>
            </a:r>
            <a:r>
              <a:rPr lang="it-IT" dirty="0" err="1"/>
              <a:t>Rup</a:t>
            </a:r>
            <a:r>
              <a:rPr lang="it-IT" dirty="0"/>
              <a:t> effettui la verifica se l'appalto, pur nel sottosoglia, abbia interesse transfrontaliero (art. 48, comma 2 del nuovo Codice). </a:t>
            </a:r>
            <a:r>
              <a:rPr lang="it-IT" b="1" dirty="0"/>
              <a:t>E' questo un primo caso, in presenza di questo interesse, in cui la norma impone al </a:t>
            </a:r>
            <a:r>
              <a:rPr lang="it-IT" b="1" dirty="0" err="1"/>
              <a:t>Rup</a:t>
            </a:r>
            <a:r>
              <a:rPr lang="it-IT" b="1" dirty="0"/>
              <a:t> di utilizzare la procedura ordinaria anche nel sottosoglia. Un secondo caso è previsto nella lettera d) comma 1 dell'articolo 50 per lavori di importo pari o superiori al milione di euro fino al sottosoglia. In detta ipotesi, il </a:t>
            </a:r>
            <a:r>
              <a:rPr lang="it-IT" b="1" dirty="0" err="1"/>
              <a:t>Rup</a:t>
            </a:r>
            <a:r>
              <a:rPr lang="it-IT" b="1" dirty="0"/>
              <a:t> può decidere – e non è più richiesta una motivazione rispetto a quanto previsto nello schema iniziale -, di non utilizzare la procedura negoziata per procedere con il classico bando. Al di fuori di queste ipotesi, secondo anche il recente commento </a:t>
            </a:r>
            <a:r>
              <a:rPr lang="it-IT" b="1" dirty="0" err="1"/>
              <a:t>dell'Anac</a:t>
            </a:r>
            <a:r>
              <a:rPr lang="it-IT" b="1" dirty="0"/>
              <a:t> al nuovo Codice , non sarebbe possibile utilizzare le procedure ordinarie nel sottosoglia comunitario</a:t>
            </a:r>
          </a:p>
          <a:p>
            <a:endParaRPr lang="it-IT" dirty="0"/>
          </a:p>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22</a:t>
            </a:fld>
            <a:endParaRPr lang="it-IT"/>
          </a:p>
        </p:txBody>
      </p:sp>
    </p:spTree>
    <p:extLst>
      <p:ext uri="{BB962C8B-B14F-4D97-AF65-F5344CB8AC3E}">
        <p14:creationId xmlns:p14="http://schemas.microsoft.com/office/powerpoint/2010/main" val="1725041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23</a:t>
            </a:fld>
            <a:endParaRPr lang="it-IT"/>
          </a:p>
        </p:txBody>
      </p:sp>
    </p:spTree>
    <p:extLst>
      <p:ext uri="{BB962C8B-B14F-4D97-AF65-F5344CB8AC3E}">
        <p14:creationId xmlns:p14="http://schemas.microsoft.com/office/powerpoint/2010/main" val="3997946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D2709B-AEFE-BF76-D5B6-7D90730B50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B86D75-B829-AE68-6F11-1D622DC45C7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E60D9D6-CF6E-18FB-D75C-767CABCD5CC7}"/>
              </a:ext>
            </a:extLst>
          </p:cNvPr>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egnaposto numero diapositiva 3">
            <a:extLst>
              <a:ext uri="{FF2B5EF4-FFF2-40B4-BE49-F238E27FC236}">
                <a16:creationId xmlns:a16="http://schemas.microsoft.com/office/drawing/2014/main" id="{CC6EEE93-FB27-7149-2CF6-FC98C4E36843}"/>
              </a:ext>
            </a:extLst>
          </p:cNvPr>
          <p:cNvSpPr>
            <a:spLocks noGrp="1"/>
          </p:cNvSpPr>
          <p:nvPr>
            <p:ph type="sldNum" sz="quarter" idx="5"/>
          </p:nvPr>
        </p:nvSpPr>
        <p:spPr/>
        <p:txBody>
          <a:bodyPr/>
          <a:lstStyle/>
          <a:p>
            <a:fld id="{58484D43-FE11-4360-85AE-0CABD1801475}" type="slidenum">
              <a:rPr lang="it-IT" smtClean="0"/>
              <a:t>24</a:t>
            </a:fld>
            <a:endParaRPr lang="it-IT"/>
          </a:p>
        </p:txBody>
      </p:sp>
    </p:spTree>
    <p:extLst>
      <p:ext uri="{BB962C8B-B14F-4D97-AF65-F5344CB8AC3E}">
        <p14:creationId xmlns:p14="http://schemas.microsoft.com/office/powerpoint/2010/main" val="931442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anose="020B0604020202020204" pitchFamily="34" charset="0"/>
              <a:buChar char="•"/>
            </a:pPr>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25</a:t>
            </a:fld>
            <a:endParaRPr lang="it-IT"/>
          </a:p>
        </p:txBody>
      </p:sp>
    </p:spTree>
    <p:extLst>
      <p:ext uri="{BB962C8B-B14F-4D97-AF65-F5344CB8AC3E}">
        <p14:creationId xmlns:p14="http://schemas.microsoft.com/office/powerpoint/2010/main" val="3062304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Font typeface="Arial" panose="020B0604020202020204" pitchFamily="34" charset="0"/>
              <a:buNone/>
            </a:pPr>
            <a:r>
              <a:rPr lang="it-IT" dirty="0"/>
              <a:t>Art. 108. (Criteri di aggiudicazione degli appalti di lavori, servizi e forniture)</a:t>
            </a:r>
          </a:p>
          <a:p>
            <a:pPr marL="0" indent="0">
              <a:buFont typeface="Arial" panose="020B0604020202020204" pitchFamily="34" charset="0"/>
              <a:buNone/>
            </a:pPr>
            <a:r>
              <a:rPr lang="it-IT" dirty="0"/>
              <a:t>2. Sono aggiudicati esclusivamente sulla base del criterio dell'offerta economicamente più vantaggiosa individuata sulla base del miglior rapporto qualità/prezzo:</a:t>
            </a:r>
          </a:p>
          <a:p>
            <a:pPr marL="228600" indent="-228600">
              <a:buFont typeface="Arial" panose="020B0604020202020204" pitchFamily="34" charset="0"/>
              <a:buAutoNum type="alphaLcParenR"/>
            </a:pPr>
            <a:r>
              <a:rPr lang="it-IT" dirty="0"/>
              <a:t>i contratti relativi ai servizi sociali e di ristorazione ospedaliera, assistenziale e scolastica, nonché ai servizi ad alta intensità di manodopera, come definiti dall’articolo 2, comma 1, lettera e), dell’allegato I.1;</a:t>
            </a:r>
          </a:p>
          <a:p>
            <a:pPr marL="228600" indent="-228600">
              <a:buFont typeface="Arial" panose="020B0604020202020204" pitchFamily="34" charset="0"/>
              <a:buAutoNum type="alphaLcParenR"/>
            </a:pPr>
            <a:r>
              <a:rPr lang="it-IT" dirty="0"/>
              <a:t>i contratti relativi all'affidamento dei servizi di ingegneria e architettura e degli altri servizi di natura tecnica e intellettuale di importo pari o superiore a 140.000 euro;</a:t>
            </a:r>
          </a:p>
          <a:p>
            <a:pPr marL="228600" indent="-228600">
              <a:buFont typeface="Arial" panose="020B0604020202020204" pitchFamily="34" charset="0"/>
              <a:buAutoNum type="alphaLcParenR"/>
            </a:pPr>
            <a:r>
              <a:rPr lang="it-IT" dirty="0"/>
              <a:t>i contratti di servizi e le forniture di importo pari o superiore a 140.000 euro caratterizzati da notevole contenuto tecnologico o che hanno un carattere innovativo;</a:t>
            </a:r>
          </a:p>
          <a:p>
            <a:pPr marL="228600" indent="-228600">
              <a:buFont typeface="Arial" panose="020B0604020202020204" pitchFamily="34" charset="0"/>
              <a:buAutoNum type="alphaLcParenR"/>
            </a:pPr>
            <a:r>
              <a:rPr lang="it-IT" dirty="0"/>
              <a:t>gli affidamenti in caso di dialogo competitivo e di partenariato per l’innovazione;</a:t>
            </a:r>
          </a:p>
          <a:p>
            <a:pPr marL="228600" indent="-228600">
              <a:buFont typeface="Arial" panose="020B0604020202020204" pitchFamily="34" charset="0"/>
              <a:buAutoNum type="alphaLcParenR"/>
            </a:pPr>
            <a:r>
              <a:rPr lang="it-IT" dirty="0"/>
              <a:t>gli affidamenti di appalto integrato;</a:t>
            </a:r>
          </a:p>
          <a:p>
            <a:pPr marL="228600" indent="-228600">
              <a:buFont typeface="Arial" panose="020B0604020202020204" pitchFamily="34" charset="0"/>
              <a:buAutoNum type="alphaLcParenR"/>
            </a:pPr>
            <a:r>
              <a:rPr lang="it-IT" dirty="0"/>
              <a:t>i contratti relativi ai lavori caratterizzati da notevole contenuto tecnologico o con carattere innovativo.</a:t>
            </a:r>
          </a:p>
        </p:txBody>
      </p:sp>
      <p:sp>
        <p:nvSpPr>
          <p:cNvPr id="4" name="Segnaposto numero diapositiva 3"/>
          <p:cNvSpPr>
            <a:spLocks noGrp="1"/>
          </p:cNvSpPr>
          <p:nvPr>
            <p:ph type="sldNum" sz="quarter" idx="5"/>
          </p:nvPr>
        </p:nvSpPr>
        <p:spPr/>
        <p:txBody>
          <a:bodyPr/>
          <a:lstStyle/>
          <a:p>
            <a:fld id="{58484D43-FE11-4360-85AE-0CABD1801475}" type="slidenum">
              <a:rPr lang="it-IT" smtClean="0"/>
              <a:t>26</a:t>
            </a:fld>
            <a:endParaRPr lang="it-IT"/>
          </a:p>
        </p:txBody>
      </p:sp>
    </p:spTree>
    <p:extLst>
      <p:ext uri="{BB962C8B-B14F-4D97-AF65-F5344CB8AC3E}">
        <p14:creationId xmlns:p14="http://schemas.microsoft.com/office/powerpoint/2010/main" val="3390941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ART. 93 CO. 5. Non possono essere nominati commissari:</a:t>
            </a:r>
          </a:p>
          <a:p>
            <a:r>
              <a:rPr lang="it-IT" dirty="0"/>
              <a:t>a) coloro che nel biennio precedente all’indizione della procedura di aggiudicazione sono stati componenti di organi di indirizzo politico della stazione appaltante;</a:t>
            </a:r>
          </a:p>
          <a:p>
            <a:r>
              <a:rPr lang="it-IT" dirty="0"/>
              <a:t>b) coloro che sono stati condannati, anche con sentenza non passata in giudicato, per i reati previsti nel Capo I del Titolo II del Libro II del codice penale;</a:t>
            </a:r>
          </a:p>
          <a:p>
            <a:r>
              <a:rPr lang="it-IT" dirty="0"/>
              <a:t>c) coloro che si trovano in una situazione di conflitto di interessi con uno degli operatori economici partecipanti alla procedura; costituiscono situazioni di conflitto di interessi quelle che determinano l'obbligo di astensione previste dall'articolo 7 del regolamento recante il codice di comportamento dei dipendenti pubblici, di cui al decreto del Presidente della Repubblica 16 aprile 2013, n. 62.</a:t>
            </a:r>
          </a:p>
        </p:txBody>
      </p:sp>
      <p:sp>
        <p:nvSpPr>
          <p:cNvPr id="4" name="Segnaposto numero diapositiva 3"/>
          <p:cNvSpPr>
            <a:spLocks noGrp="1"/>
          </p:cNvSpPr>
          <p:nvPr>
            <p:ph type="sldNum" sz="quarter" idx="5"/>
          </p:nvPr>
        </p:nvSpPr>
        <p:spPr/>
        <p:txBody>
          <a:bodyPr/>
          <a:lstStyle/>
          <a:p>
            <a:fld id="{58484D43-FE11-4360-85AE-0CABD1801475}" type="slidenum">
              <a:rPr lang="it-IT" smtClean="0"/>
              <a:t>27</a:t>
            </a:fld>
            <a:endParaRPr lang="it-IT"/>
          </a:p>
        </p:txBody>
      </p:sp>
    </p:spTree>
    <p:extLst>
      <p:ext uri="{BB962C8B-B14F-4D97-AF65-F5344CB8AC3E}">
        <p14:creationId xmlns:p14="http://schemas.microsoft.com/office/powerpoint/2010/main" val="11764215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Mancata conferma requisiti dichiarati: comunicazione all’ANAC e sospensione da uno a 12 mesi gare stessa stazione appaltante;</a:t>
            </a:r>
          </a:p>
        </p:txBody>
      </p:sp>
      <p:sp>
        <p:nvSpPr>
          <p:cNvPr id="4" name="Segnaposto numero diapositiva 3"/>
          <p:cNvSpPr>
            <a:spLocks noGrp="1"/>
          </p:cNvSpPr>
          <p:nvPr>
            <p:ph type="sldNum" sz="quarter" idx="5"/>
          </p:nvPr>
        </p:nvSpPr>
        <p:spPr/>
        <p:txBody>
          <a:bodyPr/>
          <a:lstStyle/>
          <a:p>
            <a:fld id="{58484D43-FE11-4360-85AE-0CABD1801475}" type="slidenum">
              <a:rPr lang="it-IT" smtClean="0"/>
              <a:t>28</a:t>
            </a:fld>
            <a:endParaRPr lang="it-IT"/>
          </a:p>
        </p:txBody>
      </p:sp>
    </p:spTree>
    <p:extLst>
      <p:ext uri="{BB962C8B-B14F-4D97-AF65-F5344CB8AC3E}">
        <p14:creationId xmlns:p14="http://schemas.microsoft.com/office/powerpoint/2010/main" val="3461658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Garanzia provvisoria di regola non richiesta e massimo all’1%</a:t>
            </a:r>
          </a:p>
          <a:p>
            <a:r>
              <a:rPr lang="it-IT" dirty="0"/>
              <a:t>La nuova disciplina prevede che non debba essere richiesta la garanzia provvisoria nelle procedure negoziate sottosoglia (salvo possibilità di richiedere con motivazione e riduzione)</a:t>
            </a:r>
          </a:p>
        </p:txBody>
      </p:sp>
      <p:sp>
        <p:nvSpPr>
          <p:cNvPr id="4" name="Segnaposto numero diapositiva 3"/>
          <p:cNvSpPr>
            <a:spLocks noGrp="1"/>
          </p:cNvSpPr>
          <p:nvPr>
            <p:ph type="sldNum" sz="quarter" idx="5"/>
          </p:nvPr>
        </p:nvSpPr>
        <p:spPr/>
        <p:txBody>
          <a:bodyPr/>
          <a:lstStyle/>
          <a:p>
            <a:fld id="{58484D43-FE11-4360-85AE-0CABD1801475}" type="slidenum">
              <a:rPr lang="it-IT" smtClean="0"/>
              <a:t>29</a:t>
            </a:fld>
            <a:endParaRPr lang="it-IT"/>
          </a:p>
        </p:txBody>
      </p:sp>
    </p:spTree>
    <p:extLst>
      <p:ext uri="{BB962C8B-B14F-4D97-AF65-F5344CB8AC3E}">
        <p14:creationId xmlns:p14="http://schemas.microsoft.com/office/powerpoint/2010/main" val="2237879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Nelle procedure di aggiudicazione di contratti di appalto con il criterio del minor prezzo o costo, la valutazione delle offerte è effettuata da un seggio di gara, anche monocratico, composto da personale della stazione appaltante, scelto secondo criteri di trasparenza e competenza, al quale si applicano le cause di incompatibilità di cui alle lettere b) e c) del comma 5. (Art. 7. Obbligo di astensione :   1. Il dipendente si astiene dal partecipare all’adozione di decisioni o ad attività che possano coinvolgere interessi propri, ovvero di suoi parenti, affini entro il secondo grado, del coniuge o di conviventi, oppure di persone con le quali abbia rapporti di frequentazione abituale, ovvero, di soggetti od organizzazioni con cui egli o il coniuge abbia causa pendente o grave inimicizia o rapporti di credito o debito significativi, ovvero di soggetti od organizzazioni di cui sia tutore, curatore, procuratore o agente, ovvero di enti, associazioni anche non riconosciute, comitati, società o stabilimenti di cui sia amministratore o gerente o dirigente. Il dipendente si astiene in ogni altro caso in cui esistano gravi ragioni di convenienza. Sull’astensione decide il responsabile dell’ufficio di appartenenza.</a:t>
            </a:r>
          </a:p>
        </p:txBody>
      </p:sp>
      <p:sp>
        <p:nvSpPr>
          <p:cNvPr id="4" name="Segnaposto numero diapositiva 3"/>
          <p:cNvSpPr>
            <a:spLocks noGrp="1"/>
          </p:cNvSpPr>
          <p:nvPr>
            <p:ph type="sldNum" sz="quarter" idx="5"/>
          </p:nvPr>
        </p:nvSpPr>
        <p:spPr/>
        <p:txBody>
          <a:bodyPr/>
          <a:lstStyle/>
          <a:p>
            <a:fld id="{58484D43-FE11-4360-85AE-0CABD1801475}" type="slidenum">
              <a:rPr lang="it-IT" smtClean="0"/>
              <a:t>30</a:t>
            </a:fld>
            <a:endParaRPr lang="it-IT"/>
          </a:p>
        </p:txBody>
      </p:sp>
    </p:spTree>
    <p:extLst>
      <p:ext uri="{BB962C8B-B14F-4D97-AF65-F5344CB8AC3E}">
        <p14:creationId xmlns:p14="http://schemas.microsoft.com/office/powerpoint/2010/main" val="2628396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31</a:t>
            </a:fld>
            <a:endParaRPr lang="it-IT"/>
          </a:p>
        </p:txBody>
      </p:sp>
    </p:spTree>
    <p:extLst>
      <p:ext uri="{BB962C8B-B14F-4D97-AF65-F5344CB8AC3E}">
        <p14:creationId xmlns:p14="http://schemas.microsoft.com/office/powerpoint/2010/main" val="6536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5</a:t>
            </a:fld>
            <a:endParaRPr lang="it-IT"/>
          </a:p>
        </p:txBody>
      </p:sp>
    </p:spTree>
    <p:extLst>
      <p:ext uri="{BB962C8B-B14F-4D97-AF65-F5344CB8AC3E}">
        <p14:creationId xmlns:p14="http://schemas.microsoft.com/office/powerpoint/2010/main" val="34987766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34</a:t>
            </a:fld>
            <a:endParaRPr lang="it-IT"/>
          </a:p>
        </p:txBody>
      </p:sp>
    </p:spTree>
    <p:extLst>
      <p:ext uri="{BB962C8B-B14F-4D97-AF65-F5344CB8AC3E}">
        <p14:creationId xmlns:p14="http://schemas.microsoft.com/office/powerpoint/2010/main" val="3348733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0" i="0" dirty="0">
                <a:solidFill>
                  <a:srgbClr val="212529"/>
                </a:solidFill>
                <a:effectLst/>
                <a:latin typeface="Montserrat" panose="00000500000000000000" pitchFamily="2" charset="0"/>
              </a:rPr>
              <a:t>Common Procurement </a:t>
            </a:r>
            <a:r>
              <a:rPr lang="it-IT" b="0" i="0" dirty="0" err="1">
                <a:solidFill>
                  <a:srgbClr val="212529"/>
                </a:solidFill>
                <a:effectLst/>
                <a:latin typeface="Montserrat" panose="00000500000000000000" pitchFamily="2" charset="0"/>
              </a:rPr>
              <a:t>Vocabulary</a:t>
            </a:r>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43</a:t>
            </a:fld>
            <a:endParaRPr lang="it-IT"/>
          </a:p>
        </p:txBody>
      </p:sp>
    </p:spTree>
    <p:extLst>
      <p:ext uri="{BB962C8B-B14F-4D97-AF65-F5344CB8AC3E}">
        <p14:creationId xmlns:p14="http://schemas.microsoft.com/office/powerpoint/2010/main" val="2342486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6</a:t>
            </a:fld>
            <a:endParaRPr lang="it-IT"/>
          </a:p>
        </p:txBody>
      </p:sp>
    </p:spTree>
    <p:extLst>
      <p:ext uri="{BB962C8B-B14F-4D97-AF65-F5344CB8AC3E}">
        <p14:creationId xmlns:p14="http://schemas.microsoft.com/office/powerpoint/2010/main" val="4099882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7</a:t>
            </a:fld>
            <a:endParaRPr lang="it-IT"/>
          </a:p>
        </p:txBody>
      </p:sp>
    </p:spTree>
    <p:extLst>
      <p:ext uri="{BB962C8B-B14F-4D97-AF65-F5344CB8AC3E}">
        <p14:creationId xmlns:p14="http://schemas.microsoft.com/office/powerpoint/2010/main" val="32816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8</a:t>
            </a:fld>
            <a:endParaRPr lang="it-IT"/>
          </a:p>
        </p:txBody>
      </p:sp>
    </p:spTree>
    <p:extLst>
      <p:ext uri="{BB962C8B-B14F-4D97-AF65-F5344CB8AC3E}">
        <p14:creationId xmlns:p14="http://schemas.microsoft.com/office/powerpoint/2010/main" val="1081211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9</a:t>
            </a:fld>
            <a:endParaRPr lang="it-IT"/>
          </a:p>
        </p:txBody>
      </p:sp>
    </p:spTree>
    <p:extLst>
      <p:ext uri="{BB962C8B-B14F-4D97-AF65-F5344CB8AC3E}">
        <p14:creationId xmlns:p14="http://schemas.microsoft.com/office/powerpoint/2010/main" val="33266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10</a:t>
            </a:fld>
            <a:endParaRPr lang="it-IT"/>
          </a:p>
        </p:txBody>
      </p:sp>
    </p:spTree>
    <p:extLst>
      <p:ext uri="{BB962C8B-B14F-4D97-AF65-F5344CB8AC3E}">
        <p14:creationId xmlns:p14="http://schemas.microsoft.com/office/powerpoint/2010/main" val="3998841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58484D43-FE11-4360-85AE-0CABD1801475}" type="slidenum">
              <a:rPr lang="it-IT" smtClean="0"/>
              <a:t>11</a:t>
            </a:fld>
            <a:endParaRPr lang="it-IT"/>
          </a:p>
        </p:txBody>
      </p:sp>
    </p:spTree>
    <p:extLst>
      <p:ext uri="{BB962C8B-B14F-4D97-AF65-F5344CB8AC3E}">
        <p14:creationId xmlns:p14="http://schemas.microsoft.com/office/powerpoint/2010/main" val="3453667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9E9AA-89D7-AE5B-B2A8-B6C6C060D73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4F94B9A-74D7-CD13-9C8B-679BDA2689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E4FF144-AA91-A5C2-1A0D-02DEC959AC1E}"/>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5" name="Segnaposto piè di pagina 4">
            <a:extLst>
              <a:ext uri="{FF2B5EF4-FFF2-40B4-BE49-F238E27FC236}">
                <a16:creationId xmlns:a16="http://schemas.microsoft.com/office/drawing/2014/main" id="{73E0BFD0-FCD3-1728-53EC-77DF00D5C42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D61D7E0-C60D-2E99-FECB-FE6A97142223}"/>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3245810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8080B3-8366-49CB-C0B1-6C1F5F48938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71F6085-D459-2F3A-8D9D-65D5BD6B1C2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00A194-2337-8097-E662-5E67DB695934}"/>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5" name="Segnaposto piè di pagina 4">
            <a:extLst>
              <a:ext uri="{FF2B5EF4-FFF2-40B4-BE49-F238E27FC236}">
                <a16:creationId xmlns:a16="http://schemas.microsoft.com/office/drawing/2014/main" id="{D3B85E49-957C-84A4-1708-51E7EBB364E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A75FD63-BD2C-1F86-212F-9796680FBA6E}"/>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102240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C87F6B1-22E5-0183-BA0B-B49005A2A02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88CDE45-FB51-D2A3-F76A-FF8F7EC18F9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C27FFB7-2A1B-C259-4111-4C89EC2A287F}"/>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5" name="Segnaposto piè di pagina 4">
            <a:extLst>
              <a:ext uri="{FF2B5EF4-FFF2-40B4-BE49-F238E27FC236}">
                <a16:creationId xmlns:a16="http://schemas.microsoft.com/office/drawing/2014/main" id="{3734F94B-0A5F-B2E9-0F4C-4BD3262B15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E11C100-39B8-693C-7201-7D156FD00190}"/>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44689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7B17FFD-2070-F746-31B6-A1F652C890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1D5723A-D4B1-8011-1A2B-484AF3F36CE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BD66361-A0E9-A131-AA13-CF70276D979A}"/>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5" name="Segnaposto piè di pagina 4">
            <a:extLst>
              <a:ext uri="{FF2B5EF4-FFF2-40B4-BE49-F238E27FC236}">
                <a16:creationId xmlns:a16="http://schemas.microsoft.com/office/drawing/2014/main" id="{85611765-EFF4-F1AF-7818-CD83E1EE030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DBAAED3-7095-EA20-8945-4793531D9547}"/>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2712285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D32FB9-9B9B-C4ED-76C7-2133A4FC77FD}"/>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39B9891-E8C2-3539-3775-215FD0F606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96C362E-A0A2-92EE-50F1-491620270326}"/>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5" name="Segnaposto piè di pagina 4">
            <a:extLst>
              <a:ext uri="{FF2B5EF4-FFF2-40B4-BE49-F238E27FC236}">
                <a16:creationId xmlns:a16="http://schemas.microsoft.com/office/drawing/2014/main" id="{8D755744-0F1C-0EE7-4E20-19DE8DB08D0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BD17FA-CEC2-D0F3-2739-AE96718A716F}"/>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54315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28976D-5E7F-6182-A353-52DD8947B0F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7294694-CDAD-CDFE-2FC7-F1CD818B9C1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F64869EC-676E-C002-3410-1CBE6C652C2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AFCC87B-EB2B-5F5D-980C-1C2D4D6A7EF4}"/>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6" name="Segnaposto piè di pagina 5">
            <a:extLst>
              <a:ext uri="{FF2B5EF4-FFF2-40B4-BE49-F238E27FC236}">
                <a16:creationId xmlns:a16="http://schemas.microsoft.com/office/drawing/2014/main" id="{D6485E9B-19BC-67CD-D3CD-525A5E7E87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5B27E2F-78FE-3390-1DBA-83FE2475AC38}"/>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251941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BA812C9-0CA3-B7DF-F876-B77D851231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4767B60-39E6-21EF-7AEF-3736736E0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A529665-160C-558F-D8A2-F3DB9C4E844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98655E3-CAE3-5339-DDE7-4F7168639B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651F251-329A-57B2-D4FC-E168B2BEBA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455E28A5-6645-82BC-3B9D-3B49548B0232}"/>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8" name="Segnaposto piè di pagina 7">
            <a:extLst>
              <a:ext uri="{FF2B5EF4-FFF2-40B4-BE49-F238E27FC236}">
                <a16:creationId xmlns:a16="http://schemas.microsoft.com/office/drawing/2014/main" id="{43EB17E7-2473-92BC-86E9-F33494D3478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D5960102-DF7F-9A6B-AC40-219BC7D91166}"/>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251447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77658E-E986-83EF-35D1-F9E709FDED5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AE2433A8-BFA3-4DC6-6FA7-183AA3A68EE4}"/>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4" name="Segnaposto piè di pagina 3">
            <a:extLst>
              <a:ext uri="{FF2B5EF4-FFF2-40B4-BE49-F238E27FC236}">
                <a16:creationId xmlns:a16="http://schemas.microsoft.com/office/drawing/2014/main" id="{F3621D3E-D633-64BC-F47C-00223B528F9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819489A1-A7D7-4831-6CCD-4F39D735D737}"/>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1488193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42E9271-5AAE-E92D-FA14-FC9A76DD3020}"/>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3" name="Segnaposto piè di pagina 2">
            <a:extLst>
              <a:ext uri="{FF2B5EF4-FFF2-40B4-BE49-F238E27FC236}">
                <a16:creationId xmlns:a16="http://schemas.microsoft.com/office/drawing/2014/main" id="{F32DBA16-09D6-2A84-40AF-3D96271C7EF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A3C6123-7696-4E70-CB0D-F99DC1D48F02}"/>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3934822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F4763A-5DF2-8385-8C7F-6AC078DD1DA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663C5D2-10B8-9BB4-95FE-78B1AB40F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59BD1FC-C956-55D0-0CC9-F1B395C83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8D647F4-1DDE-0C19-138D-99CD48D9408B}"/>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6" name="Segnaposto piè di pagina 5">
            <a:extLst>
              <a:ext uri="{FF2B5EF4-FFF2-40B4-BE49-F238E27FC236}">
                <a16:creationId xmlns:a16="http://schemas.microsoft.com/office/drawing/2014/main" id="{2FCC352B-962B-8BDA-1DC4-C3CE2B3C65A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26BD705-B1B1-1BC2-CCEA-8E547B35A2BE}"/>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182208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08961B-C04E-1F1C-070B-27076A6DA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653E02A8-2801-CAA5-C00C-6158B200F2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92D8C29-D15B-55F5-C6A8-337C3EFC79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E155918-00FD-9DA4-3D3D-3F33FCBE5ECF}"/>
              </a:ext>
            </a:extLst>
          </p:cNvPr>
          <p:cNvSpPr>
            <a:spLocks noGrp="1"/>
          </p:cNvSpPr>
          <p:nvPr>
            <p:ph type="dt" sz="half" idx="10"/>
          </p:nvPr>
        </p:nvSpPr>
        <p:spPr/>
        <p:txBody>
          <a:bodyPr/>
          <a:lstStyle/>
          <a:p>
            <a:fld id="{F6F81BF3-E704-4799-9113-4F752D1D49F2}" type="datetimeFigureOut">
              <a:rPr lang="it-IT" smtClean="0"/>
              <a:t>15/01/2025</a:t>
            </a:fld>
            <a:endParaRPr lang="it-IT"/>
          </a:p>
        </p:txBody>
      </p:sp>
      <p:sp>
        <p:nvSpPr>
          <p:cNvPr id="6" name="Segnaposto piè di pagina 5">
            <a:extLst>
              <a:ext uri="{FF2B5EF4-FFF2-40B4-BE49-F238E27FC236}">
                <a16:creationId xmlns:a16="http://schemas.microsoft.com/office/drawing/2014/main" id="{B5B8FB41-B7DE-34C7-D15C-B7CFD6C08A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459E114-0130-725C-44DD-E41482B3B2BD}"/>
              </a:ext>
            </a:extLst>
          </p:cNvPr>
          <p:cNvSpPr>
            <a:spLocks noGrp="1"/>
          </p:cNvSpPr>
          <p:nvPr>
            <p:ph type="sldNum" sz="quarter" idx="12"/>
          </p:nvPr>
        </p:nvSpPr>
        <p:spPr/>
        <p:txBody>
          <a:bodyPr/>
          <a:lstStyle/>
          <a:p>
            <a:fld id="{42C23CAE-309D-4A36-8A74-E82DB8014E02}" type="slidenum">
              <a:rPr lang="it-IT" smtClean="0"/>
              <a:t>‹N›</a:t>
            </a:fld>
            <a:endParaRPr lang="it-IT"/>
          </a:p>
        </p:txBody>
      </p:sp>
    </p:spTree>
    <p:extLst>
      <p:ext uri="{BB962C8B-B14F-4D97-AF65-F5344CB8AC3E}">
        <p14:creationId xmlns:p14="http://schemas.microsoft.com/office/powerpoint/2010/main" val="237002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F6E03F2-9936-70CF-7906-94C67D68EE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5ACECF7-1A6D-B5EF-ACB3-6A0636119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838810-6E69-4620-E9DC-9FAF9D299C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81BF3-E704-4799-9113-4F752D1D49F2}" type="datetimeFigureOut">
              <a:rPr lang="it-IT" smtClean="0"/>
              <a:t>15/01/2025</a:t>
            </a:fld>
            <a:endParaRPr lang="it-IT"/>
          </a:p>
        </p:txBody>
      </p:sp>
      <p:sp>
        <p:nvSpPr>
          <p:cNvPr id="5" name="Segnaposto piè di pagina 4">
            <a:extLst>
              <a:ext uri="{FF2B5EF4-FFF2-40B4-BE49-F238E27FC236}">
                <a16:creationId xmlns:a16="http://schemas.microsoft.com/office/drawing/2014/main" id="{4D292AD9-AB19-9F02-10C0-1455B05FCD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59FEA301-D20B-7A39-D235-38B54F72B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C23CAE-309D-4A36-8A74-E82DB8014E02}" type="slidenum">
              <a:rPr lang="it-IT" smtClean="0"/>
              <a:t>‹N›</a:t>
            </a:fld>
            <a:endParaRPr lang="it-IT"/>
          </a:p>
        </p:txBody>
      </p:sp>
    </p:spTree>
    <p:extLst>
      <p:ext uri="{BB962C8B-B14F-4D97-AF65-F5344CB8AC3E}">
        <p14:creationId xmlns:p14="http://schemas.microsoft.com/office/powerpoint/2010/main" val="3559088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6.xml"/><Relationship Id="rId18" Type="http://schemas.openxmlformats.org/officeDocument/2006/relationships/customXml" Target="../ink/ink9.xml"/><Relationship Id="rId26" Type="http://schemas.openxmlformats.org/officeDocument/2006/relationships/customXml" Target="../ink/ink13.xml"/><Relationship Id="rId21" Type="http://schemas.openxmlformats.org/officeDocument/2006/relationships/image" Target="NULL"/><Relationship Id="rId7" Type="http://schemas.openxmlformats.org/officeDocument/2006/relationships/customXml" Target="../ink/ink3.xml"/><Relationship Id="rId12" Type="http://schemas.openxmlformats.org/officeDocument/2006/relationships/image" Target="NULL"/><Relationship Id="rId17" Type="http://schemas.openxmlformats.org/officeDocument/2006/relationships/customXml" Target="../ink/ink8.xml"/><Relationship Id="rId25" Type="http://schemas.openxmlformats.org/officeDocument/2006/relationships/image" Target="NULL"/><Relationship Id="rId2" Type="http://schemas.openxmlformats.org/officeDocument/2006/relationships/customXml" Target="../ink/ink1.xml"/><Relationship Id="rId16" Type="http://schemas.openxmlformats.org/officeDocument/2006/relationships/image" Target="NULL"/><Relationship Id="rId20" Type="http://schemas.openxmlformats.org/officeDocument/2006/relationships/customXml" Target="../ink/ink10.xml"/><Relationship Id="rId29"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customXml" Target="../ink/ink5.xml"/><Relationship Id="rId24" Type="http://schemas.openxmlformats.org/officeDocument/2006/relationships/customXml" Target="../ink/ink12.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image" Target="NULL"/><Relationship Id="rId28" Type="http://schemas.openxmlformats.org/officeDocument/2006/relationships/customXml" Target="../ink/ink15.xm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NULL"/><Relationship Id="rId22" Type="http://schemas.openxmlformats.org/officeDocument/2006/relationships/customXml" Target="../ink/ink11.xml"/><Relationship Id="rId27" Type="http://schemas.openxmlformats.org/officeDocument/2006/relationships/customXml" Target="../ink/ink14.xml"/><Relationship Id="rId30" Type="http://schemas.openxmlformats.org/officeDocument/2006/relationships/image" Target="../media/image3.png"/></Relationships>
</file>

<file path=ppt/slides/_rels/slide69.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21.xml"/><Relationship Id="rId18" Type="http://schemas.openxmlformats.org/officeDocument/2006/relationships/customXml" Target="../ink/ink24.xml"/><Relationship Id="rId26" Type="http://schemas.openxmlformats.org/officeDocument/2006/relationships/customXml" Target="../ink/ink28.xml"/><Relationship Id="rId21" Type="http://schemas.openxmlformats.org/officeDocument/2006/relationships/image" Target="NULL"/><Relationship Id="rId7" Type="http://schemas.openxmlformats.org/officeDocument/2006/relationships/customXml" Target="../ink/ink18.xml"/><Relationship Id="rId12" Type="http://schemas.openxmlformats.org/officeDocument/2006/relationships/image" Target="NULL"/><Relationship Id="rId17" Type="http://schemas.openxmlformats.org/officeDocument/2006/relationships/customXml" Target="../ink/ink23.xml"/><Relationship Id="rId25" Type="http://schemas.openxmlformats.org/officeDocument/2006/relationships/image" Target="NULL"/><Relationship Id="rId2" Type="http://schemas.openxmlformats.org/officeDocument/2006/relationships/customXml" Target="../ink/ink16.xml"/><Relationship Id="rId16" Type="http://schemas.openxmlformats.org/officeDocument/2006/relationships/image" Target="NULL"/><Relationship Id="rId20" Type="http://schemas.openxmlformats.org/officeDocument/2006/relationships/customXml" Target="../ink/ink25.xml"/><Relationship Id="rId29"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customXml" Target="../ink/ink20.xml"/><Relationship Id="rId24" Type="http://schemas.openxmlformats.org/officeDocument/2006/relationships/customXml" Target="../ink/ink27.xml"/><Relationship Id="rId5" Type="http://schemas.openxmlformats.org/officeDocument/2006/relationships/customXml" Target="../ink/ink17.xml"/><Relationship Id="rId15" Type="http://schemas.openxmlformats.org/officeDocument/2006/relationships/customXml" Target="../ink/ink22.xml"/><Relationship Id="rId23" Type="http://schemas.openxmlformats.org/officeDocument/2006/relationships/image" Target="NULL"/><Relationship Id="rId28" Type="http://schemas.openxmlformats.org/officeDocument/2006/relationships/customXml" Target="../ink/ink30.xm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19.xml"/><Relationship Id="rId14" Type="http://schemas.openxmlformats.org/officeDocument/2006/relationships/image" Target="NULL"/><Relationship Id="rId22" Type="http://schemas.openxmlformats.org/officeDocument/2006/relationships/customXml" Target="../ink/ink26.xml"/><Relationship Id="rId27" Type="http://schemas.openxmlformats.org/officeDocument/2006/relationships/customXml" Target="../ink/ink29.xml"/><Relationship Id="rId30"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44.xml"/><Relationship Id="rId3" Type="http://schemas.openxmlformats.org/officeDocument/2006/relationships/image" Target="../media/image4.png"/><Relationship Id="rId21" Type="http://schemas.openxmlformats.org/officeDocument/2006/relationships/customXml" Target="../ink/ink41.xml"/><Relationship Id="rId7" Type="http://schemas.openxmlformats.org/officeDocument/2006/relationships/image" Target="../media/image6.png"/><Relationship Id="rId12" Type="http://schemas.openxmlformats.org/officeDocument/2006/relationships/customXml" Target="../ink/ink36.xml"/><Relationship Id="rId17" Type="http://schemas.openxmlformats.org/officeDocument/2006/relationships/customXml" Target="../ink/ink39.xml"/><Relationship Id="rId25" Type="http://schemas.openxmlformats.org/officeDocument/2006/relationships/customXml" Target="../ink/ink43.xml"/><Relationship Id="rId2" Type="http://schemas.openxmlformats.org/officeDocument/2006/relationships/customXml" Target="../ink/ink31.xml"/><Relationship Id="rId16" Type="http://schemas.openxmlformats.org/officeDocument/2006/relationships/customXml" Target="../ink/ink38.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33.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42.xml"/><Relationship Id="rId28" Type="http://schemas.openxmlformats.org/officeDocument/2006/relationships/image" Target="../media/image15.png"/><Relationship Id="rId10" Type="http://schemas.openxmlformats.org/officeDocument/2006/relationships/customXml" Target="../ink/ink35.xml"/><Relationship Id="rId19" Type="http://schemas.openxmlformats.org/officeDocument/2006/relationships/customXml" Target="../ink/ink40.xml"/><Relationship Id="rId4" Type="http://schemas.openxmlformats.org/officeDocument/2006/relationships/customXml" Target="../ink/ink32.xml"/><Relationship Id="rId9" Type="http://schemas.openxmlformats.org/officeDocument/2006/relationships/image" Target="../media/image7.png"/><Relationship Id="rId14" Type="http://schemas.openxmlformats.org/officeDocument/2006/relationships/customXml" Target="../ink/ink37.xml"/><Relationship Id="rId22" Type="http://schemas.openxmlformats.org/officeDocument/2006/relationships/image" Target="../media/image13.png"/><Relationship Id="rId27" Type="http://schemas.openxmlformats.org/officeDocument/2006/relationships/customXml" Target="../ink/ink45.xml"/></Relationships>
</file>

<file path=ppt/slides/_rels/slide71.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51.xml"/><Relationship Id="rId18" Type="http://schemas.openxmlformats.org/officeDocument/2006/relationships/customXml" Target="../ink/ink54.xml"/><Relationship Id="rId26" Type="http://schemas.openxmlformats.org/officeDocument/2006/relationships/customXml" Target="../ink/ink58.xml"/><Relationship Id="rId21" Type="http://schemas.openxmlformats.org/officeDocument/2006/relationships/image" Target="NULL"/><Relationship Id="rId7" Type="http://schemas.openxmlformats.org/officeDocument/2006/relationships/customXml" Target="../ink/ink48.xml"/><Relationship Id="rId12" Type="http://schemas.openxmlformats.org/officeDocument/2006/relationships/image" Target="NULL"/><Relationship Id="rId17" Type="http://schemas.openxmlformats.org/officeDocument/2006/relationships/customXml" Target="../ink/ink53.xml"/><Relationship Id="rId25" Type="http://schemas.openxmlformats.org/officeDocument/2006/relationships/image" Target="NULL"/><Relationship Id="rId2" Type="http://schemas.openxmlformats.org/officeDocument/2006/relationships/customXml" Target="../ink/ink46.xml"/><Relationship Id="rId16" Type="http://schemas.openxmlformats.org/officeDocument/2006/relationships/image" Target="NULL"/><Relationship Id="rId20" Type="http://schemas.openxmlformats.org/officeDocument/2006/relationships/customXml" Target="../ink/ink55.xml"/><Relationship Id="rId29" Type="http://schemas.openxmlformats.org/officeDocument/2006/relationships/image" Target="NULL"/><Relationship Id="rId1" Type="http://schemas.openxmlformats.org/officeDocument/2006/relationships/slideLayout" Target="../slideLayouts/slideLayout1.xml"/><Relationship Id="rId6" Type="http://schemas.openxmlformats.org/officeDocument/2006/relationships/image" Target="NULL"/><Relationship Id="rId11" Type="http://schemas.openxmlformats.org/officeDocument/2006/relationships/customXml" Target="../ink/ink50.xml"/><Relationship Id="rId24" Type="http://schemas.openxmlformats.org/officeDocument/2006/relationships/customXml" Target="../ink/ink57.xml"/><Relationship Id="rId5" Type="http://schemas.openxmlformats.org/officeDocument/2006/relationships/customXml" Target="../ink/ink47.xml"/><Relationship Id="rId15" Type="http://schemas.openxmlformats.org/officeDocument/2006/relationships/customXml" Target="../ink/ink52.xml"/><Relationship Id="rId23" Type="http://schemas.openxmlformats.org/officeDocument/2006/relationships/image" Target="NULL"/><Relationship Id="rId28" Type="http://schemas.openxmlformats.org/officeDocument/2006/relationships/customXml" Target="../ink/ink60.xml"/><Relationship Id="rId10" Type="http://schemas.openxmlformats.org/officeDocument/2006/relationships/image" Target="NULL"/><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customXml" Target="../ink/ink49.xml"/><Relationship Id="rId14" Type="http://schemas.openxmlformats.org/officeDocument/2006/relationships/image" Target="NULL"/><Relationship Id="rId22" Type="http://schemas.openxmlformats.org/officeDocument/2006/relationships/customXml" Target="../ink/ink56.xml"/><Relationship Id="rId27" Type="http://schemas.openxmlformats.org/officeDocument/2006/relationships/customXml" Target="../ink/ink59.xml"/><Relationship Id="rId30" Type="http://schemas.openxmlformats.org/officeDocument/2006/relationships/image" Target="../media/image3.png"/></Relationships>
</file>

<file path=ppt/slides/_rels/slide72.xml.rels><?xml version="1.0" encoding="UTF-8" standalone="yes"?>
<Relationships xmlns="http://schemas.openxmlformats.org/package/2006/relationships"><Relationship Id="rId8" Type="http://schemas.openxmlformats.org/officeDocument/2006/relationships/customXml" Target="../ink/ink64.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74.xml"/><Relationship Id="rId3" Type="http://schemas.openxmlformats.org/officeDocument/2006/relationships/image" Target="../media/image40.png"/><Relationship Id="rId21" Type="http://schemas.openxmlformats.org/officeDocument/2006/relationships/customXml" Target="../ink/ink71.xml"/><Relationship Id="rId7" Type="http://schemas.openxmlformats.org/officeDocument/2006/relationships/image" Target="../media/image60.png"/><Relationship Id="rId12" Type="http://schemas.openxmlformats.org/officeDocument/2006/relationships/customXml" Target="../ink/ink66.xml"/><Relationship Id="rId17" Type="http://schemas.openxmlformats.org/officeDocument/2006/relationships/customXml" Target="../ink/ink69.xml"/><Relationship Id="rId25" Type="http://schemas.openxmlformats.org/officeDocument/2006/relationships/customXml" Target="../ink/ink73.xml"/><Relationship Id="rId2" Type="http://schemas.openxmlformats.org/officeDocument/2006/relationships/customXml" Target="../ink/ink61.xml"/><Relationship Id="rId16" Type="http://schemas.openxmlformats.org/officeDocument/2006/relationships/customXml" Target="../ink/ink68.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63.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72.xml"/><Relationship Id="rId28" Type="http://schemas.openxmlformats.org/officeDocument/2006/relationships/image" Target="../media/image150.png"/><Relationship Id="rId10" Type="http://schemas.openxmlformats.org/officeDocument/2006/relationships/customXml" Target="../ink/ink65.xml"/><Relationship Id="rId19" Type="http://schemas.openxmlformats.org/officeDocument/2006/relationships/customXml" Target="../ink/ink70.xml"/><Relationship Id="rId4" Type="http://schemas.openxmlformats.org/officeDocument/2006/relationships/customXml" Target="../ink/ink62.xml"/><Relationship Id="rId9" Type="http://schemas.openxmlformats.org/officeDocument/2006/relationships/image" Target="../media/image70.png"/><Relationship Id="rId14" Type="http://schemas.openxmlformats.org/officeDocument/2006/relationships/customXml" Target="../ink/ink67.xml"/><Relationship Id="rId22" Type="http://schemas.openxmlformats.org/officeDocument/2006/relationships/image" Target="../media/image130.png"/><Relationship Id="rId27" Type="http://schemas.openxmlformats.org/officeDocument/2006/relationships/customXml" Target="../ink/ink75.xml"/></Relationships>
</file>

<file path=ppt/slides/_rels/slide73.xml.rels><?xml version="1.0" encoding="UTF-8" standalone="yes"?>
<Relationships xmlns="http://schemas.openxmlformats.org/package/2006/relationships"><Relationship Id="rId8" Type="http://schemas.openxmlformats.org/officeDocument/2006/relationships/customXml" Target="../ink/ink79.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89.xml"/><Relationship Id="rId3" Type="http://schemas.openxmlformats.org/officeDocument/2006/relationships/image" Target="../media/image40.png"/><Relationship Id="rId21" Type="http://schemas.openxmlformats.org/officeDocument/2006/relationships/customXml" Target="../ink/ink86.xml"/><Relationship Id="rId7" Type="http://schemas.openxmlformats.org/officeDocument/2006/relationships/image" Target="../media/image60.png"/><Relationship Id="rId12" Type="http://schemas.openxmlformats.org/officeDocument/2006/relationships/customXml" Target="../ink/ink81.xml"/><Relationship Id="rId17" Type="http://schemas.openxmlformats.org/officeDocument/2006/relationships/customXml" Target="../ink/ink84.xml"/><Relationship Id="rId25" Type="http://schemas.openxmlformats.org/officeDocument/2006/relationships/customXml" Target="../ink/ink88.xml"/><Relationship Id="rId2" Type="http://schemas.openxmlformats.org/officeDocument/2006/relationships/customXml" Target="../ink/ink76.xml"/><Relationship Id="rId16" Type="http://schemas.openxmlformats.org/officeDocument/2006/relationships/customXml" Target="../ink/ink83.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78.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87.xml"/><Relationship Id="rId28" Type="http://schemas.openxmlformats.org/officeDocument/2006/relationships/image" Target="../media/image150.png"/><Relationship Id="rId10" Type="http://schemas.openxmlformats.org/officeDocument/2006/relationships/customXml" Target="../ink/ink80.xml"/><Relationship Id="rId19" Type="http://schemas.openxmlformats.org/officeDocument/2006/relationships/customXml" Target="../ink/ink85.xml"/><Relationship Id="rId4" Type="http://schemas.openxmlformats.org/officeDocument/2006/relationships/customXml" Target="../ink/ink77.xml"/><Relationship Id="rId9" Type="http://schemas.openxmlformats.org/officeDocument/2006/relationships/image" Target="../media/image70.png"/><Relationship Id="rId14" Type="http://schemas.openxmlformats.org/officeDocument/2006/relationships/customXml" Target="../ink/ink82.xml"/><Relationship Id="rId22" Type="http://schemas.openxmlformats.org/officeDocument/2006/relationships/image" Target="../media/image130.png"/><Relationship Id="rId27" Type="http://schemas.openxmlformats.org/officeDocument/2006/relationships/customXml" Target="../ink/ink90.xml"/></Relationships>
</file>

<file path=ppt/slides/_rels/slide74.xml.rels><?xml version="1.0" encoding="UTF-8" standalone="yes"?>
<Relationships xmlns="http://schemas.openxmlformats.org/package/2006/relationships"><Relationship Id="rId8" Type="http://schemas.openxmlformats.org/officeDocument/2006/relationships/customXml" Target="../ink/ink94.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104.xml"/><Relationship Id="rId3" Type="http://schemas.openxmlformats.org/officeDocument/2006/relationships/image" Target="../media/image40.png"/><Relationship Id="rId21" Type="http://schemas.openxmlformats.org/officeDocument/2006/relationships/customXml" Target="../ink/ink101.xml"/><Relationship Id="rId7" Type="http://schemas.openxmlformats.org/officeDocument/2006/relationships/image" Target="../media/image60.png"/><Relationship Id="rId12" Type="http://schemas.openxmlformats.org/officeDocument/2006/relationships/customXml" Target="../ink/ink96.xml"/><Relationship Id="rId17" Type="http://schemas.openxmlformats.org/officeDocument/2006/relationships/customXml" Target="../ink/ink99.xml"/><Relationship Id="rId25" Type="http://schemas.openxmlformats.org/officeDocument/2006/relationships/customXml" Target="../ink/ink103.xml"/><Relationship Id="rId2" Type="http://schemas.openxmlformats.org/officeDocument/2006/relationships/customXml" Target="../ink/ink91.xml"/><Relationship Id="rId16" Type="http://schemas.openxmlformats.org/officeDocument/2006/relationships/customXml" Target="../ink/ink98.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93.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102.xml"/><Relationship Id="rId28" Type="http://schemas.openxmlformats.org/officeDocument/2006/relationships/image" Target="../media/image150.png"/><Relationship Id="rId10" Type="http://schemas.openxmlformats.org/officeDocument/2006/relationships/customXml" Target="../ink/ink95.xml"/><Relationship Id="rId19" Type="http://schemas.openxmlformats.org/officeDocument/2006/relationships/customXml" Target="../ink/ink100.xml"/><Relationship Id="rId4" Type="http://schemas.openxmlformats.org/officeDocument/2006/relationships/customXml" Target="../ink/ink92.xml"/><Relationship Id="rId9" Type="http://schemas.openxmlformats.org/officeDocument/2006/relationships/image" Target="../media/image70.png"/><Relationship Id="rId14" Type="http://schemas.openxmlformats.org/officeDocument/2006/relationships/customXml" Target="../ink/ink97.xml"/><Relationship Id="rId22" Type="http://schemas.openxmlformats.org/officeDocument/2006/relationships/image" Target="../media/image130.png"/><Relationship Id="rId27" Type="http://schemas.openxmlformats.org/officeDocument/2006/relationships/customXml" Target="../ink/ink105.xml"/></Relationships>
</file>

<file path=ppt/slides/_rels/slide75.xml.rels><?xml version="1.0" encoding="UTF-8" standalone="yes"?>
<Relationships xmlns="http://schemas.openxmlformats.org/package/2006/relationships"><Relationship Id="rId8" Type="http://schemas.openxmlformats.org/officeDocument/2006/relationships/customXml" Target="../ink/ink109.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119.xml"/><Relationship Id="rId3" Type="http://schemas.openxmlformats.org/officeDocument/2006/relationships/image" Target="../media/image40.png"/><Relationship Id="rId21" Type="http://schemas.openxmlformats.org/officeDocument/2006/relationships/customXml" Target="../ink/ink116.xml"/><Relationship Id="rId7" Type="http://schemas.openxmlformats.org/officeDocument/2006/relationships/image" Target="../media/image60.png"/><Relationship Id="rId12" Type="http://schemas.openxmlformats.org/officeDocument/2006/relationships/customXml" Target="../ink/ink111.xml"/><Relationship Id="rId17" Type="http://schemas.openxmlformats.org/officeDocument/2006/relationships/customXml" Target="../ink/ink114.xml"/><Relationship Id="rId25" Type="http://schemas.openxmlformats.org/officeDocument/2006/relationships/customXml" Target="../ink/ink118.xml"/><Relationship Id="rId2" Type="http://schemas.openxmlformats.org/officeDocument/2006/relationships/customXml" Target="../ink/ink106.xml"/><Relationship Id="rId16" Type="http://schemas.openxmlformats.org/officeDocument/2006/relationships/customXml" Target="../ink/ink113.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08.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117.xml"/><Relationship Id="rId28" Type="http://schemas.openxmlformats.org/officeDocument/2006/relationships/image" Target="../media/image150.png"/><Relationship Id="rId10" Type="http://schemas.openxmlformats.org/officeDocument/2006/relationships/customXml" Target="../ink/ink110.xml"/><Relationship Id="rId19" Type="http://schemas.openxmlformats.org/officeDocument/2006/relationships/customXml" Target="../ink/ink115.xml"/><Relationship Id="rId4" Type="http://schemas.openxmlformats.org/officeDocument/2006/relationships/customXml" Target="../ink/ink107.xml"/><Relationship Id="rId9" Type="http://schemas.openxmlformats.org/officeDocument/2006/relationships/image" Target="../media/image70.png"/><Relationship Id="rId14" Type="http://schemas.openxmlformats.org/officeDocument/2006/relationships/customXml" Target="../ink/ink112.xml"/><Relationship Id="rId22" Type="http://schemas.openxmlformats.org/officeDocument/2006/relationships/image" Target="../media/image130.png"/><Relationship Id="rId27" Type="http://schemas.openxmlformats.org/officeDocument/2006/relationships/customXml" Target="../ink/ink120.xml"/></Relationships>
</file>

<file path=ppt/slides/_rels/slide76.xml.rels><?xml version="1.0" encoding="UTF-8" standalone="yes"?>
<Relationships xmlns="http://schemas.openxmlformats.org/package/2006/relationships"><Relationship Id="rId8" Type="http://schemas.openxmlformats.org/officeDocument/2006/relationships/customXml" Target="../ink/ink124.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134.xml"/><Relationship Id="rId3" Type="http://schemas.openxmlformats.org/officeDocument/2006/relationships/image" Target="../media/image4.png"/><Relationship Id="rId21" Type="http://schemas.openxmlformats.org/officeDocument/2006/relationships/customXml" Target="../ink/ink131.xml"/><Relationship Id="rId7" Type="http://schemas.openxmlformats.org/officeDocument/2006/relationships/image" Target="../media/image6.png"/><Relationship Id="rId12" Type="http://schemas.openxmlformats.org/officeDocument/2006/relationships/customXml" Target="../ink/ink126.xml"/><Relationship Id="rId17" Type="http://schemas.openxmlformats.org/officeDocument/2006/relationships/customXml" Target="../ink/ink129.xml"/><Relationship Id="rId25" Type="http://schemas.openxmlformats.org/officeDocument/2006/relationships/customXml" Target="../ink/ink133.xml"/><Relationship Id="rId2" Type="http://schemas.openxmlformats.org/officeDocument/2006/relationships/customXml" Target="../ink/ink121.xml"/><Relationship Id="rId16" Type="http://schemas.openxmlformats.org/officeDocument/2006/relationships/customXml" Target="../ink/ink128.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23.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132.xml"/><Relationship Id="rId28" Type="http://schemas.openxmlformats.org/officeDocument/2006/relationships/image" Target="../media/image15.png"/><Relationship Id="rId10" Type="http://schemas.openxmlformats.org/officeDocument/2006/relationships/customXml" Target="../ink/ink125.xml"/><Relationship Id="rId19" Type="http://schemas.openxmlformats.org/officeDocument/2006/relationships/customXml" Target="../ink/ink130.xml"/><Relationship Id="rId4" Type="http://schemas.openxmlformats.org/officeDocument/2006/relationships/customXml" Target="../ink/ink122.xml"/><Relationship Id="rId9" Type="http://schemas.openxmlformats.org/officeDocument/2006/relationships/image" Target="../media/image7.png"/><Relationship Id="rId14" Type="http://schemas.openxmlformats.org/officeDocument/2006/relationships/customXml" Target="../ink/ink127.xml"/><Relationship Id="rId22" Type="http://schemas.openxmlformats.org/officeDocument/2006/relationships/image" Target="../media/image13.png"/><Relationship Id="rId27" Type="http://schemas.openxmlformats.org/officeDocument/2006/relationships/customXml" Target="../ink/ink135.xml"/></Relationships>
</file>

<file path=ppt/slides/_rels/slide77.xml.rels><?xml version="1.0" encoding="UTF-8" standalone="yes"?>
<Relationships xmlns="http://schemas.openxmlformats.org/package/2006/relationships"><Relationship Id="rId8" Type="http://schemas.openxmlformats.org/officeDocument/2006/relationships/customXml" Target="../ink/ink139.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149.xml"/><Relationship Id="rId3" Type="http://schemas.openxmlformats.org/officeDocument/2006/relationships/image" Target="../media/image4.png"/><Relationship Id="rId21" Type="http://schemas.openxmlformats.org/officeDocument/2006/relationships/customXml" Target="../ink/ink146.xml"/><Relationship Id="rId7" Type="http://schemas.openxmlformats.org/officeDocument/2006/relationships/image" Target="../media/image6.png"/><Relationship Id="rId12" Type="http://schemas.openxmlformats.org/officeDocument/2006/relationships/customXml" Target="../ink/ink141.xml"/><Relationship Id="rId17" Type="http://schemas.openxmlformats.org/officeDocument/2006/relationships/customXml" Target="../ink/ink144.xml"/><Relationship Id="rId25" Type="http://schemas.openxmlformats.org/officeDocument/2006/relationships/customXml" Target="../ink/ink148.xml"/><Relationship Id="rId2" Type="http://schemas.openxmlformats.org/officeDocument/2006/relationships/customXml" Target="../ink/ink136.xml"/><Relationship Id="rId16" Type="http://schemas.openxmlformats.org/officeDocument/2006/relationships/customXml" Target="../ink/ink143.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38.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147.xml"/><Relationship Id="rId28" Type="http://schemas.openxmlformats.org/officeDocument/2006/relationships/image" Target="../media/image15.png"/><Relationship Id="rId10" Type="http://schemas.openxmlformats.org/officeDocument/2006/relationships/customXml" Target="../ink/ink140.xml"/><Relationship Id="rId19" Type="http://schemas.openxmlformats.org/officeDocument/2006/relationships/customXml" Target="../ink/ink145.xml"/><Relationship Id="rId4" Type="http://schemas.openxmlformats.org/officeDocument/2006/relationships/customXml" Target="../ink/ink137.xml"/><Relationship Id="rId9" Type="http://schemas.openxmlformats.org/officeDocument/2006/relationships/image" Target="../media/image7.png"/><Relationship Id="rId14" Type="http://schemas.openxmlformats.org/officeDocument/2006/relationships/customXml" Target="../ink/ink142.xml"/><Relationship Id="rId22" Type="http://schemas.openxmlformats.org/officeDocument/2006/relationships/image" Target="../media/image13.png"/><Relationship Id="rId27" Type="http://schemas.openxmlformats.org/officeDocument/2006/relationships/customXml" Target="../ink/ink150.xml"/></Relationships>
</file>

<file path=ppt/slides/_rels/slide78.xml.rels><?xml version="1.0" encoding="UTF-8" standalone="yes"?>
<Relationships xmlns="http://schemas.openxmlformats.org/package/2006/relationships"><Relationship Id="rId8" Type="http://schemas.openxmlformats.org/officeDocument/2006/relationships/customXml" Target="../ink/ink154.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164.xml"/><Relationship Id="rId3" Type="http://schemas.openxmlformats.org/officeDocument/2006/relationships/image" Target="../media/image4.png"/><Relationship Id="rId21" Type="http://schemas.openxmlformats.org/officeDocument/2006/relationships/customXml" Target="../ink/ink161.xml"/><Relationship Id="rId7" Type="http://schemas.openxmlformats.org/officeDocument/2006/relationships/image" Target="../media/image6.png"/><Relationship Id="rId12" Type="http://schemas.openxmlformats.org/officeDocument/2006/relationships/customXml" Target="../ink/ink156.xml"/><Relationship Id="rId17" Type="http://schemas.openxmlformats.org/officeDocument/2006/relationships/customXml" Target="../ink/ink159.xml"/><Relationship Id="rId25" Type="http://schemas.openxmlformats.org/officeDocument/2006/relationships/customXml" Target="../ink/ink163.xml"/><Relationship Id="rId2" Type="http://schemas.openxmlformats.org/officeDocument/2006/relationships/customXml" Target="../ink/ink151.xml"/><Relationship Id="rId16" Type="http://schemas.openxmlformats.org/officeDocument/2006/relationships/customXml" Target="../ink/ink158.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53.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162.xml"/><Relationship Id="rId28" Type="http://schemas.openxmlformats.org/officeDocument/2006/relationships/image" Target="../media/image15.png"/><Relationship Id="rId10" Type="http://schemas.openxmlformats.org/officeDocument/2006/relationships/customXml" Target="../ink/ink155.xml"/><Relationship Id="rId19" Type="http://schemas.openxmlformats.org/officeDocument/2006/relationships/customXml" Target="../ink/ink160.xml"/><Relationship Id="rId4" Type="http://schemas.openxmlformats.org/officeDocument/2006/relationships/customXml" Target="../ink/ink152.xml"/><Relationship Id="rId9" Type="http://schemas.openxmlformats.org/officeDocument/2006/relationships/image" Target="../media/image7.png"/><Relationship Id="rId14" Type="http://schemas.openxmlformats.org/officeDocument/2006/relationships/customXml" Target="../ink/ink157.xml"/><Relationship Id="rId22" Type="http://schemas.openxmlformats.org/officeDocument/2006/relationships/image" Target="../media/image13.png"/><Relationship Id="rId27" Type="http://schemas.openxmlformats.org/officeDocument/2006/relationships/customXml" Target="../ink/ink165.xml"/></Relationships>
</file>

<file path=ppt/slides/_rels/slide79.xml.rels><?xml version="1.0" encoding="UTF-8" standalone="yes"?>
<Relationships xmlns="http://schemas.openxmlformats.org/package/2006/relationships"><Relationship Id="rId8" Type="http://schemas.openxmlformats.org/officeDocument/2006/relationships/customXml" Target="../ink/ink169.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179.xml"/><Relationship Id="rId3" Type="http://schemas.openxmlformats.org/officeDocument/2006/relationships/image" Target="../media/image4.png"/><Relationship Id="rId21" Type="http://schemas.openxmlformats.org/officeDocument/2006/relationships/customXml" Target="../ink/ink176.xml"/><Relationship Id="rId7" Type="http://schemas.openxmlformats.org/officeDocument/2006/relationships/image" Target="../media/image6.png"/><Relationship Id="rId12" Type="http://schemas.openxmlformats.org/officeDocument/2006/relationships/customXml" Target="../ink/ink171.xml"/><Relationship Id="rId17" Type="http://schemas.openxmlformats.org/officeDocument/2006/relationships/customXml" Target="../ink/ink174.xml"/><Relationship Id="rId25" Type="http://schemas.openxmlformats.org/officeDocument/2006/relationships/customXml" Target="../ink/ink178.xml"/><Relationship Id="rId2" Type="http://schemas.openxmlformats.org/officeDocument/2006/relationships/customXml" Target="../ink/ink166.xml"/><Relationship Id="rId16" Type="http://schemas.openxmlformats.org/officeDocument/2006/relationships/customXml" Target="../ink/ink173.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68.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177.xml"/><Relationship Id="rId28" Type="http://schemas.openxmlformats.org/officeDocument/2006/relationships/image" Target="../media/image15.png"/><Relationship Id="rId10" Type="http://schemas.openxmlformats.org/officeDocument/2006/relationships/customXml" Target="../ink/ink170.xml"/><Relationship Id="rId19" Type="http://schemas.openxmlformats.org/officeDocument/2006/relationships/customXml" Target="../ink/ink175.xml"/><Relationship Id="rId4" Type="http://schemas.openxmlformats.org/officeDocument/2006/relationships/customXml" Target="../ink/ink167.xml"/><Relationship Id="rId9" Type="http://schemas.openxmlformats.org/officeDocument/2006/relationships/image" Target="../media/image7.png"/><Relationship Id="rId14" Type="http://schemas.openxmlformats.org/officeDocument/2006/relationships/customXml" Target="../ink/ink172.xml"/><Relationship Id="rId22" Type="http://schemas.openxmlformats.org/officeDocument/2006/relationships/image" Target="../media/image13.png"/><Relationship Id="rId27" Type="http://schemas.openxmlformats.org/officeDocument/2006/relationships/customXml" Target="../ink/ink18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8" Type="http://schemas.openxmlformats.org/officeDocument/2006/relationships/customXml" Target="../ink/ink184.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194.xml"/><Relationship Id="rId3" Type="http://schemas.openxmlformats.org/officeDocument/2006/relationships/image" Target="../media/image4.png"/><Relationship Id="rId21" Type="http://schemas.openxmlformats.org/officeDocument/2006/relationships/customXml" Target="../ink/ink191.xml"/><Relationship Id="rId7" Type="http://schemas.openxmlformats.org/officeDocument/2006/relationships/image" Target="../media/image6.png"/><Relationship Id="rId12" Type="http://schemas.openxmlformats.org/officeDocument/2006/relationships/customXml" Target="../ink/ink186.xml"/><Relationship Id="rId17" Type="http://schemas.openxmlformats.org/officeDocument/2006/relationships/customXml" Target="../ink/ink189.xml"/><Relationship Id="rId25" Type="http://schemas.openxmlformats.org/officeDocument/2006/relationships/customXml" Target="../ink/ink193.xml"/><Relationship Id="rId2" Type="http://schemas.openxmlformats.org/officeDocument/2006/relationships/customXml" Target="../ink/ink181.xml"/><Relationship Id="rId16" Type="http://schemas.openxmlformats.org/officeDocument/2006/relationships/customXml" Target="../ink/ink188.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83.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192.xml"/><Relationship Id="rId28" Type="http://schemas.openxmlformats.org/officeDocument/2006/relationships/image" Target="../media/image15.png"/><Relationship Id="rId10" Type="http://schemas.openxmlformats.org/officeDocument/2006/relationships/customXml" Target="../ink/ink185.xml"/><Relationship Id="rId19" Type="http://schemas.openxmlformats.org/officeDocument/2006/relationships/customXml" Target="../ink/ink190.xml"/><Relationship Id="rId4" Type="http://schemas.openxmlformats.org/officeDocument/2006/relationships/customXml" Target="../ink/ink182.xml"/><Relationship Id="rId9" Type="http://schemas.openxmlformats.org/officeDocument/2006/relationships/image" Target="../media/image7.png"/><Relationship Id="rId14" Type="http://schemas.openxmlformats.org/officeDocument/2006/relationships/customXml" Target="../ink/ink187.xml"/><Relationship Id="rId22" Type="http://schemas.openxmlformats.org/officeDocument/2006/relationships/image" Target="../media/image13.png"/><Relationship Id="rId27" Type="http://schemas.openxmlformats.org/officeDocument/2006/relationships/customXml" Target="../ink/ink195.xml"/></Relationships>
</file>

<file path=ppt/slides/_rels/slide81.xml.rels><?xml version="1.0" encoding="UTF-8" standalone="yes"?>
<Relationships xmlns="http://schemas.openxmlformats.org/package/2006/relationships"><Relationship Id="rId8" Type="http://schemas.openxmlformats.org/officeDocument/2006/relationships/customXml" Target="../ink/ink199.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209.xml"/><Relationship Id="rId3" Type="http://schemas.openxmlformats.org/officeDocument/2006/relationships/image" Target="../media/image4.png"/><Relationship Id="rId21" Type="http://schemas.openxmlformats.org/officeDocument/2006/relationships/customXml" Target="../ink/ink206.xml"/><Relationship Id="rId7" Type="http://schemas.openxmlformats.org/officeDocument/2006/relationships/image" Target="../media/image6.png"/><Relationship Id="rId12" Type="http://schemas.openxmlformats.org/officeDocument/2006/relationships/customXml" Target="../ink/ink201.xml"/><Relationship Id="rId17" Type="http://schemas.openxmlformats.org/officeDocument/2006/relationships/customXml" Target="../ink/ink204.xml"/><Relationship Id="rId25" Type="http://schemas.openxmlformats.org/officeDocument/2006/relationships/customXml" Target="../ink/ink208.xml"/><Relationship Id="rId2" Type="http://schemas.openxmlformats.org/officeDocument/2006/relationships/customXml" Target="../ink/ink196.xml"/><Relationship Id="rId16" Type="http://schemas.openxmlformats.org/officeDocument/2006/relationships/customXml" Target="../ink/ink203.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198.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207.xml"/><Relationship Id="rId28" Type="http://schemas.openxmlformats.org/officeDocument/2006/relationships/image" Target="../media/image15.png"/><Relationship Id="rId10" Type="http://schemas.openxmlformats.org/officeDocument/2006/relationships/customXml" Target="../ink/ink200.xml"/><Relationship Id="rId19" Type="http://schemas.openxmlformats.org/officeDocument/2006/relationships/customXml" Target="../ink/ink205.xml"/><Relationship Id="rId4" Type="http://schemas.openxmlformats.org/officeDocument/2006/relationships/customXml" Target="../ink/ink197.xml"/><Relationship Id="rId9" Type="http://schemas.openxmlformats.org/officeDocument/2006/relationships/image" Target="../media/image7.png"/><Relationship Id="rId14" Type="http://schemas.openxmlformats.org/officeDocument/2006/relationships/customXml" Target="../ink/ink202.xml"/><Relationship Id="rId22" Type="http://schemas.openxmlformats.org/officeDocument/2006/relationships/image" Target="../media/image13.png"/><Relationship Id="rId27" Type="http://schemas.openxmlformats.org/officeDocument/2006/relationships/customXml" Target="../ink/ink210.xml"/></Relationships>
</file>

<file path=ppt/slides/_rels/slide82.xml.rels><?xml version="1.0" encoding="UTF-8" standalone="yes"?>
<Relationships xmlns="http://schemas.openxmlformats.org/package/2006/relationships"><Relationship Id="rId8" Type="http://schemas.openxmlformats.org/officeDocument/2006/relationships/customXml" Target="../ink/ink214.xml"/><Relationship Id="rId13" Type="http://schemas.openxmlformats.org/officeDocument/2006/relationships/image" Target="../media/image9.png"/><Relationship Id="rId18" Type="http://schemas.openxmlformats.org/officeDocument/2006/relationships/image" Target="../media/image11.png"/><Relationship Id="rId26" Type="http://schemas.openxmlformats.org/officeDocument/2006/relationships/customXml" Target="../ink/ink224.xml"/><Relationship Id="rId3" Type="http://schemas.openxmlformats.org/officeDocument/2006/relationships/image" Target="../media/image4.png"/><Relationship Id="rId21" Type="http://schemas.openxmlformats.org/officeDocument/2006/relationships/customXml" Target="../ink/ink221.xml"/><Relationship Id="rId7" Type="http://schemas.openxmlformats.org/officeDocument/2006/relationships/image" Target="../media/image6.png"/><Relationship Id="rId12" Type="http://schemas.openxmlformats.org/officeDocument/2006/relationships/customXml" Target="../ink/ink216.xml"/><Relationship Id="rId17" Type="http://schemas.openxmlformats.org/officeDocument/2006/relationships/customXml" Target="../ink/ink219.xml"/><Relationship Id="rId25" Type="http://schemas.openxmlformats.org/officeDocument/2006/relationships/customXml" Target="../ink/ink223.xml"/><Relationship Id="rId2" Type="http://schemas.openxmlformats.org/officeDocument/2006/relationships/customXml" Target="../ink/ink211.xml"/><Relationship Id="rId16" Type="http://schemas.openxmlformats.org/officeDocument/2006/relationships/customXml" Target="../ink/ink218.xml"/><Relationship Id="rId20" Type="http://schemas.openxmlformats.org/officeDocument/2006/relationships/image" Target="../media/image12.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213.xml"/><Relationship Id="rId11" Type="http://schemas.openxmlformats.org/officeDocument/2006/relationships/image" Target="../media/image8.png"/><Relationship Id="rId24" Type="http://schemas.openxmlformats.org/officeDocument/2006/relationships/image" Target="../media/image14.png"/><Relationship Id="rId5" Type="http://schemas.openxmlformats.org/officeDocument/2006/relationships/image" Target="../media/image5.png"/><Relationship Id="rId15" Type="http://schemas.openxmlformats.org/officeDocument/2006/relationships/image" Target="../media/image10.png"/><Relationship Id="rId23" Type="http://schemas.openxmlformats.org/officeDocument/2006/relationships/customXml" Target="../ink/ink222.xml"/><Relationship Id="rId28" Type="http://schemas.openxmlformats.org/officeDocument/2006/relationships/image" Target="../media/image15.png"/><Relationship Id="rId10" Type="http://schemas.openxmlformats.org/officeDocument/2006/relationships/customXml" Target="../ink/ink215.xml"/><Relationship Id="rId19" Type="http://schemas.openxmlformats.org/officeDocument/2006/relationships/customXml" Target="../ink/ink220.xml"/><Relationship Id="rId4" Type="http://schemas.openxmlformats.org/officeDocument/2006/relationships/customXml" Target="../ink/ink212.xml"/><Relationship Id="rId9" Type="http://schemas.openxmlformats.org/officeDocument/2006/relationships/image" Target="../media/image7.png"/><Relationship Id="rId14" Type="http://schemas.openxmlformats.org/officeDocument/2006/relationships/customXml" Target="../ink/ink217.xml"/><Relationship Id="rId22" Type="http://schemas.openxmlformats.org/officeDocument/2006/relationships/image" Target="../media/image13.png"/><Relationship Id="rId27" Type="http://schemas.openxmlformats.org/officeDocument/2006/relationships/customXml" Target="../ink/ink225.xml"/></Relationships>
</file>

<file path=ppt/slides/_rels/slide83.xml.rels><?xml version="1.0" encoding="UTF-8" standalone="yes"?>
<Relationships xmlns="http://schemas.openxmlformats.org/package/2006/relationships"><Relationship Id="rId8" Type="http://schemas.openxmlformats.org/officeDocument/2006/relationships/customXml" Target="../ink/ink229.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239.xml"/><Relationship Id="rId3" Type="http://schemas.openxmlformats.org/officeDocument/2006/relationships/image" Target="../media/image40.png"/><Relationship Id="rId21" Type="http://schemas.openxmlformats.org/officeDocument/2006/relationships/customXml" Target="../ink/ink236.xml"/><Relationship Id="rId7" Type="http://schemas.openxmlformats.org/officeDocument/2006/relationships/image" Target="../media/image60.png"/><Relationship Id="rId12" Type="http://schemas.openxmlformats.org/officeDocument/2006/relationships/customXml" Target="../ink/ink231.xml"/><Relationship Id="rId17" Type="http://schemas.openxmlformats.org/officeDocument/2006/relationships/customXml" Target="../ink/ink234.xml"/><Relationship Id="rId25" Type="http://schemas.openxmlformats.org/officeDocument/2006/relationships/customXml" Target="../ink/ink238.xml"/><Relationship Id="rId2" Type="http://schemas.openxmlformats.org/officeDocument/2006/relationships/customXml" Target="../ink/ink226.xml"/><Relationship Id="rId16" Type="http://schemas.openxmlformats.org/officeDocument/2006/relationships/customXml" Target="../ink/ink233.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228.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237.xml"/><Relationship Id="rId28" Type="http://schemas.openxmlformats.org/officeDocument/2006/relationships/image" Target="../media/image150.png"/><Relationship Id="rId10" Type="http://schemas.openxmlformats.org/officeDocument/2006/relationships/customXml" Target="../ink/ink230.xml"/><Relationship Id="rId19" Type="http://schemas.openxmlformats.org/officeDocument/2006/relationships/customXml" Target="../ink/ink235.xml"/><Relationship Id="rId4" Type="http://schemas.openxmlformats.org/officeDocument/2006/relationships/customXml" Target="../ink/ink227.xml"/><Relationship Id="rId9" Type="http://schemas.openxmlformats.org/officeDocument/2006/relationships/image" Target="../media/image70.png"/><Relationship Id="rId14" Type="http://schemas.openxmlformats.org/officeDocument/2006/relationships/customXml" Target="../ink/ink232.xml"/><Relationship Id="rId22" Type="http://schemas.openxmlformats.org/officeDocument/2006/relationships/image" Target="../media/image130.png"/><Relationship Id="rId27" Type="http://schemas.openxmlformats.org/officeDocument/2006/relationships/customXml" Target="../ink/ink240.xml"/></Relationships>
</file>

<file path=ppt/slides/_rels/slide84.xml.rels><?xml version="1.0" encoding="UTF-8" standalone="yes"?>
<Relationships xmlns="http://schemas.openxmlformats.org/package/2006/relationships"><Relationship Id="rId8" Type="http://schemas.openxmlformats.org/officeDocument/2006/relationships/customXml" Target="../ink/ink244.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254.xml"/><Relationship Id="rId3" Type="http://schemas.openxmlformats.org/officeDocument/2006/relationships/image" Target="../media/image40.png"/><Relationship Id="rId21" Type="http://schemas.openxmlformats.org/officeDocument/2006/relationships/customXml" Target="../ink/ink251.xml"/><Relationship Id="rId7" Type="http://schemas.openxmlformats.org/officeDocument/2006/relationships/image" Target="../media/image60.png"/><Relationship Id="rId12" Type="http://schemas.openxmlformats.org/officeDocument/2006/relationships/customXml" Target="../ink/ink246.xml"/><Relationship Id="rId17" Type="http://schemas.openxmlformats.org/officeDocument/2006/relationships/customXml" Target="../ink/ink249.xml"/><Relationship Id="rId25" Type="http://schemas.openxmlformats.org/officeDocument/2006/relationships/customXml" Target="../ink/ink253.xml"/><Relationship Id="rId2" Type="http://schemas.openxmlformats.org/officeDocument/2006/relationships/customXml" Target="../ink/ink241.xml"/><Relationship Id="rId16" Type="http://schemas.openxmlformats.org/officeDocument/2006/relationships/customXml" Target="../ink/ink248.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243.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252.xml"/><Relationship Id="rId28" Type="http://schemas.openxmlformats.org/officeDocument/2006/relationships/image" Target="../media/image150.png"/><Relationship Id="rId10" Type="http://schemas.openxmlformats.org/officeDocument/2006/relationships/customXml" Target="../ink/ink245.xml"/><Relationship Id="rId19" Type="http://schemas.openxmlformats.org/officeDocument/2006/relationships/customXml" Target="../ink/ink250.xml"/><Relationship Id="rId4" Type="http://schemas.openxmlformats.org/officeDocument/2006/relationships/customXml" Target="../ink/ink242.xml"/><Relationship Id="rId9" Type="http://schemas.openxmlformats.org/officeDocument/2006/relationships/image" Target="../media/image70.png"/><Relationship Id="rId14" Type="http://schemas.openxmlformats.org/officeDocument/2006/relationships/customXml" Target="../ink/ink247.xml"/><Relationship Id="rId22" Type="http://schemas.openxmlformats.org/officeDocument/2006/relationships/image" Target="../media/image130.png"/><Relationship Id="rId27" Type="http://schemas.openxmlformats.org/officeDocument/2006/relationships/customXml" Target="../ink/ink255.xml"/></Relationships>
</file>

<file path=ppt/slides/_rels/slide85.xml.rels><?xml version="1.0" encoding="UTF-8" standalone="yes"?>
<Relationships xmlns="http://schemas.openxmlformats.org/package/2006/relationships"><Relationship Id="rId8" Type="http://schemas.openxmlformats.org/officeDocument/2006/relationships/customXml" Target="../ink/ink259.xml"/><Relationship Id="rId13" Type="http://schemas.openxmlformats.org/officeDocument/2006/relationships/image" Target="../media/image90.png"/><Relationship Id="rId18" Type="http://schemas.openxmlformats.org/officeDocument/2006/relationships/image" Target="../media/image110.png"/><Relationship Id="rId26" Type="http://schemas.openxmlformats.org/officeDocument/2006/relationships/customXml" Target="../ink/ink269.xml"/><Relationship Id="rId3" Type="http://schemas.openxmlformats.org/officeDocument/2006/relationships/image" Target="../media/image40.png"/><Relationship Id="rId21" Type="http://schemas.openxmlformats.org/officeDocument/2006/relationships/customXml" Target="../ink/ink266.xml"/><Relationship Id="rId7" Type="http://schemas.openxmlformats.org/officeDocument/2006/relationships/image" Target="../media/image60.png"/><Relationship Id="rId12" Type="http://schemas.openxmlformats.org/officeDocument/2006/relationships/customXml" Target="../ink/ink261.xml"/><Relationship Id="rId17" Type="http://schemas.openxmlformats.org/officeDocument/2006/relationships/customXml" Target="../ink/ink264.xml"/><Relationship Id="rId25" Type="http://schemas.openxmlformats.org/officeDocument/2006/relationships/customXml" Target="../ink/ink268.xml"/><Relationship Id="rId2" Type="http://schemas.openxmlformats.org/officeDocument/2006/relationships/customXml" Target="../ink/ink256.xml"/><Relationship Id="rId16" Type="http://schemas.openxmlformats.org/officeDocument/2006/relationships/customXml" Target="../ink/ink263.xml"/><Relationship Id="rId20" Type="http://schemas.openxmlformats.org/officeDocument/2006/relationships/image" Target="../media/image120.png"/><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customXml" Target="../ink/ink258.xml"/><Relationship Id="rId11" Type="http://schemas.openxmlformats.org/officeDocument/2006/relationships/image" Target="../media/image80.png"/><Relationship Id="rId24" Type="http://schemas.openxmlformats.org/officeDocument/2006/relationships/image" Target="../media/image140.png"/><Relationship Id="rId5" Type="http://schemas.openxmlformats.org/officeDocument/2006/relationships/image" Target="../media/image50.png"/><Relationship Id="rId15" Type="http://schemas.openxmlformats.org/officeDocument/2006/relationships/image" Target="../media/image100.png"/><Relationship Id="rId23" Type="http://schemas.openxmlformats.org/officeDocument/2006/relationships/customXml" Target="../ink/ink267.xml"/><Relationship Id="rId28" Type="http://schemas.openxmlformats.org/officeDocument/2006/relationships/image" Target="../media/image150.png"/><Relationship Id="rId10" Type="http://schemas.openxmlformats.org/officeDocument/2006/relationships/customXml" Target="../ink/ink260.xml"/><Relationship Id="rId19" Type="http://schemas.openxmlformats.org/officeDocument/2006/relationships/customXml" Target="../ink/ink265.xml"/><Relationship Id="rId4" Type="http://schemas.openxmlformats.org/officeDocument/2006/relationships/customXml" Target="../ink/ink257.xml"/><Relationship Id="rId9" Type="http://schemas.openxmlformats.org/officeDocument/2006/relationships/image" Target="../media/image70.png"/><Relationship Id="rId14" Type="http://schemas.openxmlformats.org/officeDocument/2006/relationships/customXml" Target="../ink/ink262.xml"/><Relationship Id="rId22" Type="http://schemas.openxmlformats.org/officeDocument/2006/relationships/image" Target="../media/image130.png"/><Relationship Id="rId27" Type="http://schemas.openxmlformats.org/officeDocument/2006/relationships/customXml" Target="../ink/ink270.xml"/></Relationships>
</file>

<file path=ppt/slides/_rels/slide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a:extLst>
              <a:ext uri="{FF2B5EF4-FFF2-40B4-BE49-F238E27FC236}">
                <a16:creationId xmlns:a16="http://schemas.microsoft.com/office/drawing/2014/main" id="{D06F369A-9F9A-4A7E-A5A6-41AF919F4709}"/>
              </a:ext>
            </a:extLst>
          </p:cNvPr>
          <p:cNvSpPr>
            <a:spLocks noGrp="1"/>
          </p:cNvSpPr>
          <p:nvPr>
            <p:ph type="subTitle" idx="1"/>
          </p:nvPr>
        </p:nvSpPr>
        <p:spPr>
          <a:xfrm>
            <a:off x="1447060" y="4096750"/>
            <a:ext cx="9144000" cy="1655762"/>
          </a:xfrm>
        </p:spPr>
        <p:txBody>
          <a:bodyPr>
            <a:normAutofit fontScale="92500"/>
          </a:bodyPr>
          <a:lstStyle/>
          <a:p>
            <a:r>
              <a:rPr lang="it-IT" sz="4000" b="1" dirty="0"/>
              <a:t>I CONTRATTI SOTTO SOGLIA NEL CODICE DEI CONTRATTI DOPO IL CORRETTIVO</a:t>
            </a:r>
          </a:p>
          <a:p>
            <a:r>
              <a:rPr lang="it-IT" sz="2200" b="1" dirty="0"/>
              <a:t>(D. LGS 209 DEL 31/12/2024) </a:t>
            </a:r>
          </a:p>
          <a:p>
            <a:endParaRPr lang="it-IT" sz="4000" b="1" dirty="0"/>
          </a:p>
        </p:txBody>
      </p:sp>
      <p:sp>
        <p:nvSpPr>
          <p:cNvPr id="4" name="Sottotitolo 7">
            <a:extLst>
              <a:ext uri="{FF2B5EF4-FFF2-40B4-BE49-F238E27FC236}">
                <a16:creationId xmlns:a16="http://schemas.microsoft.com/office/drawing/2014/main" id="{F8535222-B24B-4DAA-A7F9-0CC6624DA9A4}"/>
              </a:ext>
            </a:extLst>
          </p:cNvPr>
          <p:cNvSpPr txBox="1">
            <a:spLocks/>
          </p:cNvSpPr>
          <p:nvPr/>
        </p:nvSpPr>
        <p:spPr>
          <a:xfrm>
            <a:off x="1600940" y="5148674"/>
            <a:ext cx="9144000" cy="16398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dirty="0"/>
          </a:p>
          <a:p>
            <a:pPr algn="r"/>
            <a:endParaRPr lang="it-IT" sz="1800" b="1" dirty="0"/>
          </a:p>
        </p:txBody>
      </p:sp>
      <p:sp>
        <p:nvSpPr>
          <p:cNvPr id="3" name="Segnaposto piè di pagina 2">
            <a:extLst>
              <a:ext uri="{FF2B5EF4-FFF2-40B4-BE49-F238E27FC236}">
                <a16:creationId xmlns:a16="http://schemas.microsoft.com/office/drawing/2014/main" id="{D58FBF63-5969-3CE7-E9F6-64C37AFBDB25}"/>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65E58DBB-E581-B17A-EC1E-1B6DB7CE600C}"/>
              </a:ext>
            </a:extLst>
          </p:cNvPr>
          <p:cNvSpPr>
            <a:spLocks noGrp="1"/>
          </p:cNvSpPr>
          <p:nvPr>
            <p:ph type="sldNum" sz="quarter" idx="12"/>
          </p:nvPr>
        </p:nvSpPr>
        <p:spPr/>
        <p:txBody>
          <a:bodyPr/>
          <a:lstStyle/>
          <a:p>
            <a:fld id="{577E625E-9F63-4F0D-B634-A1CAF123E05C}" type="slidenum">
              <a:rPr lang="it-IT" smtClean="0"/>
              <a:t>1</a:t>
            </a:fld>
            <a:endParaRPr lang="it-IT"/>
          </a:p>
        </p:txBody>
      </p:sp>
      <p:pic>
        <p:nvPicPr>
          <p:cNvPr id="13" name="Immagine 12">
            <a:extLst>
              <a:ext uri="{FF2B5EF4-FFF2-40B4-BE49-F238E27FC236}">
                <a16:creationId xmlns:a16="http://schemas.microsoft.com/office/drawing/2014/main" id="{D531E9F3-DA7D-99C4-A00D-3A56677BCCB0}"/>
              </a:ext>
            </a:extLst>
          </p:cNvPr>
          <p:cNvPicPr>
            <a:picLocks noChangeAspect="1"/>
          </p:cNvPicPr>
          <p:nvPr/>
        </p:nvPicPr>
        <p:blipFill>
          <a:blip r:embed="rId2"/>
          <a:stretch>
            <a:fillRect/>
          </a:stretch>
        </p:blipFill>
        <p:spPr>
          <a:xfrm>
            <a:off x="1764031" y="69465"/>
            <a:ext cx="8663937" cy="3350962"/>
          </a:xfrm>
          <a:prstGeom prst="rect">
            <a:avLst/>
          </a:prstGeom>
        </p:spPr>
      </p:pic>
    </p:spTree>
    <p:extLst>
      <p:ext uri="{BB962C8B-B14F-4D97-AF65-F5344CB8AC3E}">
        <p14:creationId xmlns:p14="http://schemas.microsoft.com/office/powerpoint/2010/main" val="321942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263588" y="1876771"/>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a:t>
            </a:r>
            <a:r>
              <a:rPr lang="it-IT" sz="4000" b="1">
                <a:latin typeface="Vivaldi" panose="03020602050506090804" pitchFamily="66" charset="0"/>
                <a:cs typeface="BrowalliaUPC" panose="020B0502040204020203" pitchFamily="34" charset="-34"/>
              </a:rPr>
              <a:t>di fiducia</a:t>
            </a:r>
            <a:endParaRPr lang="it-IT" sz="4000" b="1" dirty="0">
              <a:latin typeface="Vivaldi" panose="03020602050506090804" pitchFamily="66" charset="0"/>
              <a:cs typeface="BrowalliaUPC" panose="020B0502040204020203" pitchFamily="34" charset="-34"/>
            </a:endParaRPr>
          </a:p>
        </p:txBody>
      </p:sp>
      <p:sp>
        <p:nvSpPr>
          <p:cNvPr id="4" name="Rettangolo 3">
            <a:extLst>
              <a:ext uri="{FF2B5EF4-FFF2-40B4-BE49-F238E27FC236}">
                <a16:creationId xmlns:a16="http://schemas.microsoft.com/office/drawing/2014/main" id="{FD79A619-8EEE-4599-A71A-8C588CB887F6}"/>
              </a:ext>
            </a:extLst>
          </p:cNvPr>
          <p:cNvSpPr/>
          <p:nvPr/>
        </p:nvSpPr>
        <p:spPr>
          <a:xfrm>
            <a:off x="506027" y="3542190"/>
            <a:ext cx="2175029" cy="1136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FIDUCIA</a:t>
            </a:r>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2739100" y="3747857"/>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6193B3A1-7AE2-4FD1-981F-E9241E738018}"/>
              </a:ext>
            </a:extLst>
          </p:cNvPr>
          <p:cNvSpPr/>
          <p:nvPr/>
        </p:nvSpPr>
        <p:spPr>
          <a:xfrm>
            <a:off x="630315" y="5161411"/>
            <a:ext cx="6596107" cy="1560806"/>
          </a:xfrm>
          <a:prstGeom prst="rect">
            <a:avLst/>
          </a:prstGeom>
          <a:solidFill>
            <a:schemeClr val="tx2">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Il principio della fiducia favorisce e valorizza l’iniziativa e l’autonomia decisionale dei funzionari pubblici, con particolare riferimento alle valutazioni e alle scelte per l’acquisizione e l’esecuzione delle prestazioni secondo il principio del risultato</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3562906" y="2982898"/>
            <a:ext cx="3246268" cy="1852658"/>
          </a:xfrm>
          <a:prstGeom prst="roundRect">
            <a:avLst/>
          </a:prstGeom>
          <a:solidFill>
            <a:schemeClr val="tx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nell’azione legittima,</a:t>
            </a:r>
          </a:p>
          <a:p>
            <a:pPr algn="ctr"/>
            <a:r>
              <a:rPr lang="it-IT" sz="2800" dirty="0">
                <a:solidFill>
                  <a:schemeClr val="tx1"/>
                </a:solidFill>
              </a:rPr>
              <a:t>trasparente e corretta</a:t>
            </a:r>
          </a:p>
        </p:txBody>
      </p:sp>
      <p:sp>
        <p:nvSpPr>
          <p:cNvPr id="8" name="Rettangolo 7">
            <a:extLst>
              <a:ext uri="{FF2B5EF4-FFF2-40B4-BE49-F238E27FC236}">
                <a16:creationId xmlns:a16="http://schemas.microsoft.com/office/drawing/2014/main" id="{EEE06D05-91E0-461A-9D2C-A32AE5A2E43B}"/>
              </a:ext>
            </a:extLst>
          </p:cNvPr>
          <p:cNvSpPr/>
          <p:nvPr/>
        </p:nvSpPr>
        <p:spPr>
          <a:xfrm>
            <a:off x="7546019" y="2186525"/>
            <a:ext cx="3092391" cy="111955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t>Amministrazione</a:t>
            </a:r>
          </a:p>
          <a:p>
            <a:pPr algn="ctr"/>
            <a:r>
              <a:rPr lang="it-IT" sz="2800" dirty="0"/>
              <a:t>e suoi funzionari</a:t>
            </a:r>
          </a:p>
        </p:txBody>
      </p:sp>
      <p:sp>
        <p:nvSpPr>
          <p:cNvPr id="9" name="Rettangolo 8">
            <a:extLst>
              <a:ext uri="{FF2B5EF4-FFF2-40B4-BE49-F238E27FC236}">
                <a16:creationId xmlns:a16="http://schemas.microsoft.com/office/drawing/2014/main" id="{F3E04F40-817A-46D1-A2CF-79EA78561DB8}"/>
              </a:ext>
            </a:extLst>
          </p:cNvPr>
          <p:cNvSpPr/>
          <p:nvPr/>
        </p:nvSpPr>
        <p:spPr>
          <a:xfrm>
            <a:off x="7770736" y="4671475"/>
            <a:ext cx="29473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dirty="0"/>
              <a:t>Operatore</a:t>
            </a:r>
          </a:p>
          <a:p>
            <a:pPr algn="ctr"/>
            <a:r>
              <a:rPr lang="it-IT" sz="3200" dirty="0"/>
              <a:t>economico</a:t>
            </a:r>
          </a:p>
        </p:txBody>
      </p:sp>
      <p:sp>
        <p:nvSpPr>
          <p:cNvPr id="3" name="Freccia bidirezionale verticale 2">
            <a:extLst>
              <a:ext uri="{FF2B5EF4-FFF2-40B4-BE49-F238E27FC236}">
                <a16:creationId xmlns:a16="http://schemas.microsoft.com/office/drawing/2014/main" id="{87BCEBFD-C64A-413C-B5BC-B1F8A63C6E12}"/>
              </a:ext>
            </a:extLst>
          </p:cNvPr>
          <p:cNvSpPr/>
          <p:nvPr/>
        </p:nvSpPr>
        <p:spPr>
          <a:xfrm>
            <a:off x="8849898" y="3380699"/>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piè di pagina 6">
            <a:extLst>
              <a:ext uri="{FF2B5EF4-FFF2-40B4-BE49-F238E27FC236}">
                <a16:creationId xmlns:a16="http://schemas.microsoft.com/office/drawing/2014/main" id="{F9F2C6DF-68E3-F040-C4F9-1A020F437BE8}"/>
              </a:ext>
            </a:extLst>
          </p:cNvPr>
          <p:cNvSpPr>
            <a:spLocks noGrp="1"/>
          </p:cNvSpPr>
          <p:nvPr>
            <p:ph type="ftr" sz="quarter" idx="11"/>
          </p:nvPr>
        </p:nvSpPr>
        <p:spPr/>
        <p:txBody>
          <a:bodyPr/>
          <a:lstStyle/>
          <a:p>
            <a:r>
              <a:rPr lang="it-IT"/>
              <a:t>16 GENNAIO 2025</a:t>
            </a:r>
          </a:p>
        </p:txBody>
      </p:sp>
      <p:sp>
        <p:nvSpPr>
          <p:cNvPr id="10" name="Segnaposto numero diapositiva 9">
            <a:extLst>
              <a:ext uri="{FF2B5EF4-FFF2-40B4-BE49-F238E27FC236}">
                <a16:creationId xmlns:a16="http://schemas.microsoft.com/office/drawing/2014/main" id="{0772F7C7-283D-7A49-599A-17CC6DC0C694}"/>
              </a:ext>
            </a:extLst>
          </p:cNvPr>
          <p:cNvSpPr>
            <a:spLocks noGrp="1"/>
          </p:cNvSpPr>
          <p:nvPr>
            <p:ph type="sldNum" sz="quarter" idx="12"/>
          </p:nvPr>
        </p:nvSpPr>
        <p:spPr/>
        <p:txBody>
          <a:bodyPr/>
          <a:lstStyle/>
          <a:p>
            <a:fld id="{577E625E-9F63-4F0D-B634-A1CAF123E05C}" type="slidenum">
              <a:rPr lang="it-IT" smtClean="0"/>
              <a:t>10</a:t>
            </a:fld>
            <a:endParaRPr lang="it-IT"/>
          </a:p>
        </p:txBody>
      </p:sp>
      <p:pic>
        <p:nvPicPr>
          <p:cNvPr id="5" name="Immagine 4">
            <a:extLst>
              <a:ext uri="{FF2B5EF4-FFF2-40B4-BE49-F238E27FC236}">
                <a16:creationId xmlns:a16="http://schemas.microsoft.com/office/drawing/2014/main" id="{614B7AF4-F82D-C048-7E8F-667E6B006DC6}"/>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818920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228077" y="145424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4" name="Rettangolo 3">
            <a:extLst>
              <a:ext uri="{FF2B5EF4-FFF2-40B4-BE49-F238E27FC236}">
                <a16:creationId xmlns:a16="http://schemas.microsoft.com/office/drawing/2014/main" id="{FD79A619-8EEE-4599-A71A-8C588CB887F6}"/>
              </a:ext>
            </a:extLst>
          </p:cNvPr>
          <p:cNvSpPr/>
          <p:nvPr/>
        </p:nvSpPr>
        <p:spPr>
          <a:xfrm>
            <a:off x="630315" y="2327337"/>
            <a:ext cx="2175029" cy="1136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FIDUCIA</a:t>
            </a:r>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2813993" y="2533004"/>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6193B3A1-7AE2-4FD1-981F-E9241E738018}"/>
              </a:ext>
            </a:extLst>
          </p:cNvPr>
          <p:cNvSpPr/>
          <p:nvPr/>
        </p:nvSpPr>
        <p:spPr>
          <a:xfrm>
            <a:off x="3681614" y="5087645"/>
            <a:ext cx="5728715" cy="1560806"/>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dirty="0">
                <a:solidFill>
                  <a:schemeClr val="tx1"/>
                </a:solidFill>
              </a:rPr>
              <a:t>L’esplicitazione normativa scongiura</a:t>
            </a:r>
          </a:p>
          <a:p>
            <a:pPr algn="ctr"/>
            <a:r>
              <a:rPr lang="it-IT" sz="2400" dirty="0">
                <a:solidFill>
                  <a:schemeClr val="tx1"/>
                </a:solidFill>
              </a:rPr>
              <a:t>l’inerzia, valorizza le capacità e</a:t>
            </a:r>
          </a:p>
          <a:p>
            <a:pPr algn="ctr"/>
            <a:r>
              <a:rPr lang="it-IT" sz="2400" dirty="0">
                <a:solidFill>
                  <a:schemeClr val="tx1"/>
                </a:solidFill>
              </a:rPr>
              <a:t>orienta verso il rispetto della legalità</a:t>
            </a:r>
          </a:p>
          <a:p>
            <a:pPr algn="ctr"/>
            <a:r>
              <a:rPr lang="it-IT" sz="2400" dirty="0">
                <a:solidFill>
                  <a:schemeClr val="tx1"/>
                </a:solidFill>
              </a:rPr>
              <a:t>sostanziale.</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3681614" y="2263404"/>
            <a:ext cx="5728715" cy="1852658"/>
          </a:xfrm>
          <a:prstGeom prst="roundRect">
            <a:avLst/>
          </a:prstGeom>
          <a:solidFill>
            <a:schemeClr val="accent4">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L’esercizio di potere discrezionale</a:t>
            </a:r>
          </a:p>
          <a:p>
            <a:pPr algn="ctr"/>
            <a:r>
              <a:rPr lang="it-IT" sz="2800" dirty="0">
                <a:solidFill>
                  <a:schemeClr val="tx1"/>
                </a:solidFill>
              </a:rPr>
              <a:t>presuppone FIDUCIA</a:t>
            </a:r>
          </a:p>
          <a:p>
            <a:pPr algn="ctr"/>
            <a:r>
              <a:rPr lang="it-IT" sz="2800" dirty="0">
                <a:solidFill>
                  <a:schemeClr val="tx1"/>
                </a:solidFill>
              </a:rPr>
              <a:t>dell’ordinamento verso l’organo</a:t>
            </a:r>
          </a:p>
          <a:p>
            <a:pPr algn="ctr"/>
            <a:r>
              <a:rPr lang="it-IT" sz="2800" dirty="0">
                <a:solidFill>
                  <a:schemeClr val="tx1"/>
                </a:solidFill>
              </a:rPr>
              <a:t>destinatario dell’attribuzione:</a:t>
            </a:r>
          </a:p>
        </p:txBody>
      </p:sp>
      <p:sp>
        <p:nvSpPr>
          <p:cNvPr id="11" name="Freccia in su 10">
            <a:extLst>
              <a:ext uri="{FF2B5EF4-FFF2-40B4-BE49-F238E27FC236}">
                <a16:creationId xmlns:a16="http://schemas.microsoft.com/office/drawing/2014/main" id="{04217500-EE86-4624-B864-B48BA8ABCB05}"/>
              </a:ext>
            </a:extLst>
          </p:cNvPr>
          <p:cNvSpPr/>
          <p:nvPr/>
        </p:nvSpPr>
        <p:spPr>
          <a:xfrm rot="10800000">
            <a:off x="6216190" y="4173986"/>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onnettore 5">
            <a:extLst>
              <a:ext uri="{FF2B5EF4-FFF2-40B4-BE49-F238E27FC236}">
                <a16:creationId xmlns:a16="http://schemas.microsoft.com/office/drawing/2014/main" id="{CA3DEDC9-6A4C-4C3B-B25F-11530D442AAE}"/>
              </a:ext>
            </a:extLst>
          </p:cNvPr>
          <p:cNvSpPr/>
          <p:nvPr/>
        </p:nvSpPr>
        <p:spPr>
          <a:xfrm>
            <a:off x="0" y="3463679"/>
            <a:ext cx="2414727" cy="2405107"/>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dirty="0"/>
              <a:t>Cfr. anche</a:t>
            </a:r>
          </a:p>
          <a:p>
            <a:pPr algn="ctr"/>
            <a:r>
              <a:rPr lang="it-IT" dirty="0"/>
              <a:t>nuova</a:t>
            </a:r>
          </a:p>
          <a:p>
            <a:pPr algn="ctr"/>
            <a:r>
              <a:rPr lang="it-IT" dirty="0"/>
              <a:t>formulazione</a:t>
            </a:r>
          </a:p>
          <a:p>
            <a:pPr algn="ctr"/>
            <a:r>
              <a:rPr lang="it-IT" dirty="0"/>
              <a:t>(</a:t>
            </a:r>
            <a:r>
              <a:rPr lang="it-IT" dirty="0" err="1"/>
              <a:t>d.l.</a:t>
            </a:r>
            <a:r>
              <a:rPr lang="it-IT" dirty="0"/>
              <a:t> 76/2020)</a:t>
            </a:r>
          </a:p>
          <a:p>
            <a:pPr algn="ctr"/>
            <a:r>
              <a:rPr lang="it-IT" dirty="0"/>
              <a:t>art. 323 c.p.</a:t>
            </a:r>
          </a:p>
          <a:p>
            <a:pPr algn="ctr"/>
            <a:r>
              <a:rPr lang="it-IT" dirty="0"/>
              <a:t>Abuso</a:t>
            </a:r>
          </a:p>
          <a:p>
            <a:pPr algn="ctr"/>
            <a:r>
              <a:rPr lang="it-IT" dirty="0"/>
              <a:t>d’Ufficio</a:t>
            </a:r>
          </a:p>
        </p:txBody>
      </p:sp>
      <p:sp>
        <p:nvSpPr>
          <p:cNvPr id="14" name="Fumetto: rettangolo con angoli arrotondati 13">
            <a:extLst>
              <a:ext uri="{FF2B5EF4-FFF2-40B4-BE49-F238E27FC236}">
                <a16:creationId xmlns:a16="http://schemas.microsoft.com/office/drawing/2014/main" id="{3046984F-0527-496F-92C7-18D72C4570CE}"/>
              </a:ext>
            </a:extLst>
          </p:cNvPr>
          <p:cNvSpPr/>
          <p:nvPr/>
        </p:nvSpPr>
        <p:spPr>
          <a:xfrm>
            <a:off x="975233" y="1238574"/>
            <a:ext cx="11141475" cy="3363279"/>
          </a:xfrm>
          <a:prstGeom prst="wedgeRoundRectCallout">
            <a:avLst>
              <a:gd name="adj1" fmla="val -35975"/>
              <a:gd name="adj2" fmla="val 63534"/>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it-IT" sz="1400" dirty="0"/>
          </a:p>
          <a:p>
            <a:pPr algn="ctr"/>
            <a:r>
              <a:rPr lang="it-IT" sz="1400" dirty="0"/>
              <a:t>L'abuso d’ufficio è il delitto che commette il pubblico ufficiale o l'incaricato di pubblico servizio il quale, nello svolgimento delle funzioni o del servizio, in violazione di specifiche regole di condotta espressamente previste dalla legge o da atti aventi forza di legge e dalle quali non residuino margini di discrezionalità, ovvero omettendo di astenersi in presenza di un interesse proprio o di un prossimo congiunto o negli altri casi prescritti, intenzionalmente procura a sé o ad altri un ingiusto vantaggio patrimoniale ovvero arreca ad altri un danno ingiusto (art. 323 c.p.). L'abuso di ufficio rientra fra i reati contro la pubblica amministrazione.</a:t>
            </a:r>
          </a:p>
          <a:p>
            <a:r>
              <a:rPr lang="it-IT" sz="1400" dirty="0"/>
              <a:t>In pratica ora:</a:t>
            </a:r>
          </a:p>
          <a:p>
            <a:r>
              <a:rPr lang="it-IT" sz="1400" dirty="0"/>
              <a:t>Non è più sufficiente che il pubblico funzionario abbia agito con il fine di vantaggio o danno, ma occorre che vi sia l’effettiva produzione dell’uno o dell’altro</a:t>
            </a:r>
          </a:p>
          <a:p>
            <a:r>
              <a:rPr lang="it-IT" sz="1400" dirty="0"/>
              <a:t>Il delitto di abuso di ufficio attualmente è configurabile quando il soggetto agente abbia violato:</a:t>
            </a:r>
          </a:p>
          <a:p>
            <a:pPr marL="171450" indent="-171450">
              <a:buFontTx/>
              <a:buChar char="-"/>
            </a:pPr>
            <a:r>
              <a:rPr lang="it-IT" sz="1400" dirty="0"/>
              <a:t>specifiche regole di condotta (non regole di carattere generale);</a:t>
            </a:r>
          </a:p>
          <a:p>
            <a:pPr marL="171450" indent="-171450">
              <a:buFontTx/>
              <a:buChar char="-"/>
            </a:pPr>
            <a:r>
              <a:rPr lang="it-IT" sz="1400" dirty="0"/>
              <a:t>regole dettate da norma di legge o atti aventi forza di legge (ad esclusione degli atti di normazione secondaria come i regolamenti);</a:t>
            </a:r>
          </a:p>
          <a:p>
            <a:pPr marL="171450" indent="-171450">
              <a:buFontTx/>
              <a:buChar char="-"/>
            </a:pPr>
            <a:r>
              <a:rPr lang="it-IT" sz="1400" dirty="0"/>
              <a:t>regole che non lascino spazio alla discrezionalità del soggetto).</a:t>
            </a:r>
          </a:p>
          <a:p>
            <a:pPr algn="ctr"/>
            <a:endParaRPr lang="it-IT" sz="1400" dirty="0"/>
          </a:p>
          <a:p>
            <a:pPr algn="ctr"/>
            <a:endParaRPr lang="it-IT" sz="1200" dirty="0"/>
          </a:p>
        </p:txBody>
      </p:sp>
      <p:sp>
        <p:nvSpPr>
          <p:cNvPr id="17" name="Freccia in su 16">
            <a:extLst>
              <a:ext uri="{FF2B5EF4-FFF2-40B4-BE49-F238E27FC236}">
                <a16:creationId xmlns:a16="http://schemas.microsoft.com/office/drawing/2014/main" id="{0A015A32-A915-4C83-9958-8132846151E3}"/>
              </a:ext>
            </a:extLst>
          </p:cNvPr>
          <p:cNvSpPr/>
          <p:nvPr/>
        </p:nvSpPr>
        <p:spPr>
          <a:xfrm rot="10800000">
            <a:off x="985761" y="5969186"/>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Segnaposto piè di pagina 6">
            <a:extLst>
              <a:ext uri="{FF2B5EF4-FFF2-40B4-BE49-F238E27FC236}">
                <a16:creationId xmlns:a16="http://schemas.microsoft.com/office/drawing/2014/main" id="{CCE80FAD-BBFB-C524-EF09-4CB9769CD193}"/>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75BC1480-6125-1EB1-4E37-18ADCC53616F}"/>
              </a:ext>
            </a:extLst>
          </p:cNvPr>
          <p:cNvSpPr>
            <a:spLocks noGrp="1"/>
          </p:cNvSpPr>
          <p:nvPr>
            <p:ph type="sldNum" sz="quarter" idx="12"/>
          </p:nvPr>
        </p:nvSpPr>
        <p:spPr/>
        <p:txBody>
          <a:bodyPr/>
          <a:lstStyle/>
          <a:p>
            <a:fld id="{577E625E-9F63-4F0D-B634-A1CAF123E05C}" type="slidenum">
              <a:rPr lang="it-IT" smtClean="0"/>
              <a:t>11</a:t>
            </a:fld>
            <a:endParaRPr lang="it-IT"/>
          </a:p>
        </p:txBody>
      </p:sp>
      <p:pic>
        <p:nvPicPr>
          <p:cNvPr id="5" name="Immagine 4">
            <a:extLst>
              <a:ext uri="{FF2B5EF4-FFF2-40B4-BE49-F238E27FC236}">
                <a16:creationId xmlns:a16="http://schemas.microsoft.com/office/drawing/2014/main" id="{AD967715-3478-A3D3-B573-693AE6FE9936}"/>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2436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25454" y="138491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4" name="Rettangolo 3">
            <a:extLst>
              <a:ext uri="{FF2B5EF4-FFF2-40B4-BE49-F238E27FC236}">
                <a16:creationId xmlns:a16="http://schemas.microsoft.com/office/drawing/2014/main" id="{FD79A619-8EEE-4599-A71A-8C588CB887F6}"/>
              </a:ext>
            </a:extLst>
          </p:cNvPr>
          <p:cNvSpPr/>
          <p:nvPr/>
        </p:nvSpPr>
        <p:spPr>
          <a:xfrm>
            <a:off x="514905" y="3988702"/>
            <a:ext cx="3523695" cy="470517"/>
          </a:xfrm>
          <a:prstGeom prst="rect">
            <a:avLst/>
          </a:prstGeom>
          <a:solidFill>
            <a:schemeClr val="accent6">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COLPA GRAVE</a:t>
            </a:r>
          </a:p>
        </p:txBody>
      </p:sp>
      <p:sp>
        <p:nvSpPr>
          <p:cNvPr id="12" name="Rettangolo 11">
            <a:extLst>
              <a:ext uri="{FF2B5EF4-FFF2-40B4-BE49-F238E27FC236}">
                <a16:creationId xmlns:a16="http://schemas.microsoft.com/office/drawing/2014/main" id="{6193B3A1-7AE2-4FD1-981F-E9241E738018}"/>
              </a:ext>
            </a:extLst>
          </p:cNvPr>
          <p:cNvSpPr/>
          <p:nvPr/>
        </p:nvSpPr>
        <p:spPr>
          <a:xfrm>
            <a:off x="514905" y="5161411"/>
            <a:ext cx="9632271" cy="1175367"/>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Non costituisce mai colpa grave la violazione o l’omissione che sia stata determinata dal riferimento a indirizzi giurisprudenziali prevalenti o a pareri delle autorità competenti.</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514905" y="2216755"/>
            <a:ext cx="9747681" cy="1175367"/>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Violazione di norme di diritto e degli auto-vincoli</a:t>
            </a:r>
          </a:p>
          <a:p>
            <a:pPr algn="ctr"/>
            <a:r>
              <a:rPr lang="it-IT" sz="2800" dirty="0">
                <a:solidFill>
                  <a:schemeClr val="tx1"/>
                </a:solidFill>
              </a:rPr>
              <a:t>amministrativi, nonché la palese violazione di</a:t>
            </a:r>
          </a:p>
          <a:p>
            <a:pPr algn="ctr"/>
            <a:r>
              <a:rPr lang="it-IT" sz="2800" dirty="0">
                <a:solidFill>
                  <a:schemeClr val="tx1"/>
                </a:solidFill>
              </a:rPr>
              <a:t>regole di prudenza, perizia e diligenza.</a:t>
            </a:r>
          </a:p>
        </p:txBody>
      </p:sp>
      <p:sp>
        <p:nvSpPr>
          <p:cNvPr id="11" name="Freccia curva 10">
            <a:extLst>
              <a:ext uri="{FF2B5EF4-FFF2-40B4-BE49-F238E27FC236}">
                <a16:creationId xmlns:a16="http://schemas.microsoft.com/office/drawing/2014/main" id="{F6046284-DCC4-4688-B87F-B1FE2AC479A4}"/>
              </a:ext>
            </a:extLst>
          </p:cNvPr>
          <p:cNvSpPr/>
          <p:nvPr/>
        </p:nvSpPr>
        <p:spPr>
          <a:xfrm rot="16200000" flipV="1">
            <a:off x="4951269" y="2852135"/>
            <a:ext cx="573113" cy="1864310"/>
          </a:xfrm>
          <a:prstGeom prst="bentArrow">
            <a:avLst>
              <a:gd name="adj1" fmla="val 32114"/>
              <a:gd name="adj2" fmla="val 25000"/>
              <a:gd name="adj3" fmla="val 25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4" name="Freccia curva 13">
            <a:extLst>
              <a:ext uri="{FF2B5EF4-FFF2-40B4-BE49-F238E27FC236}">
                <a16:creationId xmlns:a16="http://schemas.microsoft.com/office/drawing/2014/main" id="{A1E33E2D-94A1-49B2-BEE6-E4E9B1F2E725}"/>
              </a:ext>
            </a:extLst>
          </p:cNvPr>
          <p:cNvSpPr/>
          <p:nvPr/>
        </p:nvSpPr>
        <p:spPr>
          <a:xfrm rot="5400000">
            <a:off x="4948307" y="3732068"/>
            <a:ext cx="658933" cy="1944210"/>
          </a:xfrm>
          <a:prstGeom prst="bentArrow">
            <a:avLst>
              <a:gd name="adj1" fmla="val 20636"/>
              <a:gd name="adj2" fmla="val 25000"/>
              <a:gd name="adj3" fmla="val 25000"/>
              <a:gd name="adj4" fmla="val 4375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6" name="Segnaposto piè di pagina 5">
            <a:extLst>
              <a:ext uri="{FF2B5EF4-FFF2-40B4-BE49-F238E27FC236}">
                <a16:creationId xmlns:a16="http://schemas.microsoft.com/office/drawing/2014/main" id="{616674F8-A223-6F00-5D92-C38726F77A85}"/>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0AB8E010-8E5D-D729-58AB-8FDEDAD1DA47}"/>
              </a:ext>
            </a:extLst>
          </p:cNvPr>
          <p:cNvSpPr>
            <a:spLocks noGrp="1"/>
          </p:cNvSpPr>
          <p:nvPr>
            <p:ph type="sldNum" sz="quarter" idx="12"/>
          </p:nvPr>
        </p:nvSpPr>
        <p:spPr/>
        <p:txBody>
          <a:bodyPr/>
          <a:lstStyle/>
          <a:p>
            <a:fld id="{577E625E-9F63-4F0D-B634-A1CAF123E05C}" type="slidenum">
              <a:rPr lang="it-IT" smtClean="0"/>
              <a:t>12</a:t>
            </a:fld>
            <a:endParaRPr lang="it-IT"/>
          </a:p>
        </p:txBody>
      </p:sp>
      <p:pic>
        <p:nvPicPr>
          <p:cNvPr id="5" name="Immagine 4">
            <a:extLst>
              <a:ext uri="{FF2B5EF4-FFF2-40B4-BE49-F238E27FC236}">
                <a16:creationId xmlns:a16="http://schemas.microsoft.com/office/drawing/2014/main" id="{E3AACC60-45F6-D181-0345-FF69AA02BE40}"/>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90422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25454" y="138491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12" name="Rettangolo 11">
            <a:extLst>
              <a:ext uri="{FF2B5EF4-FFF2-40B4-BE49-F238E27FC236}">
                <a16:creationId xmlns:a16="http://schemas.microsoft.com/office/drawing/2014/main" id="{6193B3A1-7AE2-4FD1-981F-E9241E738018}"/>
              </a:ext>
            </a:extLst>
          </p:cNvPr>
          <p:cNvSpPr/>
          <p:nvPr/>
        </p:nvSpPr>
        <p:spPr>
          <a:xfrm>
            <a:off x="1482571" y="4086416"/>
            <a:ext cx="9632271" cy="2321383"/>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Coerenza con le vigenti previsioni del codice della giustizia contabile (art. 69, comma 2 e art. 95, comma 4) [le norme citate escludono la colpa grave se la p.a. si è conformata a pareri della Corte di Conti resi in via consultiva, in sede di controllo]. A conferma di una giurisprudenza consolidata sull’elemento soggettivo della responsabilità erariale</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2752077" y="2232405"/>
            <a:ext cx="7093258" cy="937451"/>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Esclusione colpa grave</a:t>
            </a:r>
          </a:p>
        </p:txBody>
      </p:sp>
      <p:sp>
        <p:nvSpPr>
          <p:cNvPr id="9" name="Freccia in su 8">
            <a:extLst>
              <a:ext uri="{FF2B5EF4-FFF2-40B4-BE49-F238E27FC236}">
                <a16:creationId xmlns:a16="http://schemas.microsoft.com/office/drawing/2014/main" id="{0563284A-4AF0-45B3-8D86-B5FCBAA706FC}"/>
              </a:ext>
            </a:extLst>
          </p:cNvPr>
          <p:cNvSpPr/>
          <p:nvPr/>
        </p:nvSpPr>
        <p:spPr>
          <a:xfrm rot="10800000">
            <a:off x="5988391" y="3290386"/>
            <a:ext cx="484632" cy="725009"/>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Segnaposto piè di pagina 3">
            <a:extLst>
              <a:ext uri="{FF2B5EF4-FFF2-40B4-BE49-F238E27FC236}">
                <a16:creationId xmlns:a16="http://schemas.microsoft.com/office/drawing/2014/main" id="{08739C42-A3B3-426A-C8E8-27519AA51F01}"/>
              </a:ext>
            </a:extLst>
          </p:cNvPr>
          <p:cNvSpPr>
            <a:spLocks noGrp="1"/>
          </p:cNvSpPr>
          <p:nvPr>
            <p:ph type="ftr" sz="quarter" idx="11"/>
          </p:nvPr>
        </p:nvSpPr>
        <p:spPr/>
        <p:txBody>
          <a:bodyPr/>
          <a:lstStyle/>
          <a:p>
            <a:r>
              <a:rPr lang="it-IT"/>
              <a:t>16 GENNAIO 2025</a:t>
            </a:r>
          </a:p>
        </p:txBody>
      </p:sp>
      <p:sp>
        <p:nvSpPr>
          <p:cNvPr id="6" name="Segnaposto numero diapositiva 5">
            <a:extLst>
              <a:ext uri="{FF2B5EF4-FFF2-40B4-BE49-F238E27FC236}">
                <a16:creationId xmlns:a16="http://schemas.microsoft.com/office/drawing/2014/main" id="{31AB22C6-00E5-609D-62C4-0EEFDF1C3034}"/>
              </a:ext>
            </a:extLst>
          </p:cNvPr>
          <p:cNvSpPr>
            <a:spLocks noGrp="1"/>
          </p:cNvSpPr>
          <p:nvPr>
            <p:ph type="sldNum" sz="quarter" idx="12"/>
          </p:nvPr>
        </p:nvSpPr>
        <p:spPr/>
        <p:txBody>
          <a:bodyPr/>
          <a:lstStyle/>
          <a:p>
            <a:fld id="{577E625E-9F63-4F0D-B634-A1CAF123E05C}" type="slidenum">
              <a:rPr lang="it-IT" smtClean="0"/>
              <a:t>13</a:t>
            </a:fld>
            <a:endParaRPr lang="it-IT"/>
          </a:p>
        </p:txBody>
      </p:sp>
      <p:pic>
        <p:nvPicPr>
          <p:cNvPr id="5" name="Immagine 4">
            <a:extLst>
              <a:ext uri="{FF2B5EF4-FFF2-40B4-BE49-F238E27FC236}">
                <a16:creationId xmlns:a16="http://schemas.microsoft.com/office/drawing/2014/main" id="{D99F787D-BBC4-2A0E-5DF6-DB60D765B1EC}"/>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05889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25454" y="138491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12" name="Rettangolo 11">
            <a:extLst>
              <a:ext uri="{FF2B5EF4-FFF2-40B4-BE49-F238E27FC236}">
                <a16:creationId xmlns:a16="http://schemas.microsoft.com/office/drawing/2014/main" id="{6193B3A1-7AE2-4FD1-981F-E9241E738018}"/>
              </a:ext>
            </a:extLst>
          </p:cNvPr>
          <p:cNvSpPr/>
          <p:nvPr/>
        </p:nvSpPr>
        <p:spPr>
          <a:xfrm>
            <a:off x="6587230" y="2246050"/>
            <a:ext cx="3799642" cy="1074199"/>
          </a:xfrm>
          <a:prstGeom prst="rect">
            <a:avLst/>
          </a:prstGeom>
          <a:solidFill>
            <a:schemeClr val="accent6">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a:solidFill>
                  <a:schemeClr val="tx1"/>
                </a:solidFill>
              </a:rPr>
              <a:t>conflitto di interessi</a:t>
            </a:r>
            <a:endParaRPr lang="it-IT" sz="2000" dirty="0">
              <a:solidFill>
                <a:schemeClr val="tx1"/>
              </a:solidFill>
            </a:endParaRP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239695" y="2166152"/>
            <a:ext cx="4190261" cy="4596753"/>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Il principio della fiducia</a:t>
            </a:r>
          </a:p>
          <a:p>
            <a:pPr algn="ctr"/>
            <a:r>
              <a:rPr lang="it-IT" sz="2800" dirty="0">
                <a:solidFill>
                  <a:schemeClr val="tx1"/>
                </a:solidFill>
              </a:rPr>
              <a:t>innerva lo schema del</a:t>
            </a:r>
          </a:p>
          <a:p>
            <a:pPr algn="ctr"/>
            <a:r>
              <a:rPr lang="it-IT" sz="2800" dirty="0">
                <a:solidFill>
                  <a:schemeClr val="tx1"/>
                </a:solidFill>
              </a:rPr>
              <a:t>nuovo Codice in diverse</a:t>
            </a:r>
          </a:p>
          <a:p>
            <a:pPr algn="ctr"/>
            <a:r>
              <a:rPr lang="it-IT" sz="2800" dirty="0">
                <a:solidFill>
                  <a:schemeClr val="tx1"/>
                </a:solidFill>
              </a:rPr>
              <a:t>parti e, come vedremo,</a:t>
            </a:r>
          </a:p>
          <a:p>
            <a:pPr algn="ctr"/>
            <a:r>
              <a:rPr lang="it-IT" sz="2800" dirty="0">
                <a:solidFill>
                  <a:schemeClr val="tx1"/>
                </a:solidFill>
              </a:rPr>
              <a:t>ispira e orienta la</a:t>
            </a:r>
          </a:p>
          <a:p>
            <a:pPr algn="ctr"/>
            <a:r>
              <a:rPr lang="it-IT" sz="2800" dirty="0">
                <a:solidFill>
                  <a:schemeClr val="tx1"/>
                </a:solidFill>
              </a:rPr>
              <a:t>rivisitazione di alcuni</a:t>
            </a:r>
          </a:p>
          <a:p>
            <a:pPr algn="ctr"/>
            <a:r>
              <a:rPr lang="it-IT" sz="2800" dirty="0">
                <a:solidFill>
                  <a:schemeClr val="tx1"/>
                </a:solidFill>
              </a:rPr>
              <a:t>altri istituti chiave:</a:t>
            </a:r>
          </a:p>
        </p:txBody>
      </p:sp>
      <p:sp>
        <p:nvSpPr>
          <p:cNvPr id="7" name="Rettangolo 6">
            <a:extLst>
              <a:ext uri="{FF2B5EF4-FFF2-40B4-BE49-F238E27FC236}">
                <a16:creationId xmlns:a16="http://schemas.microsoft.com/office/drawing/2014/main" id="{B10CAB19-58B9-49FD-A290-B18B3DA7F51A}"/>
              </a:ext>
            </a:extLst>
          </p:cNvPr>
          <p:cNvSpPr/>
          <p:nvPr/>
        </p:nvSpPr>
        <p:spPr>
          <a:xfrm>
            <a:off x="6587230" y="3910151"/>
            <a:ext cx="3799642" cy="1074199"/>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soccorso istruttorio</a:t>
            </a:r>
          </a:p>
        </p:txBody>
      </p:sp>
      <p:sp>
        <p:nvSpPr>
          <p:cNvPr id="8" name="Rettangolo 7">
            <a:extLst>
              <a:ext uri="{FF2B5EF4-FFF2-40B4-BE49-F238E27FC236}">
                <a16:creationId xmlns:a16="http://schemas.microsoft.com/office/drawing/2014/main" id="{A11DA02F-17C6-42AA-8B05-5931AA8BA9B7}"/>
              </a:ext>
            </a:extLst>
          </p:cNvPr>
          <p:cNvSpPr/>
          <p:nvPr/>
        </p:nvSpPr>
        <p:spPr>
          <a:xfrm>
            <a:off x="6666853" y="5574252"/>
            <a:ext cx="3799642" cy="1074199"/>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le esclusioni</a:t>
            </a:r>
          </a:p>
        </p:txBody>
      </p:sp>
      <p:sp>
        <p:nvSpPr>
          <p:cNvPr id="4" name="Segnaposto piè di pagina 3">
            <a:extLst>
              <a:ext uri="{FF2B5EF4-FFF2-40B4-BE49-F238E27FC236}">
                <a16:creationId xmlns:a16="http://schemas.microsoft.com/office/drawing/2014/main" id="{C12B507D-D75C-404B-629C-108F126918B9}"/>
              </a:ext>
            </a:extLst>
          </p:cNvPr>
          <p:cNvSpPr>
            <a:spLocks noGrp="1"/>
          </p:cNvSpPr>
          <p:nvPr>
            <p:ph type="ftr" sz="quarter" idx="11"/>
          </p:nvPr>
        </p:nvSpPr>
        <p:spPr/>
        <p:txBody>
          <a:bodyPr/>
          <a:lstStyle/>
          <a:p>
            <a:r>
              <a:rPr lang="it-IT"/>
              <a:t>16 GENNAIO 2025</a:t>
            </a:r>
          </a:p>
        </p:txBody>
      </p:sp>
      <p:sp>
        <p:nvSpPr>
          <p:cNvPr id="6" name="Segnaposto numero diapositiva 5">
            <a:extLst>
              <a:ext uri="{FF2B5EF4-FFF2-40B4-BE49-F238E27FC236}">
                <a16:creationId xmlns:a16="http://schemas.microsoft.com/office/drawing/2014/main" id="{33E38518-AAB9-F948-E60A-08DAFA5A1A60}"/>
              </a:ext>
            </a:extLst>
          </p:cNvPr>
          <p:cNvSpPr>
            <a:spLocks noGrp="1"/>
          </p:cNvSpPr>
          <p:nvPr>
            <p:ph type="sldNum" sz="quarter" idx="12"/>
          </p:nvPr>
        </p:nvSpPr>
        <p:spPr/>
        <p:txBody>
          <a:bodyPr/>
          <a:lstStyle/>
          <a:p>
            <a:fld id="{577E625E-9F63-4F0D-B634-A1CAF123E05C}" type="slidenum">
              <a:rPr lang="it-IT" smtClean="0"/>
              <a:t>14</a:t>
            </a:fld>
            <a:endParaRPr lang="it-IT"/>
          </a:p>
        </p:txBody>
      </p:sp>
      <p:pic>
        <p:nvPicPr>
          <p:cNvPr id="5" name="Immagine 4">
            <a:extLst>
              <a:ext uri="{FF2B5EF4-FFF2-40B4-BE49-F238E27FC236}">
                <a16:creationId xmlns:a16="http://schemas.microsoft.com/office/drawing/2014/main" id="{D0F8D0A2-B0DF-1D47-4D93-D00CF416B26F}"/>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2538529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25454" y="138491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1725505" y="2309905"/>
            <a:ext cx="9141041" cy="1685046"/>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si richiede che chi invochi il conflitto di interessi ne dia prova, allegando i presupposti specifici ed eventualmente adeguata documentazione, in coerenza, appunto, con il principio di fiducia</a:t>
            </a:r>
          </a:p>
        </p:txBody>
      </p:sp>
      <p:sp>
        <p:nvSpPr>
          <p:cNvPr id="8" name="Rettangolo 7">
            <a:extLst>
              <a:ext uri="{FF2B5EF4-FFF2-40B4-BE49-F238E27FC236}">
                <a16:creationId xmlns:a16="http://schemas.microsoft.com/office/drawing/2014/main" id="{A11DA02F-17C6-42AA-8B05-5931AA8BA9B7}"/>
              </a:ext>
            </a:extLst>
          </p:cNvPr>
          <p:cNvSpPr/>
          <p:nvPr/>
        </p:nvSpPr>
        <p:spPr>
          <a:xfrm>
            <a:off x="1725504" y="4119240"/>
            <a:ext cx="9141041" cy="2645544"/>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dirty="0">
                <a:solidFill>
                  <a:schemeClr val="tx1"/>
                </a:solidFill>
              </a:rPr>
              <a:t>Sanabile ogni omissione, inesattezza o irregolarità degli atti di gara, con eccezione di quelle relative all’offerta tecnica ed economica.</a:t>
            </a:r>
          </a:p>
          <a:p>
            <a:pPr algn="ctr"/>
            <a:r>
              <a:rPr lang="it-IT" sz="2400" dirty="0">
                <a:solidFill>
                  <a:schemeClr val="tx1"/>
                </a:solidFill>
              </a:rPr>
              <a:t>Relazione “Chiave interpretativa della norma è la leale collaborazione delle parti ispirata alla fiducia nell’attività amministrativa e alla responsabilità dell’operatore economico secondo i noti principi di buona fede, il tutto evidentemente nel rispetto del principio della par condicio” </a:t>
            </a:r>
          </a:p>
        </p:txBody>
      </p:sp>
      <p:sp>
        <p:nvSpPr>
          <p:cNvPr id="4" name="Segnaposto piè di pagina 3">
            <a:extLst>
              <a:ext uri="{FF2B5EF4-FFF2-40B4-BE49-F238E27FC236}">
                <a16:creationId xmlns:a16="http://schemas.microsoft.com/office/drawing/2014/main" id="{AE142F36-0B80-4F28-9A30-29BECF35D7A2}"/>
              </a:ext>
            </a:extLst>
          </p:cNvPr>
          <p:cNvSpPr>
            <a:spLocks noGrp="1"/>
          </p:cNvSpPr>
          <p:nvPr>
            <p:ph type="ftr" sz="quarter" idx="11"/>
          </p:nvPr>
        </p:nvSpPr>
        <p:spPr/>
        <p:txBody>
          <a:bodyPr/>
          <a:lstStyle/>
          <a:p>
            <a:r>
              <a:rPr lang="it-IT"/>
              <a:t>16 GENNAIO 2025</a:t>
            </a:r>
          </a:p>
        </p:txBody>
      </p:sp>
      <p:sp>
        <p:nvSpPr>
          <p:cNvPr id="6" name="Segnaposto numero diapositiva 5">
            <a:extLst>
              <a:ext uri="{FF2B5EF4-FFF2-40B4-BE49-F238E27FC236}">
                <a16:creationId xmlns:a16="http://schemas.microsoft.com/office/drawing/2014/main" id="{D5C6C4F6-D6FE-0613-6F5A-A6C46FCF6B5B}"/>
              </a:ext>
            </a:extLst>
          </p:cNvPr>
          <p:cNvSpPr>
            <a:spLocks noGrp="1"/>
          </p:cNvSpPr>
          <p:nvPr>
            <p:ph type="sldNum" sz="quarter" idx="12"/>
          </p:nvPr>
        </p:nvSpPr>
        <p:spPr/>
        <p:txBody>
          <a:bodyPr/>
          <a:lstStyle/>
          <a:p>
            <a:fld id="{577E625E-9F63-4F0D-B634-A1CAF123E05C}" type="slidenum">
              <a:rPr lang="it-IT" smtClean="0"/>
              <a:t>15</a:t>
            </a:fld>
            <a:endParaRPr lang="it-IT"/>
          </a:p>
        </p:txBody>
      </p:sp>
      <p:pic>
        <p:nvPicPr>
          <p:cNvPr id="5" name="Immagine 4">
            <a:extLst>
              <a:ext uri="{FF2B5EF4-FFF2-40B4-BE49-F238E27FC236}">
                <a16:creationId xmlns:a16="http://schemas.microsoft.com/office/drawing/2014/main" id="{C52205A8-7422-70CA-8514-34F37FEACD03}"/>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226654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25454" y="138491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976543" y="2256639"/>
            <a:ext cx="10111665" cy="1685046"/>
          </a:xfrm>
          <a:prstGeom prst="roundRect">
            <a:avLst/>
          </a:prstGeom>
          <a:solidFill>
            <a:schemeClr val="accent6">
              <a:lumMod val="60000"/>
              <a:lumOff val="4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versione allargata del self </a:t>
            </a:r>
            <a:r>
              <a:rPr lang="it-IT" sz="2800" dirty="0" err="1">
                <a:solidFill>
                  <a:schemeClr val="tx1"/>
                </a:solidFill>
              </a:rPr>
              <a:t>cleaning</a:t>
            </a:r>
            <a:r>
              <a:rPr lang="it-IT" sz="2800" dirty="0">
                <a:solidFill>
                  <a:schemeClr val="tx1"/>
                </a:solidFill>
              </a:rPr>
              <a:t> aderente alla</a:t>
            </a:r>
          </a:p>
          <a:p>
            <a:pPr algn="ctr"/>
            <a:r>
              <a:rPr lang="it-IT" sz="2800" dirty="0">
                <a:solidFill>
                  <a:schemeClr val="tx1"/>
                </a:solidFill>
              </a:rPr>
              <a:t>direttiva 24/2014 UE: può riguardare anche eventi verificatisi nel corso della procedura e quindi dopo la presentazione</a:t>
            </a:r>
          </a:p>
          <a:p>
            <a:pPr algn="ctr"/>
            <a:r>
              <a:rPr lang="it-IT" sz="2800" dirty="0">
                <a:solidFill>
                  <a:schemeClr val="tx1"/>
                </a:solidFill>
              </a:rPr>
              <a:t>dell’offerta (art. 96, comma 4)</a:t>
            </a:r>
          </a:p>
        </p:txBody>
      </p:sp>
      <p:sp>
        <p:nvSpPr>
          <p:cNvPr id="8" name="Rettangolo 7">
            <a:extLst>
              <a:ext uri="{FF2B5EF4-FFF2-40B4-BE49-F238E27FC236}">
                <a16:creationId xmlns:a16="http://schemas.microsoft.com/office/drawing/2014/main" id="{A11DA02F-17C6-42AA-8B05-5931AA8BA9B7}"/>
              </a:ext>
            </a:extLst>
          </p:cNvPr>
          <p:cNvSpPr/>
          <p:nvPr/>
        </p:nvSpPr>
        <p:spPr>
          <a:xfrm>
            <a:off x="7253056" y="4119240"/>
            <a:ext cx="3613489" cy="2645544"/>
          </a:xfrm>
          <a:prstGeom prst="rect">
            <a:avLst/>
          </a:prstGeom>
          <a:solidFill>
            <a:schemeClr val="accent6">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dirty="0">
                <a:solidFill>
                  <a:schemeClr val="tx1"/>
                </a:solidFill>
              </a:rPr>
              <a:t>In nessun caso l’aggiudicazione può subire</a:t>
            </a:r>
          </a:p>
          <a:p>
            <a:pPr algn="ctr"/>
            <a:r>
              <a:rPr lang="it-IT" sz="2400" dirty="0">
                <a:solidFill>
                  <a:schemeClr val="tx1"/>
                </a:solidFill>
              </a:rPr>
              <a:t>dilazioni in ragione</a:t>
            </a:r>
          </a:p>
          <a:p>
            <a:pPr algn="ctr"/>
            <a:r>
              <a:rPr lang="it-IT" sz="2400" dirty="0">
                <a:solidFill>
                  <a:schemeClr val="tx1"/>
                </a:solidFill>
              </a:rPr>
              <a:t>dell’adozione delle misure di self </a:t>
            </a:r>
            <a:r>
              <a:rPr lang="it-IT" sz="2400" dirty="0" err="1">
                <a:solidFill>
                  <a:schemeClr val="tx1"/>
                </a:solidFill>
              </a:rPr>
              <a:t>cleaning</a:t>
            </a:r>
            <a:r>
              <a:rPr lang="it-IT" sz="2400" dirty="0">
                <a:solidFill>
                  <a:schemeClr val="tx1"/>
                </a:solidFill>
              </a:rPr>
              <a:t> (art. 96, comma 5)</a:t>
            </a:r>
          </a:p>
        </p:txBody>
      </p:sp>
      <p:sp>
        <p:nvSpPr>
          <p:cNvPr id="3" name="Freccia destra rientrata 2">
            <a:extLst>
              <a:ext uri="{FF2B5EF4-FFF2-40B4-BE49-F238E27FC236}">
                <a16:creationId xmlns:a16="http://schemas.microsoft.com/office/drawing/2014/main" id="{7BEDC220-9F87-45F9-AFA3-2B584558F901}"/>
              </a:ext>
            </a:extLst>
          </p:cNvPr>
          <p:cNvSpPr/>
          <p:nvPr/>
        </p:nvSpPr>
        <p:spPr>
          <a:xfrm>
            <a:off x="4544380" y="5199696"/>
            <a:ext cx="978408" cy="4846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9705A306-5A08-4068-BBE0-819A57AF3435}"/>
              </a:ext>
            </a:extLst>
          </p:cNvPr>
          <p:cNvSpPr/>
          <p:nvPr/>
        </p:nvSpPr>
        <p:spPr>
          <a:xfrm>
            <a:off x="835980" y="4119240"/>
            <a:ext cx="3613489" cy="264554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a:solidFill>
                  <a:schemeClr val="tx1"/>
                </a:solidFill>
              </a:rPr>
              <a:t>Prevale principio</a:t>
            </a:r>
          </a:p>
          <a:p>
            <a:pPr algn="ctr"/>
            <a:r>
              <a:rPr lang="it-IT" sz="2400">
                <a:solidFill>
                  <a:schemeClr val="tx1"/>
                </a:solidFill>
              </a:rPr>
              <a:t>del risultato</a:t>
            </a:r>
            <a:endParaRPr lang="it-IT" sz="2400" dirty="0">
              <a:solidFill>
                <a:schemeClr val="tx1"/>
              </a:solidFill>
            </a:endParaRPr>
          </a:p>
        </p:txBody>
      </p:sp>
      <p:sp>
        <p:nvSpPr>
          <p:cNvPr id="6" name="Segnaposto piè di pagina 5">
            <a:extLst>
              <a:ext uri="{FF2B5EF4-FFF2-40B4-BE49-F238E27FC236}">
                <a16:creationId xmlns:a16="http://schemas.microsoft.com/office/drawing/2014/main" id="{A6DB2C5B-BADC-FC7F-D2E3-B6900DD261AB}"/>
              </a:ext>
            </a:extLst>
          </p:cNvPr>
          <p:cNvSpPr>
            <a:spLocks noGrp="1"/>
          </p:cNvSpPr>
          <p:nvPr>
            <p:ph type="ftr" sz="quarter" idx="11"/>
          </p:nvPr>
        </p:nvSpPr>
        <p:spPr/>
        <p:txBody>
          <a:bodyPr/>
          <a:lstStyle/>
          <a:p>
            <a:r>
              <a:rPr lang="it-IT"/>
              <a:t>16 GENNAIO 2025</a:t>
            </a:r>
          </a:p>
        </p:txBody>
      </p:sp>
      <p:sp>
        <p:nvSpPr>
          <p:cNvPr id="9" name="Segnaposto numero diapositiva 8">
            <a:extLst>
              <a:ext uri="{FF2B5EF4-FFF2-40B4-BE49-F238E27FC236}">
                <a16:creationId xmlns:a16="http://schemas.microsoft.com/office/drawing/2014/main" id="{4E5ADD9A-C3F1-ED22-3D4D-63C089E9E85B}"/>
              </a:ext>
            </a:extLst>
          </p:cNvPr>
          <p:cNvSpPr>
            <a:spLocks noGrp="1"/>
          </p:cNvSpPr>
          <p:nvPr>
            <p:ph type="sldNum" sz="quarter" idx="12"/>
          </p:nvPr>
        </p:nvSpPr>
        <p:spPr/>
        <p:txBody>
          <a:bodyPr/>
          <a:lstStyle/>
          <a:p>
            <a:fld id="{577E625E-9F63-4F0D-B634-A1CAF123E05C}" type="slidenum">
              <a:rPr lang="it-IT" smtClean="0"/>
              <a:t>16</a:t>
            </a:fld>
            <a:endParaRPr lang="it-IT"/>
          </a:p>
        </p:txBody>
      </p:sp>
      <p:pic>
        <p:nvPicPr>
          <p:cNvPr id="5" name="Immagine 4">
            <a:extLst>
              <a:ext uri="{FF2B5EF4-FFF2-40B4-BE49-F238E27FC236}">
                <a16:creationId xmlns:a16="http://schemas.microsoft.com/office/drawing/2014/main" id="{5B14C1ED-9380-B621-311B-26C84C8CC95C}"/>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296367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25454" y="1384916"/>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fiducia</a:t>
            </a: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816747" y="2309905"/>
            <a:ext cx="10049800" cy="2123636"/>
          </a:xfrm>
          <a:prstGeom prst="roundRect">
            <a:avLst/>
          </a:prstGeom>
          <a:solidFill>
            <a:schemeClr val="accent6">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l"/>
            <a:r>
              <a:rPr lang="it-IT" sz="2800" b="0" i="0" u="none" strike="noStrike" baseline="0" dirty="0">
                <a:latin typeface="Calibri" panose="020F0502020204030204" pitchFamily="34" charset="0"/>
              </a:rPr>
              <a:t>Il principio della </a:t>
            </a:r>
            <a:r>
              <a:rPr lang="it-IT" sz="2800" b="1" i="0" u="none" strike="noStrike" baseline="0" dirty="0">
                <a:latin typeface="Calibri-Bold"/>
              </a:rPr>
              <a:t>FIDUCIA </a:t>
            </a:r>
            <a:r>
              <a:rPr lang="it-IT" sz="2800" b="0" i="0" u="none" strike="noStrike" baseline="0" dirty="0">
                <a:latin typeface="Calibri" panose="020F0502020204030204" pitchFamily="34" charset="0"/>
              </a:rPr>
              <a:t>è volto a </a:t>
            </a:r>
            <a:r>
              <a:rPr lang="it-IT" sz="2800" b="1" i="0" u="none" strike="noStrike" baseline="0" dirty="0">
                <a:latin typeface="Calibri-Bold"/>
              </a:rPr>
              <a:t>superare </a:t>
            </a:r>
            <a:r>
              <a:rPr lang="it-IT" sz="2800" b="0" i="0" u="none" strike="noStrike" baseline="0" dirty="0">
                <a:latin typeface="Calibri" panose="020F0502020204030204" pitchFamily="34" charset="0"/>
              </a:rPr>
              <a:t>la </a:t>
            </a:r>
            <a:r>
              <a:rPr lang="it-IT" sz="2800" b="1" i="0" u="none" strike="noStrike" baseline="0" dirty="0">
                <a:latin typeface="Calibri-Bold"/>
              </a:rPr>
              <a:t>“paura della firma” </a:t>
            </a:r>
            <a:r>
              <a:rPr lang="it-IT" sz="2800" b="0" i="0" u="none" strike="noStrike" baseline="0" dirty="0">
                <a:latin typeface="Calibri" panose="020F0502020204030204" pitchFamily="34" charset="0"/>
              </a:rPr>
              <a:t>e la </a:t>
            </a:r>
            <a:r>
              <a:rPr lang="it-IT" sz="2800" b="1" i="0" u="none" strike="noStrike" baseline="0" dirty="0">
                <a:latin typeface="Calibri-Bold"/>
              </a:rPr>
              <a:t>“burocrazia difensiva”, </a:t>
            </a:r>
            <a:r>
              <a:rPr lang="it-IT" sz="2800" b="0" i="0" u="none" strike="noStrike" baseline="0" dirty="0">
                <a:latin typeface="Calibri" panose="020F0502020204030204" pitchFamily="34" charset="0"/>
              </a:rPr>
              <a:t>che rappresentano fonte di inefficienza e immobilismo e, quindi, un ostacolo al rilancio economico, che richiede, al contrario, una </a:t>
            </a:r>
            <a:r>
              <a:rPr lang="it-IT" sz="2800" b="1" i="0" u="none" strike="noStrike" baseline="0" dirty="0">
                <a:latin typeface="Calibri-Bold"/>
              </a:rPr>
              <a:t>pubblica amministrazione dinamica ed efficiente.</a:t>
            </a:r>
            <a:endParaRPr lang="it-IT" sz="2800" dirty="0">
              <a:solidFill>
                <a:schemeClr val="tx1"/>
              </a:solidFill>
            </a:endParaRPr>
          </a:p>
        </p:txBody>
      </p:sp>
      <p:sp>
        <p:nvSpPr>
          <p:cNvPr id="8" name="Rettangolo 7">
            <a:extLst>
              <a:ext uri="{FF2B5EF4-FFF2-40B4-BE49-F238E27FC236}">
                <a16:creationId xmlns:a16="http://schemas.microsoft.com/office/drawing/2014/main" id="{A11DA02F-17C6-42AA-8B05-5931AA8BA9B7}"/>
              </a:ext>
            </a:extLst>
          </p:cNvPr>
          <p:cNvSpPr/>
          <p:nvPr/>
        </p:nvSpPr>
        <p:spPr>
          <a:xfrm>
            <a:off x="1441419" y="5370991"/>
            <a:ext cx="9141041" cy="1065320"/>
          </a:xfrm>
          <a:prstGeom prst="rect">
            <a:avLst/>
          </a:prstGeom>
          <a:solidFill>
            <a:schemeClr val="accent6">
              <a:lumMod val="60000"/>
              <a:lumOff val="4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dirty="0">
                <a:solidFill>
                  <a:schemeClr val="tx1"/>
                </a:solidFill>
              </a:rPr>
              <a:t>Primato della necessità che il mercato dei contratti pubblici e tutta l’azione che lo contorna sia </a:t>
            </a:r>
            <a:r>
              <a:rPr lang="it-IT" sz="2400" i="1" dirty="0">
                <a:solidFill>
                  <a:schemeClr val="tx1"/>
                </a:solidFill>
              </a:rPr>
              <a:t>goal </a:t>
            </a:r>
            <a:r>
              <a:rPr lang="it-IT" sz="2400" i="1" dirty="0" err="1">
                <a:solidFill>
                  <a:schemeClr val="tx1"/>
                </a:solidFill>
              </a:rPr>
              <a:t>oriented</a:t>
            </a:r>
            <a:endParaRPr lang="it-IT" sz="2400" dirty="0">
              <a:solidFill>
                <a:schemeClr val="tx1"/>
              </a:solidFill>
            </a:endParaRPr>
          </a:p>
        </p:txBody>
      </p:sp>
      <p:sp>
        <p:nvSpPr>
          <p:cNvPr id="4" name="Segnaposto piè di pagina 3">
            <a:extLst>
              <a:ext uri="{FF2B5EF4-FFF2-40B4-BE49-F238E27FC236}">
                <a16:creationId xmlns:a16="http://schemas.microsoft.com/office/drawing/2014/main" id="{298AB07C-4999-27F8-125B-148AD631F928}"/>
              </a:ext>
            </a:extLst>
          </p:cNvPr>
          <p:cNvSpPr>
            <a:spLocks noGrp="1"/>
          </p:cNvSpPr>
          <p:nvPr>
            <p:ph type="ftr" sz="quarter" idx="11"/>
          </p:nvPr>
        </p:nvSpPr>
        <p:spPr/>
        <p:txBody>
          <a:bodyPr/>
          <a:lstStyle/>
          <a:p>
            <a:r>
              <a:rPr lang="it-IT"/>
              <a:t>16 GENNAIO 2025</a:t>
            </a:r>
          </a:p>
        </p:txBody>
      </p:sp>
      <p:sp>
        <p:nvSpPr>
          <p:cNvPr id="6" name="Segnaposto numero diapositiva 5">
            <a:extLst>
              <a:ext uri="{FF2B5EF4-FFF2-40B4-BE49-F238E27FC236}">
                <a16:creationId xmlns:a16="http://schemas.microsoft.com/office/drawing/2014/main" id="{A8C38C47-A8C3-C3CB-E470-E038ADEA62EC}"/>
              </a:ext>
            </a:extLst>
          </p:cNvPr>
          <p:cNvSpPr>
            <a:spLocks noGrp="1"/>
          </p:cNvSpPr>
          <p:nvPr>
            <p:ph type="sldNum" sz="quarter" idx="12"/>
          </p:nvPr>
        </p:nvSpPr>
        <p:spPr/>
        <p:txBody>
          <a:bodyPr/>
          <a:lstStyle/>
          <a:p>
            <a:fld id="{577E625E-9F63-4F0D-B634-A1CAF123E05C}" type="slidenum">
              <a:rPr lang="it-IT" smtClean="0"/>
              <a:t>17</a:t>
            </a:fld>
            <a:endParaRPr lang="it-IT"/>
          </a:p>
        </p:txBody>
      </p:sp>
      <p:pic>
        <p:nvPicPr>
          <p:cNvPr id="5" name="Immagine 4">
            <a:extLst>
              <a:ext uri="{FF2B5EF4-FFF2-40B4-BE49-F238E27FC236}">
                <a16:creationId xmlns:a16="http://schemas.microsoft.com/office/drawing/2014/main" id="{AD2C4103-40D9-EBDF-E705-2E9EF6BE138C}"/>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21167872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1780079"/>
            <a:ext cx="9144000" cy="741363"/>
          </a:xfrm>
        </p:spPr>
        <p:txBody>
          <a:bodyPr>
            <a:normAutofit lnSpcReduction="10000"/>
          </a:bodyPr>
          <a:lstStyle/>
          <a:p>
            <a:r>
              <a:rPr lang="it-IT" dirty="0"/>
              <a:t>Art. 48. (Disciplina comune applicabile ai contratti di lavori, servizi e forniture di importo inferiore alle soglie di rilevanza europea)</a:t>
            </a:r>
          </a:p>
          <a:p>
            <a:endParaRPr lang="it-IT" dirty="0"/>
          </a:p>
        </p:txBody>
      </p:sp>
      <p:sp>
        <p:nvSpPr>
          <p:cNvPr id="7" name="Sottotitolo 2">
            <a:extLst>
              <a:ext uri="{FF2B5EF4-FFF2-40B4-BE49-F238E27FC236}">
                <a16:creationId xmlns:a16="http://schemas.microsoft.com/office/drawing/2014/main" id="{D670DE86-7CAB-48B8-B6EA-E7F9C72DE7C6}"/>
              </a:ext>
            </a:extLst>
          </p:cNvPr>
          <p:cNvSpPr txBox="1">
            <a:spLocks/>
          </p:cNvSpPr>
          <p:nvPr/>
        </p:nvSpPr>
        <p:spPr>
          <a:xfrm rot="10800000" flipV="1">
            <a:off x="1140641" y="2760539"/>
            <a:ext cx="10067828" cy="2648369"/>
          </a:xfrm>
          <a:prstGeom prst="rect">
            <a:avLst/>
          </a:prstGeom>
          <a:ln w="38100">
            <a:solidFill>
              <a:srgbClr val="FF0000"/>
            </a:solidFill>
          </a:ln>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400" dirty="0"/>
              <a:t>1. </a:t>
            </a:r>
            <a:r>
              <a:rPr lang="it-IT" sz="1800" dirty="0"/>
              <a:t>L’affidamento e l’esecuzione dei contratti aventi per oggetto lavori, servizi e forniture di importo inferiore alle soglie di rilevanza europea si svolgono nel rispetto dei principi di cui al Libro I, Parti I e II.</a:t>
            </a:r>
          </a:p>
          <a:p>
            <a:r>
              <a:rPr lang="it-IT" sz="1800" dirty="0"/>
              <a:t>2. Quando per uno dei contratti di cui al comma 1 la stazione appaltante accerta l’esistenza di un interesse transfrontaliero certo, segue le procedure ordinarie di cui alle Parti seguenti del presente Libro.</a:t>
            </a:r>
          </a:p>
          <a:p>
            <a:r>
              <a:rPr lang="it-IT" sz="1800" dirty="0"/>
              <a:t>3</a:t>
            </a:r>
            <a:r>
              <a:rPr lang="it-IT" sz="1800" b="1" dirty="0"/>
              <a:t>. Restano fermi gli obblighi di utilizzo degli strumenti di acquisto e di negoziazione previsti dalle vigenti disposizioni in materia di contenimento della spesa.</a:t>
            </a:r>
          </a:p>
          <a:p>
            <a:r>
              <a:rPr lang="it-IT" sz="1800" dirty="0"/>
              <a:t>4. </a:t>
            </a:r>
            <a:r>
              <a:rPr lang="it-IT" sz="1800" b="1" dirty="0"/>
              <a:t>Ai contratti di importo inferiore alle soglie di rilevanza europea si applicano, se non derogate dalla presente Parte, le disposizioni del codice.</a:t>
            </a:r>
          </a:p>
        </p:txBody>
      </p:sp>
      <p:sp>
        <p:nvSpPr>
          <p:cNvPr id="8" name="Segnaposto piè di pagina 7">
            <a:extLst>
              <a:ext uri="{FF2B5EF4-FFF2-40B4-BE49-F238E27FC236}">
                <a16:creationId xmlns:a16="http://schemas.microsoft.com/office/drawing/2014/main" id="{390ED8D1-FB60-AA7D-0EB4-F443348A43AB}"/>
              </a:ext>
            </a:extLst>
          </p:cNvPr>
          <p:cNvSpPr>
            <a:spLocks noGrp="1"/>
          </p:cNvSpPr>
          <p:nvPr>
            <p:ph type="ftr" sz="quarter" idx="11"/>
          </p:nvPr>
        </p:nvSpPr>
        <p:spPr/>
        <p:txBody>
          <a:bodyPr/>
          <a:lstStyle/>
          <a:p>
            <a:r>
              <a:rPr lang="it-IT"/>
              <a:t>16 GENNAIO 2025</a:t>
            </a:r>
          </a:p>
        </p:txBody>
      </p:sp>
      <p:sp>
        <p:nvSpPr>
          <p:cNvPr id="9" name="Segnaposto numero diapositiva 8">
            <a:extLst>
              <a:ext uri="{FF2B5EF4-FFF2-40B4-BE49-F238E27FC236}">
                <a16:creationId xmlns:a16="http://schemas.microsoft.com/office/drawing/2014/main" id="{05DF97E1-F559-42CA-A6BA-0D1752A8A9A9}"/>
              </a:ext>
            </a:extLst>
          </p:cNvPr>
          <p:cNvSpPr>
            <a:spLocks noGrp="1"/>
          </p:cNvSpPr>
          <p:nvPr>
            <p:ph type="sldNum" sz="quarter" idx="12"/>
          </p:nvPr>
        </p:nvSpPr>
        <p:spPr/>
        <p:txBody>
          <a:bodyPr/>
          <a:lstStyle/>
          <a:p>
            <a:fld id="{577E625E-9F63-4F0D-B634-A1CAF123E05C}" type="slidenum">
              <a:rPr lang="it-IT" smtClean="0"/>
              <a:t>18</a:t>
            </a:fld>
            <a:endParaRPr lang="it-IT"/>
          </a:p>
        </p:txBody>
      </p:sp>
      <p:pic>
        <p:nvPicPr>
          <p:cNvPr id="5" name="Immagine 4">
            <a:extLst>
              <a:ext uri="{FF2B5EF4-FFF2-40B4-BE49-F238E27FC236}">
                <a16:creationId xmlns:a16="http://schemas.microsoft.com/office/drawing/2014/main" id="{4F8B3143-E8A8-3C23-0F78-48857D380C99}"/>
              </a:ext>
            </a:extLst>
          </p:cNvPr>
          <p:cNvPicPr>
            <a:picLocks noChangeAspect="1"/>
          </p:cNvPicPr>
          <p:nvPr/>
        </p:nvPicPr>
        <p:blipFill>
          <a:blip r:embed="rId3"/>
          <a:stretch>
            <a:fillRect/>
          </a:stretch>
        </p:blipFill>
        <p:spPr>
          <a:xfrm>
            <a:off x="3325760" y="-46608"/>
            <a:ext cx="4827640" cy="1267846"/>
          </a:xfrm>
          <a:prstGeom prst="rect">
            <a:avLst/>
          </a:prstGeom>
        </p:spPr>
      </p:pic>
    </p:spTree>
    <p:extLst>
      <p:ext uri="{BB962C8B-B14F-4D97-AF65-F5344CB8AC3E}">
        <p14:creationId xmlns:p14="http://schemas.microsoft.com/office/powerpoint/2010/main" val="409398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093912"/>
            <a:ext cx="9144000" cy="4315766"/>
          </a:xfrm>
        </p:spPr>
        <p:txBody>
          <a:bodyPr>
            <a:normAutofit fontScale="70000" lnSpcReduction="20000"/>
          </a:bodyPr>
          <a:lstStyle/>
          <a:p>
            <a:r>
              <a:rPr lang="it-IT" b="1" dirty="0"/>
              <a:t>Art 49. (Principio di rotazione degli affidamenti)</a:t>
            </a:r>
          </a:p>
          <a:p>
            <a:r>
              <a:rPr lang="it-IT" b="1" dirty="0"/>
              <a:t>1. Gli affidamenti di cui alla presente Parte avvengono nel rispetto del principio di rotazione.</a:t>
            </a:r>
          </a:p>
          <a:p>
            <a:r>
              <a:rPr lang="it-IT" b="1" dirty="0"/>
              <a:t>2. In applicazione del principio di rotazione è vietato l’affidamento o l’aggiudicazione di un appalto al contraente uscente nei casi in cui due consecutivi affidamenti abbiano a oggetto una commessa rientrante nello stesso settore merceologico, oppure nella stessa categoria di opere, oppure nello stesso settore di servizi.</a:t>
            </a:r>
          </a:p>
          <a:p>
            <a:r>
              <a:rPr lang="it-IT" dirty="0"/>
              <a:t>3. La stazione appaltante può ripartire gli affidamenti in fasce in base al valore economico. In tale caso il divieto di affidamento o di aggiudicazione si applica con riferimento a ciascuna fascia, fatto salvo quanto previsto dai commi 4, 5 e 6.</a:t>
            </a:r>
          </a:p>
          <a:p>
            <a:r>
              <a:rPr lang="it-IT" dirty="0"/>
              <a:t>4. In casi motivati con riferimento alla struttura del mercato e alla effettiva assenza di alternative, nonché di accurata esecuzione del precedente contratto, il contraente uscente può essere reinvitato o essere individuato quale affidatario diretto.</a:t>
            </a:r>
          </a:p>
          <a:p>
            <a:r>
              <a:rPr lang="it-IT" dirty="0"/>
              <a:t>5. Per i contratti affidati con le procedure di cui all’articolo 50, comma 1, lettere c), d) ed e), le stazioni appaltanti non applicano il principio di rotazione quando l’indagine di mercato sia stata effettuata senza porre limiti al numero di operatori economici in possesso dei requisiti richiesti da invitare alla successiva procedura negoziata.</a:t>
            </a:r>
          </a:p>
          <a:p>
            <a:r>
              <a:rPr lang="it-IT" dirty="0"/>
              <a:t>6. È comunque consentito derogare all’applicazione del principio di rotazione per gli affidamenti diretti di importo inferiore a 5.000 euro.</a:t>
            </a:r>
          </a:p>
          <a:p>
            <a:endParaRPr lang="it-IT" dirty="0"/>
          </a:p>
        </p:txBody>
      </p:sp>
      <p:sp>
        <p:nvSpPr>
          <p:cNvPr id="6" name="Rettangolo con angoli arrotondati 5">
            <a:extLst>
              <a:ext uri="{FF2B5EF4-FFF2-40B4-BE49-F238E27FC236}">
                <a16:creationId xmlns:a16="http://schemas.microsoft.com/office/drawing/2014/main" id="{3D7B36DD-CCC7-41F2-8BF2-F33F0A20082E}"/>
              </a:ext>
            </a:extLst>
          </p:cNvPr>
          <p:cNvSpPr/>
          <p:nvPr/>
        </p:nvSpPr>
        <p:spPr>
          <a:xfrm>
            <a:off x="838200" y="1216023"/>
            <a:ext cx="9715500" cy="5505452"/>
          </a:xfrm>
          <a:prstGeom prst="round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a:t>Nel “vecchio codice” </a:t>
            </a:r>
            <a:r>
              <a:rPr lang="it-IT" sz="2400" dirty="0" err="1"/>
              <a:t>dlgs</a:t>
            </a:r>
            <a:r>
              <a:rPr lang="it-IT" sz="2400" dirty="0"/>
              <a:t> 50/2016 il principio di rotazione era molto stringente: bisognava dare adeguata motivazione in caso di affidamento o reinvito del soggetto economico aggiudicatario. Il nuovo codice appalti liberalizza il principio di rotazione: ora riguarda solo gli affidamenti e non più anche gli inviti.</a:t>
            </a:r>
          </a:p>
          <a:p>
            <a:pPr algn="ctr"/>
            <a:r>
              <a:rPr lang="it-IT" sz="2400" dirty="0"/>
              <a:t>L’art. 49 del </a:t>
            </a:r>
            <a:r>
              <a:rPr lang="it-IT" sz="2400" dirty="0" err="1"/>
              <a:t>dlgs</a:t>
            </a:r>
            <a:r>
              <a:rPr lang="it-IT" sz="2400" dirty="0"/>
              <a:t> 36/2023 norma il principio di rotazione di appalti sottosoglia. Il comma 2 indica il divieto di affidamento(diretto) o aggiudicazione di un appalto al contraente uscente (a qualunque titolo sia entrato, anche dopo l’aggiudicazione in una procedura aperta) nei casi in cui 2 consecutivi affidamenti abbiano a oggetto:</a:t>
            </a:r>
          </a:p>
          <a:p>
            <a:pPr algn="ctr"/>
            <a:r>
              <a:rPr lang="it-IT" sz="2400" dirty="0"/>
              <a:t>1) una commessa nello stesso settore merceologico;</a:t>
            </a:r>
          </a:p>
          <a:p>
            <a:pPr algn="ctr"/>
            <a:r>
              <a:rPr lang="it-IT" sz="2400" dirty="0"/>
              <a:t>2) la stessa categoria di opere;</a:t>
            </a:r>
          </a:p>
          <a:p>
            <a:pPr algn="ctr"/>
            <a:r>
              <a:rPr lang="it-IT" sz="2400" dirty="0"/>
              <a:t>3) lo stesso settore di servizi.</a:t>
            </a:r>
          </a:p>
        </p:txBody>
      </p:sp>
      <p:sp>
        <p:nvSpPr>
          <p:cNvPr id="7" name="Segnaposto piè di pagina 6">
            <a:extLst>
              <a:ext uri="{FF2B5EF4-FFF2-40B4-BE49-F238E27FC236}">
                <a16:creationId xmlns:a16="http://schemas.microsoft.com/office/drawing/2014/main" id="{C468C24D-2B68-613D-8B36-237F2D8F0A23}"/>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6BE85826-EB35-7644-87AF-7AB2FB64294D}"/>
              </a:ext>
            </a:extLst>
          </p:cNvPr>
          <p:cNvSpPr>
            <a:spLocks noGrp="1"/>
          </p:cNvSpPr>
          <p:nvPr>
            <p:ph type="sldNum" sz="quarter" idx="12"/>
          </p:nvPr>
        </p:nvSpPr>
        <p:spPr/>
        <p:txBody>
          <a:bodyPr/>
          <a:lstStyle/>
          <a:p>
            <a:fld id="{577E625E-9F63-4F0D-B634-A1CAF123E05C}" type="slidenum">
              <a:rPr lang="it-IT" smtClean="0"/>
              <a:t>19</a:t>
            </a:fld>
            <a:endParaRPr lang="it-IT"/>
          </a:p>
        </p:txBody>
      </p:sp>
      <p:sp>
        <p:nvSpPr>
          <p:cNvPr id="9" name="Ovale 8">
            <a:extLst>
              <a:ext uri="{FF2B5EF4-FFF2-40B4-BE49-F238E27FC236}">
                <a16:creationId xmlns:a16="http://schemas.microsoft.com/office/drawing/2014/main" id="{81F7F3AD-B739-5404-AEAD-E260B5024406}"/>
              </a:ext>
            </a:extLst>
          </p:cNvPr>
          <p:cNvSpPr/>
          <p:nvPr/>
        </p:nvSpPr>
        <p:spPr>
          <a:xfrm>
            <a:off x="3349576" y="886182"/>
            <a:ext cx="8978382" cy="5652730"/>
          </a:xfrm>
          <a:prstGeom prst="ellips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dirty="0"/>
          </a:p>
          <a:p>
            <a:pPr algn="ctr"/>
            <a:r>
              <a:rPr lang="it-IT" i="1" dirty="0"/>
              <a:t>PRIMA</a:t>
            </a:r>
          </a:p>
          <a:p>
            <a:r>
              <a:rPr lang="it-IT" dirty="0"/>
              <a:t>4. In casi motivati con riferimento alla struttura del mercato e alla effettiva assenza di alternative, nonché di accurata esecuzione del precedente contratto, il contraente uscente può essere reinvitato o essere individuato quale affidatario diretto.</a:t>
            </a:r>
          </a:p>
          <a:p>
            <a:endParaRPr lang="it-IT" dirty="0"/>
          </a:p>
          <a:p>
            <a:pPr algn="ctr"/>
            <a:r>
              <a:rPr lang="it-IT" i="1" dirty="0"/>
              <a:t>CORRETTIVO</a:t>
            </a:r>
          </a:p>
          <a:p>
            <a:r>
              <a:rPr lang="it-IT" dirty="0"/>
              <a:t>«4. In casi motivati, con riferimento alla struttura del mercato e alla effettiva assenza di alternative</a:t>
            </a:r>
            <a:r>
              <a:rPr lang="it-IT" b="1" dirty="0"/>
              <a:t>, </a:t>
            </a:r>
            <a:r>
              <a:rPr lang="it-IT" b="1" dirty="0">
                <a:highlight>
                  <a:srgbClr val="FF0000"/>
                </a:highlight>
              </a:rPr>
              <a:t>previa verifica dell'accurata esecuzione del precedente contratto nonché della qualità della prestazione resa</a:t>
            </a:r>
            <a:r>
              <a:rPr lang="it-IT" dirty="0"/>
              <a:t>, il contraente uscente può essere reinvitato o essere individuato quale affidatario diretto.»</a:t>
            </a:r>
          </a:p>
          <a:p>
            <a:endParaRPr lang="it-IT" dirty="0"/>
          </a:p>
          <a:p>
            <a:endParaRPr lang="it-IT" dirty="0"/>
          </a:p>
        </p:txBody>
      </p:sp>
      <p:pic>
        <p:nvPicPr>
          <p:cNvPr id="5" name="Immagine 4">
            <a:extLst>
              <a:ext uri="{FF2B5EF4-FFF2-40B4-BE49-F238E27FC236}">
                <a16:creationId xmlns:a16="http://schemas.microsoft.com/office/drawing/2014/main" id="{A115FD73-456F-C15D-2659-7F474C9CE181}"/>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19544781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445342" y="1637684"/>
            <a:ext cx="9144000" cy="741363"/>
          </a:xfrm>
        </p:spPr>
        <p:txBody>
          <a:bodyPr anchor="t">
            <a:normAutofit fontScale="90000"/>
          </a:bodyPr>
          <a:lstStyle/>
          <a:p>
            <a:br>
              <a:rPr lang="it-IT" sz="2400" b="1" dirty="0"/>
            </a:br>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405709"/>
            <a:ext cx="9144000" cy="4315766"/>
          </a:xfrm>
        </p:spPr>
        <p:txBody>
          <a:bodyPr>
            <a:normAutofit/>
          </a:bodyPr>
          <a:lstStyle/>
          <a:p>
            <a:r>
              <a:rPr lang="it-IT" dirty="0"/>
              <a:t>Art. 48. (Disciplina comune applicabile ai contratti di lavori, servizi e forniture di importo inferiore alle soglie di rilevanza europea)</a:t>
            </a:r>
          </a:p>
          <a:p>
            <a:r>
              <a:rPr lang="it-IT" dirty="0"/>
              <a:t>Art 49. (Principio di rotazione degli affidamenti)</a:t>
            </a:r>
          </a:p>
          <a:p>
            <a:r>
              <a:rPr lang="it-IT" dirty="0"/>
              <a:t>Art. 50. (Procedure per l’affidamento)</a:t>
            </a:r>
          </a:p>
          <a:p>
            <a:r>
              <a:rPr lang="it-IT" dirty="0"/>
              <a:t>Art. 51. (Commissione giudicatrice)</a:t>
            </a:r>
          </a:p>
          <a:p>
            <a:r>
              <a:rPr lang="it-IT" dirty="0"/>
              <a:t>Art. 52. (Controllo sul possesso dei requisiti)</a:t>
            </a:r>
          </a:p>
          <a:p>
            <a:r>
              <a:rPr lang="it-IT" dirty="0"/>
              <a:t>Art. 53. (Garanzie a corredo dell’offerta e garanzie definitive)</a:t>
            </a:r>
          </a:p>
          <a:p>
            <a:r>
              <a:rPr lang="it-IT" dirty="0"/>
              <a:t>Art. 54. (Esclusione automatica delle offerte anomale)</a:t>
            </a:r>
          </a:p>
          <a:p>
            <a:r>
              <a:rPr lang="it-IT" dirty="0"/>
              <a:t>Art. 55. (Termini dilatori)</a:t>
            </a:r>
          </a:p>
          <a:p>
            <a:endParaRPr lang="it-IT" dirty="0"/>
          </a:p>
        </p:txBody>
      </p:sp>
      <p:sp>
        <p:nvSpPr>
          <p:cNvPr id="6" name="Segnaposto piè di pagina 5">
            <a:extLst>
              <a:ext uri="{FF2B5EF4-FFF2-40B4-BE49-F238E27FC236}">
                <a16:creationId xmlns:a16="http://schemas.microsoft.com/office/drawing/2014/main" id="{3594A6D4-459A-5161-2456-36BB00A2DEA0}"/>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F5148C10-8D17-DC73-61B4-136E380EB5D8}"/>
              </a:ext>
            </a:extLst>
          </p:cNvPr>
          <p:cNvSpPr>
            <a:spLocks noGrp="1"/>
          </p:cNvSpPr>
          <p:nvPr>
            <p:ph type="sldNum" sz="quarter" idx="12"/>
          </p:nvPr>
        </p:nvSpPr>
        <p:spPr/>
        <p:txBody>
          <a:bodyPr/>
          <a:lstStyle/>
          <a:p>
            <a:fld id="{577E625E-9F63-4F0D-B634-A1CAF123E05C}" type="slidenum">
              <a:rPr lang="it-IT" smtClean="0"/>
              <a:t>2</a:t>
            </a:fld>
            <a:endParaRPr lang="it-IT"/>
          </a:p>
        </p:txBody>
      </p:sp>
      <p:pic>
        <p:nvPicPr>
          <p:cNvPr id="5" name="Immagine 4">
            <a:extLst>
              <a:ext uri="{FF2B5EF4-FFF2-40B4-BE49-F238E27FC236}">
                <a16:creationId xmlns:a16="http://schemas.microsoft.com/office/drawing/2014/main" id="{EBC8186E-6B15-EA0D-5998-DEE0F22CA460}"/>
              </a:ext>
            </a:extLst>
          </p:cNvPr>
          <p:cNvPicPr>
            <a:picLocks noChangeAspect="1"/>
          </p:cNvPicPr>
          <p:nvPr/>
        </p:nvPicPr>
        <p:blipFill>
          <a:blip r:embed="rId2"/>
          <a:stretch>
            <a:fillRect/>
          </a:stretch>
        </p:blipFill>
        <p:spPr>
          <a:xfrm>
            <a:off x="2910347" y="69466"/>
            <a:ext cx="5869859" cy="1541556"/>
          </a:xfrm>
          <a:prstGeom prst="rect">
            <a:avLst/>
          </a:prstGeom>
        </p:spPr>
      </p:pic>
    </p:spTree>
    <p:extLst>
      <p:ext uri="{BB962C8B-B14F-4D97-AF65-F5344CB8AC3E}">
        <p14:creationId xmlns:p14="http://schemas.microsoft.com/office/powerpoint/2010/main" val="3864648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093912"/>
            <a:ext cx="9144000" cy="4315766"/>
          </a:xfrm>
        </p:spPr>
        <p:txBody>
          <a:bodyPr>
            <a:normAutofit fontScale="70000" lnSpcReduction="20000"/>
          </a:bodyPr>
          <a:lstStyle/>
          <a:p>
            <a:r>
              <a:rPr lang="it-IT" b="1" dirty="0"/>
              <a:t>Art 49. (Principio di rotazione degli affidamenti)</a:t>
            </a:r>
          </a:p>
          <a:p>
            <a:r>
              <a:rPr lang="it-IT" dirty="0"/>
              <a:t>1. Gli affidamenti di cui alla presente Parte avvengono nel rispetto del principio di rotazione.</a:t>
            </a:r>
          </a:p>
          <a:p>
            <a:r>
              <a:rPr lang="it-IT" dirty="0"/>
              <a:t>2. In applicazione del principio di rotazione è vietato l’affidamento o l’aggiudicazione di un appalto al contraente uscente nei casi in cui due consecutivi affidamenti abbiano a oggetto una commessa rientrante nello stesso settore merceologico, oppure nella stessa categoria di opere, oppure nello stesso settore di servizi.</a:t>
            </a:r>
          </a:p>
          <a:p>
            <a:r>
              <a:rPr lang="it-IT" b="1" dirty="0"/>
              <a:t>3. La stazione appaltante può ripartire gli affidamenti in fasce in base al valore economico. In tale caso il divieto di affidamento o di aggiudicazione si applica con riferimento a ciascuna fascia, fatto salvo quanto previsto dai commi 4, 5 e 6.</a:t>
            </a:r>
          </a:p>
          <a:p>
            <a:r>
              <a:rPr lang="it-IT" dirty="0"/>
              <a:t>4. In casi motivati con riferimento alla struttura del mercato e alla effettiva assenza di alternative, nonché di accurata esecuzione del precedente contratto, il contraente uscente può essere reinvitato o essere individuato quale affidatario diretto.</a:t>
            </a:r>
          </a:p>
          <a:p>
            <a:r>
              <a:rPr lang="it-IT" dirty="0"/>
              <a:t>5. Per i contratti affidati con le procedure di cui all’articolo 50, comma 1, lettere c), d) ed e), le stazioni appaltanti non applicano il principio di rotazione quando l’indagine di mercato sia stata effettuata senza porre limiti al numero di operatori economici in possesso dei requisiti richiesti da invitare alla successiva procedura negoziata.</a:t>
            </a:r>
          </a:p>
          <a:p>
            <a:r>
              <a:rPr lang="it-IT" dirty="0"/>
              <a:t>6. È comunque consentito derogare all’applicazione del principio di rotazione per gli affidamenti diretti di importo inferiore a 5.000 euro.</a:t>
            </a:r>
          </a:p>
          <a:p>
            <a:endParaRPr lang="it-IT" dirty="0"/>
          </a:p>
        </p:txBody>
      </p:sp>
      <p:sp>
        <p:nvSpPr>
          <p:cNvPr id="6" name="Rettangolo con angoli arrotondati 5">
            <a:extLst>
              <a:ext uri="{FF2B5EF4-FFF2-40B4-BE49-F238E27FC236}">
                <a16:creationId xmlns:a16="http://schemas.microsoft.com/office/drawing/2014/main" id="{0494A35D-35B9-4874-BFBE-0E9B2A6886AA}"/>
              </a:ext>
            </a:extLst>
          </p:cNvPr>
          <p:cNvSpPr/>
          <p:nvPr/>
        </p:nvSpPr>
        <p:spPr>
          <a:xfrm>
            <a:off x="2767304" y="1620805"/>
            <a:ext cx="9715500" cy="5505452"/>
          </a:xfrm>
          <a:prstGeom prst="roundRect">
            <a:avLst/>
          </a:prstGeom>
          <a:solidFill>
            <a:schemeClr val="accent4">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a:t>Il principio di rotazione e la divisione degli affidamenti in fasce economiche</a:t>
            </a:r>
          </a:p>
          <a:p>
            <a:pPr algn="ctr"/>
            <a:r>
              <a:rPr lang="it-IT" sz="2400" dirty="0"/>
              <a:t>La stazione appaltante può decidere di dividere gli affidamenti in fasce in base al valore economico. In questo caso il divieto di affidamento o aggiudicazione si applica con riferimento a ciascuna fascia. Nel caso in cui, ad esempio, l’ente dividesse l’affidamento del “servizio mensa scolastica” in fasce economiche, chi si aggiudica l’affidamento di una determinata fascia, può ottenere successivamente l’affidamento di una fascia economica diversa. In definitiva, la rotazione si applica solo in caso di affidamenti rientranti nella medesima fascia.</a:t>
            </a:r>
          </a:p>
        </p:txBody>
      </p:sp>
      <p:sp>
        <p:nvSpPr>
          <p:cNvPr id="7" name="Segnaposto piè di pagina 6">
            <a:extLst>
              <a:ext uri="{FF2B5EF4-FFF2-40B4-BE49-F238E27FC236}">
                <a16:creationId xmlns:a16="http://schemas.microsoft.com/office/drawing/2014/main" id="{C785B44E-EBD9-1AD0-B65C-81AD0EAB25EE}"/>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C0CF4B76-02F3-44C2-CC52-7B7D27D01E4F}"/>
              </a:ext>
            </a:extLst>
          </p:cNvPr>
          <p:cNvSpPr>
            <a:spLocks noGrp="1"/>
          </p:cNvSpPr>
          <p:nvPr>
            <p:ph type="sldNum" sz="quarter" idx="12"/>
          </p:nvPr>
        </p:nvSpPr>
        <p:spPr/>
        <p:txBody>
          <a:bodyPr/>
          <a:lstStyle/>
          <a:p>
            <a:fld id="{577E625E-9F63-4F0D-B634-A1CAF123E05C}" type="slidenum">
              <a:rPr lang="it-IT" smtClean="0"/>
              <a:t>20</a:t>
            </a:fld>
            <a:endParaRPr lang="it-IT"/>
          </a:p>
        </p:txBody>
      </p:sp>
      <p:pic>
        <p:nvPicPr>
          <p:cNvPr id="5" name="Immagine 4">
            <a:extLst>
              <a:ext uri="{FF2B5EF4-FFF2-40B4-BE49-F238E27FC236}">
                <a16:creationId xmlns:a16="http://schemas.microsoft.com/office/drawing/2014/main" id="{34D5FF7D-EC77-4925-BD3C-28ABD1CD8A97}"/>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328735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093912"/>
            <a:ext cx="9144000" cy="4315766"/>
          </a:xfrm>
        </p:spPr>
        <p:txBody>
          <a:bodyPr>
            <a:normAutofit fontScale="70000" lnSpcReduction="20000"/>
          </a:bodyPr>
          <a:lstStyle/>
          <a:p>
            <a:r>
              <a:rPr lang="it-IT" b="1" dirty="0"/>
              <a:t>Art 49. (Principio di rotazione degli affidamenti)</a:t>
            </a:r>
          </a:p>
          <a:p>
            <a:r>
              <a:rPr lang="it-IT" dirty="0"/>
              <a:t>1. Gli affidamenti di cui alla presente Parte avvengono nel rispetto del principio di rotazione.</a:t>
            </a:r>
          </a:p>
          <a:p>
            <a:r>
              <a:rPr lang="it-IT" dirty="0"/>
              <a:t>2. In applicazione del principio di rotazione è vietato l’affidamento o l’aggiudicazione di un appalto al contraente uscente nei casi in cui due consecutivi affidamenti abbiano a oggetto una commessa rientrante nello stesso settore merceologico, oppure nella stessa categoria di opere, oppure nello stesso settore di servizi.</a:t>
            </a:r>
          </a:p>
          <a:p>
            <a:r>
              <a:rPr lang="it-IT" dirty="0"/>
              <a:t>3. La stazione appaltante può ripartire gli affidamenti in fasce in base al valore economico. In tale caso il divieto di affidamento o di aggiudicazione si applica con riferimento a ciascuna fascia, fatto salvo quanto previsto dai commi 4, 5 e 6.</a:t>
            </a:r>
          </a:p>
          <a:p>
            <a:r>
              <a:rPr lang="it-IT" b="1" dirty="0"/>
              <a:t>4. In casi motivati con riferimento alla struttura del mercato e alla effettiva assenza di alternative, nonché di accurata esecuzione del precedente contratto, il contraente uscente può essere reinvitato o essere individuato quale affidatario diretto.</a:t>
            </a:r>
          </a:p>
          <a:p>
            <a:r>
              <a:rPr lang="it-IT" b="1" dirty="0"/>
              <a:t>5. Per i contratti affidati con le procedure di cui all’articolo 50, comma 1, lettere c), d) ed e), le stazioni appaltanti non applicano il principio di rotazione quando l’indagine di mercato sia stata effettuata senza porre limiti al numero di operatori economici in possesso dei requisiti richiesti da invitare alla successiva procedura negoziata.</a:t>
            </a:r>
          </a:p>
          <a:p>
            <a:r>
              <a:rPr lang="it-IT" b="1" dirty="0"/>
              <a:t>6. È comunque consentito derogare all’applicazione del principio di rotazione per gli affidamenti diretti di importo inferiore a 5.000 euro.</a:t>
            </a:r>
          </a:p>
          <a:p>
            <a:endParaRPr lang="it-IT" dirty="0"/>
          </a:p>
        </p:txBody>
      </p:sp>
      <p:sp>
        <p:nvSpPr>
          <p:cNvPr id="7" name="Rettangolo con angoli arrotondati 6">
            <a:extLst>
              <a:ext uri="{FF2B5EF4-FFF2-40B4-BE49-F238E27FC236}">
                <a16:creationId xmlns:a16="http://schemas.microsoft.com/office/drawing/2014/main" id="{8963638F-CB3E-4188-9C53-EED465396984}"/>
              </a:ext>
            </a:extLst>
          </p:cNvPr>
          <p:cNvSpPr/>
          <p:nvPr/>
        </p:nvSpPr>
        <p:spPr>
          <a:xfrm>
            <a:off x="1435510" y="1769806"/>
            <a:ext cx="10467600" cy="4810066"/>
          </a:xfrm>
          <a:prstGeom prst="roundRect">
            <a:avLst/>
          </a:prstGeom>
          <a:solidFill>
            <a:schemeClr val="accent3">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a:t>Deroga comma 5</a:t>
            </a:r>
          </a:p>
          <a:p>
            <a:pPr algn="ctr"/>
            <a:r>
              <a:rPr lang="it-IT" sz="2000" dirty="0"/>
              <a:t>Il comma 5 contiene un’ulteriore deroga al principio di rotazione. Le stazioni appaltanti non applicano il principio di rotazione quando l’indagine di mercato sia effettuata senza limiti al numero di operatori economici in possesso dei requisiti richiesti nei seguenti casi:</a:t>
            </a:r>
          </a:p>
          <a:p>
            <a:pPr algn="ctr"/>
            <a:r>
              <a:rPr lang="it-IT" sz="2000" dirty="0"/>
              <a:t>procedura negoziata senza bando per i lavori di importo ≥ a 150.000 € e inferiore a 1 milione di €;</a:t>
            </a:r>
          </a:p>
          <a:p>
            <a:pPr algn="ctr"/>
            <a:r>
              <a:rPr lang="it-IT" sz="2000" dirty="0"/>
              <a:t>procedura negoziata senza bando per lavori di importo ≥ a 1 milione di € e fino alle soglie di rilevanza comunitaria;</a:t>
            </a:r>
          </a:p>
          <a:p>
            <a:pPr algn="ctr"/>
            <a:r>
              <a:rPr lang="it-IT" sz="2000" dirty="0"/>
              <a:t>procedura negoziata senza bando per l’affidamento di servizi e forniture (compresi i servizi di ingegneria e architettura e l’attività di progettazione) ≥ a 140.000 € e fino alle soglie di rilevanza comunitaria.</a:t>
            </a:r>
          </a:p>
          <a:p>
            <a:pPr algn="ctr"/>
            <a:r>
              <a:rPr lang="it-IT" sz="2000" dirty="0"/>
              <a:t>Come detto in precedenza, non si tiene conto del limite imposto dall’art. 50 commi c), d), ed e) del </a:t>
            </a:r>
            <a:r>
              <a:rPr lang="it-IT" sz="2000" dirty="0" err="1"/>
              <a:t>dlgs</a:t>
            </a:r>
            <a:r>
              <a:rPr lang="it-IT" sz="2000" dirty="0"/>
              <a:t> 36/2023 circa gli operatori economici, in quanto la deroga al principio di rotazione non prevede limiti sul numero dei partecipanti.</a:t>
            </a:r>
          </a:p>
        </p:txBody>
      </p:sp>
      <p:sp>
        <p:nvSpPr>
          <p:cNvPr id="8" name="Rettangolo con angoli arrotondati 7">
            <a:extLst>
              <a:ext uri="{FF2B5EF4-FFF2-40B4-BE49-F238E27FC236}">
                <a16:creationId xmlns:a16="http://schemas.microsoft.com/office/drawing/2014/main" id="{6311703A-AC11-4399-B21C-E2A1FB554F5E}"/>
              </a:ext>
            </a:extLst>
          </p:cNvPr>
          <p:cNvSpPr/>
          <p:nvPr/>
        </p:nvSpPr>
        <p:spPr>
          <a:xfrm>
            <a:off x="1359366" y="1639326"/>
            <a:ext cx="7182351" cy="4054645"/>
          </a:xfrm>
          <a:prstGeom prst="roundRect">
            <a:avLst/>
          </a:prstGeom>
          <a:solidFill>
            <a:schemeClr val="accent2"/>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3200" dirty="0"/>
              <a:t>Deroga comma 6</a:t>
            </a:r>
          </a:p>
          <a:p>
            <a:pPr algn="ctr"/>
            <a:r>
              <a:rPr lang="it-IT" sz="3200" dirty="0"/>
              <a:t>Il comma 6 contiene l’ultima deroga. La stazione appaltante può decidere di derogare all’applicazione del principio di rotazione per gli affidamenti diretti inferiori a 5.000 € (prima il limite era di 1.000€).</a:t>
            </a:r>
          </a:p>
        </p:txBody>
      </p:sp>
      <p:sp>
        <p:nvSpPr>
          <p:cNvPr id="9" name="Segnaposto piè di pagina 8">
            <a:extLst>
              <a:ext uri="{FF2B5EF4-FFF2-40B4-BE49-F238E27FC236}">
                <a16:creationId xmlns:a16="http://schemas.microsoft.com/office/drawing/2014/main" id="{922ED158-64DE-C44F-E703-0D95BED3F625}"/>
              </a:ext>
            </a:extLst>
          </p:cNvPr>
          <p:cNvSpPr>
            <a:spLocks noGrp="1"/>
          </p:cNvSpPr>
          <p:nvPr>
            <p:ph type="ftr" sz="quarter" idx="11"/>
          </p:nvPr>
        </p:nvSpPr>
        <p:spPr/>
        <p:txBody>
          <a:bodyPr/>
          <a:lstStyle/>
          <a:p>
            <a:r>
              <a:rPr lang="it-IT"/>
              <a:t>16 GENNAIO 2025</a:t>
            </a:r>
          </a:p>
        </p:txBody>
      </p:sp>
      <p:sp>
        <p:nvSpPr>
          <p:cNvPr id="10" name="Segnaposto numero diapositiva 9">
            <a:extLst>
              <a:ext uri="{FF2B5EF4-FFF2-40B4-BE49-F238E27FC236}">
                <a16:creationId xmlns:a16="http://schemas.microsoft.com/office/drawing/2014/main" id="{4AD30EEE-8993-14E0-8EE4-18C1B9AFC717}"/>
              </a:ext>
            </a:extLst>
          </p:cNvPr>
          <p:cNvSpPr>
            <a:spLocks noGrp="1"/>
          </p:cNvSpPr>
          <p:nvPr>
            <p:ph type="sldNum" sz="quarter" idx="12"/>
          </p:nvPr>
        </p:nvSpPr>
        <p:spPr/>
        <p:txBody>
          <a:bodyPr/>
          <a:lstStyle/>
          <a:p>
            <a:fld id="{577E625E-9F63-4F0D-B634-A1CAF123E05C}" type="slidenum">
              <a:rPr lang="it-IT" smtClean="0"/>
              <a:t>21</a:t>
            </a:fld>
            <a:endParaRPr lang="it-IT"/>
          </a:p>
        </p:txBody>
      </p:sp>
      <p:pic>
        <p:nvPicPr>
          <p:cNvPr id="5" name="Immagine 4">
            <a:extLst>
              <a:ext uri="{FF2B5EF4-FFF2-40B4-BE49-F238E27FC236}">
                <a16:creationId xmlns:a16="http://schemas.microsoft.com/office/drawing/2014/main" id="{A0FB9D85-4455-5A5C-3548-DE2F12ACA046}"/>
              </a:ext>
            </a:extLst>
          </p:cNvPr>
          <p:cNvPicPr>
            <a:picLocks noChangeAspect="1"/>
          </p:cNvPicPr>
          <p:nvPr/>
        </p:nvPicPr>
        <p:blipFill>
          <a:blip r:embed="rId3"/>
          <a:stretch>
            <a:fillRect/>
          </a:stretch>
        </p:blipFill>
        <p:spPr>
          <a:xfrm>
            <a:off x="3028335" y="-45777"/>
            <a:ext cx="4827640" cy="1267846"/>
          </a:xfrm>
          <a:prstGeom prst="rect">
            <a:avLst/>
          </a:prstGeom>
        </p:spPr>
      </p:pic>
    </p:spTree>
    <p:extLst>
      <p:ext uri="{BB962C8B-B14F-4D97-AF65-F5344CB8AC3E}">
        <p14:creationId xmlns:p14="http://schemas.microsoft.com/office/powerpoint/2010/main" val="15306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071153" y="1723230"/>
            <a:ext cx="10519955" cy="4712404"/>
          </a:xfrm>
        </p:spPr>
        <p:txBody>
          <a:bodyPr>
            <a:normAutofit fontScale="25000" lnSpcReduction="20000"/>
          </a:bodyPr>
          <a:lstStyle/>
          <a:p>
            <a:pPr marL="742950" indent="-742950">
              <a:buAutoNum type="arabicPeriod"/>
            </a:pPr>
            <a:endParaRPr lang="it-IT" sz="5600" dirty="0"/>
          </a:p>
          <a:p>
            <a:r>
              <a:rPr lang="it-IT" sz="8000" b="1" dirty="0"/>
              <a:t>Art. 50. (Procedure per l’affidamento)</a:t>
            </a:r>
          </a:p>
          <a:p>
            <a:pPr marL="742950" indent="-742950">
              <a:buAutoNum type="arabicPeriod"/>
            </a:pPr>
            <a:endParaRPr lang="it-IT" sz="5600" dirty="0"/>
          </a:p>
          <a:p>
            <a:pPr marL="914400" indent="-914400" algn="just">
              <a:buAutoNum type="arabicPeriod"/>
            </a:pPr>
            <a:r>
              <a:rPr lang="it-IT" sz="5600" dirty="0"/>
              <a:t>Salvo quanto previsto dagli articoli 62 e 63, le stazioni appaltanti </a:t>
            </a:r>
            <a:r>
              <a:rPr lang="it-IT" sz="7200" b="1" dirty="0"/>
              <a:t>procedono </a:t>
            </a:r>
            <a:r>
              <a:rPr lang="it-IT" sz="5600" dirty="0"/>
              <a:t>all'affidamento dei contratti di lavori, servizi e forniture di importo inferiore alle soglie di cui all’articolo 14 con le seguenti modalità:</a:t>
            </a:r>
          </a:p>
          <a:p>
            <a:pPr marL="914400" indent="-914400" algn="just">
              <a:buAutoNum type="alphaLcParenR"/>
            </a:pPr>
            <a:r>
              <a:rPr lang="it-IT" sz="5600" dirty="0"/>
              <a:t>affidamento diretto per lavori di importo inferiore a 150.000 euro, anche senza consultazione di più operatori economici, assicurando che siano scelti soggetti in possesso di documentate esperienze pregresse idonee all’esecuzione delle prestazioni contrattuali anche individuati tra gli iscritti in elenchi o albi istituiti dalla stazione appaltante;</a:t>
            </a:r>
          </a:p>
          <a:p>
            <a:pPr marL="914400" indent="-914400" algn="just">
              <a:buAutoNum type="alphaLcParenR"/>
            </a:pPr>
            <a:r>
              <a:rPr lang="it-IT" sz="5600" dirty="0"/>
              <a:t>affidamento diretto dei servizi e forniture, ivi compresi i servizi di ingegneria e architettura e l'attività di progettazione, di importo inferiore a 140.000 euro, anche senza consultazione di più operatori economici, assicurando che siano scelti soggetti in possesso di documentate esperienze pregresse idonee all’esecuzione delle prestazioni contrattuali, anche individuati tra gli iscritti in elenchi o albi istituiti dalla stazione appaltante;</a:t>
            </a:r>
          </a:p>
          <a:p>
            <a:pPr marL="914400" indent="-914400" algn="just">
              <a:buAutoNum type="alphaLcParenR"/>
            </a:pPr>
            <a:r>
              <a:rPr lang="it-IT" sz="5600" dirty="0"/>
              <a:t>procedura negoziata senza bando, previa consultazione di almeno cinque operatori economici, ove esistenti, individuati in base a indagini di mercato o tramite elenchi di operatori economici, per i lavori di importo pari o superiore a 150.000 euro e inferiore a 1 milione di euro;</a:t>
            </a:r>
          </a:p>
          <a:p>
            <a:pPr marL="914400" indent="-914400" algn="just">
              <a:buAutoNum type="alphaLcParenR"/>
            </a:pPr>
            <a:r>
              <a:rPr lang="it-IT" sz="5600" dirty="0"/>
              <a:t>procedura negoziata senza bando, previa consultazione di almeno dieci operatori economici, ove esistenti, individuati in base a indagini di mercato o tramite elenchi di operatori economici, per lavori di importo pari o superiore a 1 milione di euro e fino alle soglie di cui all’articolo 14, salva la possibilità di ricorrere alle procedure di scelta del contraente di cui alla Parte IV del presente Libro;</a:t>
            </a:r>
          </a:p>
          <a:p>
            <a:pPr marL="914400" indent="-914400" algn="just">
              <a:buAutoNum type="alphaLcParenR"/>
            </a:pPr>
            <a:r>
              <a:rPr lang="it-IT" sz="5600" dirty="0"/>
              <a:t>procedura negoziata senza bando, previa consultazione di almeno cinque operatori economici, ove esistenti, individuati in base ad indagini di mercato o tramite elenchi di operatori economici, per l'affidamento di servizi e forniture, ivi compresi i servizi di ingegneria e architettura e l'attività di progettazione, di importo pari o superiore a 140.000 euro e fino alle soglie di cui all’articolo 14.</a:t>
            </a:r>
            <a:endParaRPr lang="it-IT" dirty="0"/>
          </a:p>
        </p:txBody>
      </p:sp>
      <p:sp>
        <p:nvSpPr>
          <p:cNvPr id="6" name="Segnaposto piè di pagina 5">
            <a:extLst>
              <a:ext uri="{FF2B5EF4-FFF2-40B4-BE49-F238E27FC236}">
                <a16:creationId xmlns:a16="http://schemas.microsoft.com/office/drawing/2014/main" id="{81C3E5D0-E84C-B321-AE0D-56F8C8260E6D}"/>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A27899E-2EA2-75F7-DB4A-BEA51DB4C27C}"/>
              </a:ext>
            </a:extLst>
          </p:cNvPr>
          <p:cNvSpPr>
            <a:spLocks noGrp="1"/>
          </p:cNvSpPr>
          <p:nvPr>
            <p:ph type="sldNum" sz="quarter" idx="12"/>
          </p:nvPr>
        </p:nvSpPr>
        <p:spPr/>
        <p:txBody>
          <a:bodyPr/>
          <a:lstStyle/>
          <a:p>
            <a:fld id="{577E625E-9F63-4F0D-B634-A1CAF123E05C}" type="slidenum">
              <a:rPr lang="it-IT" smtClean="0"/>
              <a:t>22</a:t>
            </a:fld>
            <a:endParaRPr lang="it-IT"/>
          </a:p>
        </p:txBody>
      </p:sp>
      <p:pic>
        <p:nvPicPr>
          <p:cNvPr id="5" name="Immagine 4">
            <a:extLst>
              <a:ext uri="{FF2B5EF4-FFF2-40B4-BE49-F238E27FC236}">
                <a16:creationId xmlns:a16="http://schemas.microsoft.com/office/drawing/2014/main" id="{9279548B-30BC-E64D-CF04-3EFD8317F1D2}"/>
              </a:ext>
            </a:extLst>
          </p:cNvPr>
          <p:cNvPicPr>
            <a:picLocks noChangeAspect="1"/>
          </p:cNvPicPr>
          <p:nvPr/>
        </p:nvPicPr>
        <p:blipFill>
          <a:blip r:embed="rId3"/>
          <a:stretch>
            <a:fillRect/>
          </a:stretch>
        </p:blipFill>
        <p:spPr>
          <a:xfrm>
            <a:off x="3451122" y="0"/>
            <a:ext cx="4827640" cy="1267846"/>
          </a:xfrm>
          <a:prstGeom prst="rect">
            <a:avLst/>
          </a:prstGeom>
        </p:spPr>
      </p:pic>
    </p:spTree>
    <p:extLst>
      <p:ext uri="{BB962C8B-B14F-4D97-AF65-F5344CB8AC3E}">
        <p14:creationId xmlns:p14="http://schemas.microsoft.com/office/powerpoint/2010/main" val="977070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071153" y="1723230"/>
            <a:ext cx="10519955" cy="4712404"/>
          </a:xfrm>
        </p:spPr>
        <p:txBody>
          <a:bodyPr>
            <a:normAutofit fontScale="55000" lnSpcReduction="20000"/>
          </a:bodyPr>
          <a:lstStyle/>
          <a:p>
            <a:pPr marL="742950" indent="-742950">
              <a:buAutoNum type="arabicPeriod"/>
            </a:pPr>
            <a:endParaRPr lang="it-IT" sz="5600" dirty="0"/>
          </a:p>
          <a:p>
            <a:r>
              <a:rPr lang="it-IT" sz="8000" b="1" dirty="0"/>
              <a:t>Art. 50. (Procedure per l’affidamento)</a:t>
            </a:r>
          </a:p>
          <a:p>
            <a:r>
              <a:rPr lang="it-IT" sz="5600" dirty="0"/>
              <a:t>2. Gli elenchi e le indagini di mercato sono gestiti con le modalità previste nell’allegato II.1. Per la selezione degli operatori da invitare alle procedure negoziate, le stazioni appaltanti non possono utilizzare il sorteggio o altro metodo di estrazione casuale dei nominativi, se non in presenza di situazioni particolari e specificamente motivate, nei casi in cui non risulti praticabile nessun altro metodo di selezione degli operatori. Le stazioni appaltanti pubblicano sul proprio sito istituzionale i nominativi degli operatori consultati nell’ambito delle procedure di cui al comma 1.</a:t>
            </a:r>
          </a:p>
        </p:txBody>
      </p:sp>
      <p:sp>
        <p:nvSpPr>
          <p:cNvPr id="6" name="Segnaposto piè di pagina 5">
            <a:extLst>
              <a:ext uri="{FF2B5EF4-FFF2-40B4-BE49-F238E27FC236}">
                <a16:creationId xmlns:a16="http://schemas.microsoft.com/office/drawing/2014/main" id="{4BC03F19-276D-505C-26D6-55A07A920664}"/>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8CDE43B9-822A-7192-E2D9-858C812FDFEB}"/>
              </a:ext>
            </a:extLst>
          </p:cNvPr>
          <p:cNvSpPr>
            <a:spLocks noGrp="1"/>
          </p:cNvSpPr>
          <p:nvPr>
            <p:ph type="sldNum" sz="quarter" idx="12"/>
          </p:nvPr>
        </p:nvSpPr>
        <p:spPr/>
        <p:txBody>
          <a:bodyPr/>
          <a:lstStyle/>
          <a:p>
            <a:fld id="{577E625E-9F63-4F0D-B634-A1CAF123E05C}" type="slidenum">
              <a:rPr lang="it-IT" smtClean="0"/>
              <a:t>23</a:t>
            </a:fld>
            <a:endParaRPr lang="it-IT"/>
          </a:p>
        </p:txBody>
      </p:sp>
      <p:sp>
        <p:nvSpPr>
          <p:cNvPr id="8" name="Rettangolo con angoli arrotondati 7">
            <a:extLst>
              <a:ext uri="{FF2B5EF4-FFF2-40B4-BE49-F238E27FC236}">
                <a16:creationId xmlns:a16="http://schemas.microsoft.com/office/drawing/2014/main" id="{8BEA9FC0-7886-9917-4CF1-D9FD86539149}"/>
              </a:ext>
            </a:extLst>
          </p:cNvPr>
          <p:cNvSpPr/>
          <p:nvPr/>
        </p:nvSpPr>
        <p:spPr>
          <a:xfrm>
            <a:off x="5257800" y="1743076"/>
            <a:ext cx="5791200" cy="376237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800" i="1" dirty="0">
                <a:effectLst/>
                <a:latin typeface="Segoe UI" panose="020B0502040204020203" pitchFamily="34" charset="0"/>
              </a:rPr>
              <a:t>CORRETTIVO</a:t>
            </a:r>
          </a:p>
          <a:p>
            <a:endParaRPr lang="it-IT" dirty="0">
              <a:latin typeface="Segoe UI" panose="020B0502040204020203" pitchFamily="34" charset="0"/>
            </a:endParaRPr>
          </a:p>
          <a:p>
            <a:r>
              <a:rPr lang="it-IT" sz="1800" dirty="0">
                <a:effectLst/>
                <a:latin typeface="Segoe UI" panose="020B0502040204020203" pitchFamily="34" charset="0"/>
              </a:rPr>
              <a:t>All'articolo 50, del decreto legislativo 31 marzo 2023, n. 36, dopo il comma 2, è inserito il seguente:</a:t>
            </a:r>
            <a:endParaRPr lang="it-IT" sz="1800" dirty="0">
              <a:effectLst/>
              <a:latin typeface="Arial" panose="020B0604020202020204" pitchFamily="34" charset="0"/>
            </a:endParaRPr>
          </a:p>
          <a:p>
            <a:r>
              <a:rPr lang="it-IT" sz="1800" dirty="0">
                <a:effectLst/>
                <a:highlight>
                  <a:srgbClr val="FF0000"/>
                </a:highlight>
                <a:latin typeface="Segoe UI" panose="020B0502040204020203" pitchFamily="34" charset="0"/>
              </a:rPr>
              <a:t>«2-bis. Le stazioni appaltanti pubblicano sul proprio sito l'avvio di una consultazione ai sensi del comma 1, lettere c), d) ed e).».</a:t>
            </a:r>
            <a:endParaRPr lang="it-IT" sz="1800" dirty="0">
              <a:effectLst/>
              <a:highlight>
                <a:srgbClr val="FF0000"/>
              </a:highlight>
              <a:latin typeface="Arial" panose="020B0604020202020204" pitchFamily="34" charset="0"/>
            </a:endParaRPr>
          </a:p>
        </p:txBody>
      </p:sp>
      <p:pic>
        <p:nvPicPr>
          <p:cNvPr id="4" name="Immagine 3">
            <a:extLst>
              <a:ext uri="{FF2B5EF4-FFF2-40B4-BE49-F238E27FC236}">
                <a16:creationId xmlns:a16="http://schemas.microsoft.com/office/drawing/2014/main" id="{67DF6332-EED9-900D-3E40-72BA65A87FEB}"/>
              </a:ext>
            </a:extLst>
          </p:cNvPr>
          <p:cNvPicPr>
            <a:picLocks noChangeAspect="1"/>
          </p:cNvPicPr>
          <p:nvPr/>
        </p:nvPicPr>
        <p:blipFill>
          <a:blip r:embed="rId3"/>
          <a:stretch>
            <a:fillRect/>
          </a:stretch>
        </p:blipFill>
        <p:spPr>
          <a:xfrm>
            <a:off x="3175819" y="-2891"/>
            <a:ext cx="4827640" cy="1267846"/>
          </a:xfrm>
          <a:prstGeom prst="rect">
            <a:avLst/>
          </a:prstGeom>
        </p:spPr>
      </p:pic>
      <p:sp>
        <p:nvSpPr>
          <p:cNvPr id="5" name="Rettangolo con angoli arrotondati 4">
            <a:extLst>
              <a:ext uri="{FF2B5EF4-FFF2-40B4-BE49-F238E27FC236}">
                <a16:creationId xmlns:a16="http://schemas.microsoft.com/office/drawing/2014/main" id="{D7B9B757-2D19-88D3-6C7E-BFD8F44717EF}"/>
              </a:ext>
            </a:extLst>
          </p:cNvPr>
          <p:cNvSpPr/>
          <p:nvPr/>
        </p:nvSpPr>
        <p:spPr>
          <a:xfrm>
            <a:off x="1878525" y="1437390"/>
            <a:ext cx="9242322" cy="4998244"/>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914400" indent="-914400" algn="just">
              <a:buFont typeface="+mj-lt"/>
              <a:buAutoNum type="alphaLcParenR" startAt="3"/>
            </a:pPr>
            <a:r>
              <a:rPr lang="it-IT" dirty="0"/>
              <a:t>procedura negoziata senza bando, previa consultazione di almeno cinque operatori economici, ove esistenti, individuati in base a indagini di mercato o tramite elenchi di operatori economici, per i lavori di importo pari o superiore a 150.000 euro e inferiore a 1 milione di euro;</a:t>
            </a:r>
          </a:p>
          <a:p>
            <a:pPr marL="914400" indent="-914400" algn="just">
              <a:buFont typeface="+mj-lt"/>
              <a:buAutoNum type="alphaLcParenR" startAt="3"/>
            </a:pPr>
            <a:r>
              <a:rPr lang="it-IT" dirty="0"/>
              <a:t>procedura negoziata senza bando, previa consultazione di almeno dieci operatori economici, ove esistenti, individuati in base a indagini di mercato o tramite elenchi di operatori economici, per lavori di importo pari o superiore a 1 milione di euro e fino alle soglie di cui all’articolo 14, salva la possibilità di ricorrere alle procedure di scelta del contraente di cui alla Parte IV del presente Libro;</a:t>
            </a:r>
          </a:p>
          <a:p>
            <a:pPr marL="914400" indent="-914400" algn="just">
              <a:buFont typeface="+mj-lt"/>
              <a:buAutoNum type="alphaLcParenR" startAt="3"/>
            </a:pPr>
            <a:r>
              <a:rPr lang="it-IT" dirty="0"/>
              <a:t>procedura negoziata senza bando, previa consultazione di almeno cinque operatori economici, ove esistenti, individuati in base ad indagini di mercato o tramite elenchi di operatori economici, per l'affidamento di servizi e forniture, ivi compresi i servizi di ingegneria e architettura e l'attività di progettazione, di importo pari o superiore a 140.000 euro e fino alle soglie di cui all’articolo 14.</a:t>
            </a:r>
          </a:p>
        </p:txBody>
      </p:sp>
    </p:spTree>
    <p:extLst>
      <p:ext uri="{BB962C8B-B14F-4D97-AF65-F5344CB8AC3E}">
        <p14:creationId xmlns:p14="http://schemas.microsoft.com/office/powerpoint/2010/main" val="13628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56A86-22EA-3C9C-8562-952EC417B56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92CA0CA-DD12-A851-682F-B2D23A9EBA3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3B6FAEBC-45B0-C430-0590-EBD95F14AF0B}"/>
              </a:ext>
            </a:extLst>
          </p:cNvPr>
          <p:cNvSpPr>
            <a:spLocks noGrp="1"/>
          </p:cNvSpPr>
          <p:nvPr>
            <p:ph type="subTitle" idx="1"/>
          </p:nvPr>
        </p:nvSpPr>
        <p:spPr>
          <a:xfrm>
            <a:off x="1071153" y="1723230"/>
            <a:ext cx="10519955" cy="4712404"/>
          </a:xfrm>
        </p:spPr>
        <p:txBody>
          <a:bodyPr>
            <a:normAutofit fontScale="55000" lnSpcReduction="20000"/>
          </a:bodyPr>
          <a:lstStyle/>
          <a:p>
            <a:pPr marL="742950" indent="-742950">
              <a:buAutoNum type="arabicPeriod"/>
            </a:pPr>
            <a:endParaRPr lang="it-IT" sz="5600" dirty="0"/>
          </a:p>
          <a:p>
            <a:r>
              <a:rPr lang="it-IT" sz="8000" b="1" dirty="0"/>
              <a:t>Art. 50. (Procedure per l’affidamento)</a:t>
            </a:r>
          </a:p>
          <a:p>
            <a:r>
              <a:rPr lang="it-IT" sz="5800" dirty="0"/>
              <a:t>3.	In sede di prima applicazione del codice, l’allegato II.1 è abrogato a decorrere dalla data di entrata in vigore di un corrispondente regolamento adottato ai sensi dell’articolo 17, comma 3, della legge 23 agosto 1988, n. 400, con decreto del Ministro delle infrastrutture e dei trasporti, previo parere dell’ANAC, che lo sostituisce integralmente anche in qualità di allegato al codice.</a:t>
            </a:r>
          </a:p>
        </p:txBody>
      </p:sp>
      <p:sp>
        <p:nvSpPr>
          <p:cNvPr id="6" name="Segnaposto piè di pagina 5">
            <a:extLst>
              <a:ext uri="{FF2B5EF4-FFF2-40B4-BE49-F238E27FC236}">
                <a16:creationId xmlns:a16="http://schemas.microsoft.com/office/drawing/2014/main" id="{54644E35-9217-99C1-EC41-8035954DC70F}"/>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04CB556B-3128-C802-B016-1113CDD1A1BA}"/>
              </a:ext>
            </a:extLst>
          </p:cNvPr>
          <p:cNvSpPr>
            <a:spLocks noGrp="1"/>
          </p:cNvSpPr>
          <p:nvPr>
            <p:ph type="sldNum" sz="quarter" idx="12"/>
          </p:nvPr>
        </p:nvSpPr>
        <p:spPr/>
        <p:txBody>
          <a:bodyPr/>
          <a:lstStyle/>
          <a:p>
            <a:fld id="{577E625E-9F63-4F0D-B634-A1CAF123E05C}" type="slidenum">
              <a:rPr lang="it-IT" smtClean="0"/>
              <a:t>24</a:t>
            </a:fld>
            <a:endParaRPr lang="it-IT"/>
          </a:p>
        </p:txBody>
      </p:sp>
      <p:sp>
        <p:nvSpPr>
          <p:cNvPr id="8" name="Rettangolo con angoli arrotondati 7">
            <a:extLst>
              <a:ext uri="{FF2B5EF4-FFF2-40B4-BE49-F238E27FC236}">
                <a16:creationId xmlns:a16="http://schemas.microsoft.com/office/drawing/2014/main" id="{4A9C6CD1-AC41-5E82-C8F4-59377D385A71}"/>
              </a:ext>
            </a:extLst>
          </p:cNvPr>
          <p:cNvSpPr/>
          <p:nvPr/>
        </p:nvSpPr>
        <p:spPr>
          <a:xfrm>
            <a:off x="5338354" y="1743076"/>
            <a:ext cx="5791200" cy="3762375"/>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800" i="1" dirty="0">
                <a:effectLst/>
                <a:latin typeface="Segoe UI" panose="020B0502040204020203" pitchFamily="34" charset="0"/>
              </a:rPr>
              <a:t>CORRETTIVO</a:t>
            </a:r>
          </a:p>
          <a:p>
            <a:endParaRPr lang="it-IT" dirty="0">
              <a:latin typeface="Segoe UI" panose="020B0502040204020203" pitchFamily="34" charset="0"/>
            </a:endParaRPr>
          </a:p>
          <a:p>
            <a:r>
              <a:rPr lang="it-IT" sz="1800" dirty="0">
                <a:effectLst/>
                <a:highlight>
                  <a:srgbClr val="FF0000"/>
                </a:highlight>
                <a:latin typeface="Segoe UI" panose="020B0502040204020203" pitchFamily="34" charset="0"/>
              </a:rPr>
              <a:t>all'articolo 50, il comma 3 è abrogato</a:t>
            </a:r>
            <a:endParaRPr lang="it-IT" sz="1800" dirty="0">
              <a:effectLst/>
              <a:highlight>
                <a:srgbClr val="FF0000"/>
              </a:highlight>
              <a:latin typeface="Arial" panose="020B0604020202020204" pitchFamily="34" charset="0"/>
            </a:endParaRPr>
          </a:p>
        </p:txBody>
      </p:sp>
      <p:pic>
        <p:nvPicPr>
          <p:cNvPr id="4" name="Immagine 3">
            <a:extLst>
              <a:ext uri="{FF2B5EF4-FFF2-40B4-BE49-F238E27FC236}">
                <a16:creationId xmlns:a16="http://schemas.microsoft.com/office/drawing/2014/main" id="{E251C247-ACF5-EAC0-D688-B5B731F270F1}"/>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236283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071153" y="1723230"/>
            <a:ext cx="10519955" cy="816592"/>
          </a:xfrm>
        </p:spPr>
        <p:txBody>
          <a:bodyPr>
            <a:normAutofit fontScale="32500" lnSpcReduction="20000"/>
          </a:bodyPr>
          <a:lstStyle/>
          <a:p>
            <a:pPr marL="742950" indent="-742950">
              <a:buAutoNum type="arabicPeriod"/>
            </a:pPr>
            <a:endParaRPr lang="it-IT" sz="5600" dirty="0"/>
          </a:p>
          <a:p>
            <a:r>
              <a:rPr lang="it-IT" sz="8000" b="1" dirty="0"/>
              <a:t>Art. 50. (Procedure per l’affidamento)</a:t>
            </a:r>
          </a:p>
        </p:txBody>
      </p:sp>
      <p:sp>
        <p:nvSpPr>
          <p:cNvPr id="4" name="Rettangolo 3">
            <a:extLst>
              <a:ext uri="{FF2B5EF4-FFF2-40B4-BE49-F238E27FC236}">
                <a16:creationId xmlns:a16="http://schemas.microsoft.com/office/drawing/2014/main" id="{8B01994E-86F8-4A19-A335-061C2C47C6B9}"/>
              </a:ext>
            </a:extLst>
          </p:cNvPr>
          <p:cNvSpPr/>
          <p:nvPr/>
        </p:nvSpPr>
        <p:spPr>
          <a:xfrm>
            <a:off x="480483" y="2866230"/>
            <a:ext cx="2675467" cy="169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dirty="0"/>
              <a:t>La nuova disciplina valorizza, sia per gli affidamenti diretti, sia per le procedure negoziate, la costituzione di elenchi di OE</a:t>
            </a:r>
          </a:p>
        </p:txBody>
      </p:sp>
      <p:sp>
        <p:nvSpPr>
          <p:cNvPr id="6" name="Rettangolo 5">
            <a:extLst>
              <a:ext uri="{FF2B5EF4-FFF2-40B4-BE49-F238E27FC236}">
                <a16:creationId xmlns:a16="http://schemas.microsoft.com/office/drawing/2014/main" id="{C3660DA8-3707-4ADB-AF17-C1AAF865E15E}"/>
              </a:ext>
            </a:extLst>
          </p:cNvPr>
          <p:cNvSpPr/>
          <p:nvPr/>
        </p:nvSpPr>
        <p:spPr>
          <a:xfrm>
            <a:off x="4558241" y="2854855"/>
            <a:ext cx="2675467" cy="169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dirty="0"/>
              <a:t>L’estrazione dagli elenchi non può avvenire con sorteggio, salvo che non ricorrano particolari condizioni, che devono essere motivate dalla SA</a:t>
            </a:r>
          </a:p>
        </p:txBody>
      </p:sp>
      <p:sp>
        <p:nvSpPr>
          <p:cNvPr id="7" name="Rettangolo 6">
            <a:extLst>
              <a:ext uri="{FF2B5EF4-FFF2-40B4-BE49-F238E27FC236}">
                <a16:creationId xmlns:a16="http://schemas.microsoft.com/office/drawing/2014/main" id="{1F693F88-604F-417F-996F-13183E04AC05}"/>
              </a:ext>
            </a:extLst>
          </p:cNvPr>
          <p:cNvSpPr/>
          <p:nvPr/>
        </p:nvSpPr>
        <p:spPr>
          <a:xfrm>
            <a:off x="8635999" y="2854855"/>
            <a:ext cx="2675467" cy="169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dirty="0"/>
              <a:t>La SA può scegliere di invitare tutti gli OE che hanno presentato manifestazione di interesse o tutti gli OE iscritti all’elenco</a:t>
            </a:r>
          </a:p>
        </p:txBody>
      </p:sp>
      <p:sp>
        <p:nvSpPr>
          <p:cNvPr id="8" name="Rettangolo 7">
            <a:extLst>
              <a:ext uri="{FF2B5EF4-FFF2-40B4-BE49-F238E27FC236}">
                <a16:creationId xmlns:a16="http://schemas.microsoft.com/office/drawing/2014/main" id="{9F474B5E-1FBB-428E-9A5E-7657CAA45086}"/>
              </a:ext>
            </a:extLst>
          </p:cNvPr>
          <p:cNvSpPr/>
          <p:nvPr/>
        </p:nvSpPr>
        <p:spPr>
          <a:xfrm>
            <a:off x="7064765" y="4892683"/>
            <a:ext cx="2675467" cy="16989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dirty="0"/>
              <a:t>L’individuazione degli OE per gli affidamenti diretti è esplicitamente indicata dalla normativa come procedura che non è una gara</a:t>
            </a:r>
          </a:p>
        </p:txBody>
      </p:sp>
      <p:sp>
        <p:nvSpPr>
          <p:cNvPr id="9" name="Rettangolo 8">
            <a:extLst>
              <a:ext uri="{FF2B5EF4-FFF2-40B4-BE49-F238E27FC236}">
                <a16:creationId xmlns:a16="http://schemas.microsoft.com/office/drawing/2014/main" id="{8C8A33EB-6F2C-44CE-85E6-09B160F4E46A}"/>
              </a:ext>
            </a:extLst>
          </p:cNvPr>
          <p:cNvSpPr/>
          <p:nvPr/>
        </p:nvSpPr>
        <p:spPr>
          <a:xfrm>
            <a:off x="2249905" y="4703771"/>
            <a:ext cx="3415484" cy="2076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800" dirty="0"/>
              <a:t>La procedura negoziata con confronto competitivo è invece una gara a tutti gli effetti, con maggiore flessibilità di utilizzo dei criteri di valutazione (minor prezzo e OEPV)</a:t>
            </a:r>
          </a:p>
        </p:txBody>
      </p:sp>
      <p:sp>
        <p:nvSpPr>
          <p:cNvPr id="11" name="Segnaposto piè di pagina 10">
            <a:extLst>
              <a:ext uri="{FF2B5EF4-FFF2-40B4-BE49-F238E27FC236}">
                <a16:creationId xmlns:a16="http://schemas.microsoft.com/office/drawing/2014/main" id="{07A8C00E-AA77-50B4-10B4-35B44E665AF5}"/>
              </a:ext>
            </a:extLst>
          </p:cNvPr>
          <p:cNvSpPr>
            <a:spLocks noGrp="1"/>
          </p:cNvSpPr>
          <p:nvPr>
            <p:ph type="ftr" sz="quarter" idx="11"/>
          </p:nvPr>
        </p:nvSpPr>
        <p:spPr/>
        <p:txBody>
          <a:bodyPr/>
          <a:lstStyle/>
          <a:p>
            <a:r>
              <a:rPr lang="it-IT"/>
              <a:t>16 GENNAIO 2025</a:t>
            </a:r>
          </a:p>
        </p:txBody>
      </p:sp>
      <p:sp>
        <p:nvSpPr>
          <p:cNvPr id="12" name="Segnaposto numero diapositiva 11">
            <a:extLst>
              <a:ext uri="{FF2B5EF4-FFF2-40B4-BE49-F238E27FC236}">
                <a16:creationId xmlns:a16="http://schemas.microsoft.com/office/drawing/2014/main" id="{7FB17BD8-FE24-F555-D0C0-4C8725093070}"/>
              </a:ext>
            </a:extLst>
          </p:cNvPr>
          <p:cNvSpPr>
            <a:spLocks noGrp="1"/>
          </p:cNvSpPr>
          <p:nvPr>
            <p:ph type="sldNum" sz="quarter" idx="12"/>
          </p:nvPr>
        </p:nvSpPr>
        <p:spPr/>
        <p:txBody>
          <a:bodyPr/>
          <a:lstStyle/>
          <a:p>
            <a:fld id="{577E625E-9F63-4F0D-B634-A1CAF123E05C}" type="slidenum">
              <a:rPr lang="it-IT" smtClean="0"/>
              <a:t>25</a:t>
            </a:fld>
            <a:endParaRPr lang="it-IT"/>
          </a:p>
        </p:txBody>
      </p:sp>
      <p:pic>
        <p:nvPicPr>
          <p:cNvPr id="10" name="Immagine 9">
            <a:extLst>
              <a:ext uri="{FF2B5EF4-FFF2-40B4-BE49-F238E27FC236}">
                <a16:creationId xmlns:a16="http://schemas.microsoft.com/office/drawing/2014/main" id="{B7FA8685-6E3E-D2D5-1196-F1124A2F1D88}"/>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410395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071153" y="1723230"/>
            <a:ext cx="10519955" cy="4712404"/>
          </a:xfrm>
        </p:spPr>
        <p:txBody>
          <a:bodyPr>
            <a:normAutofit fontScale="55000" lnSpcReduction="20000"/>
          </a:bodyPr>
          <a:lstStyle/>
          <a:p>
            <a:pPr marL="742950" indent="-742950">
              <a:buAutoNum type="arabicPeriod"/>
            </a:pPr>
            <a:endParaRPr lang="it-IT" sz="5600" dirty="0"/>
          </a:p>
          <a:p>
            <a:r>
              <a:rPr lang="it-IT" sz="8000" b="1" dirty="0"/>
              <a:t>Art. 50. (Procedure per l’affidamento)</a:t>
            </a:r>
          </a:p>
          <a:p>
            <a:endParaRPr lang="it-IT" sz="8000" b="1" dirty="0"/>
          </a:p>
          <a:p>
            <a:r>
              <a:rPr lang="it-IT" sz="5600" dirty="0"/>
              <a:t>4. Per gli affidamenti di cui al comma 1, lettere c), d) ed e), le stazioni appaltanti </a:t>
            </a:r>
            <a:r>
              <a:rPr lang="it-IT" sz="5600" b="1" dirty="0"/>
              <a:t>procedono all'aggiudicazione </a:t>
            </a:r>
            <a:r>
              <a:rPr lang="it-IT" sz="5600" dirty="0"/>
              <a:t>dei relativi appalti sulla base del criterio dell'offerta economicamente più vantaggiosa oppure del prezzo più basso ad eccezione delle ipotesi di cui all’articolo 108, comma 2.</a:t>
            </a:r>
          </a:p>
        </p:txBody>
      </p:sp>
      <p:sp>
        <p:nvSpPr>
          <p:cNvPr id="6" name="Rettangolo con angoli arrotondati 5">
            <a:extLst>
              <a:ext uri="{FF2B5EF4-FFF2-40B4-BE49-F238E27FC236}">
                <a16:creationId xmlns:a16="http://schemas.microsoft.com/office/drawing/2014/main" id="{449EE086-86F5-4E16-B6D8-94A4BF981829}"/>
              </a:ext>
            </a:extLst>
          </p:cNvPr>
          <p:cNvSpPr/>
          <p:nvPr/>
        </p:nvSpPr>
        <p:spPr>
          <a:xfrm>
            <a:off x="1826150" y="1337312"/>
            <a:ext cx="9960269" cy="4543100"/>
          </a:xfrm>
          <a:prstGeom prst="roundRect">
            <a:avLst/>
          </a:prstGeom>
          <a:solidFill>
            <a:schemeClr val="tx2">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t-IT" dirty="0"/>
              <a:t>Art. 108. (Criteri di aggiudicazione degli appalti di lavori, servizi e forniture)</a:t>
            </a:r>
          </a:p>
          <a:p>
            <a:pPr algn="ctr"/>
            <a:r>
              <a:rPr lang="it-IT" dirty="0"/>
              <a:t>2. Sono aggiudicati esclusivamente sulla base del criterio dell'offerta economicamente più vantaggiosa individuata sulla base del miglior rapporto qualità/prezzo:</a:t>
            </a:r>
          </a:p>
          <a:p>
            <a:pPr algn="ctr"/>
            <a:r>
              <a:rPr lang="it-IT" dirty="0"/>
              <a:t>i contratti relativi ai servizi sociali e di ristorazione ospedaliera, assistenziale e scolastica, nonché ai servizi ad alta intensità di manodopera, come definiti dall’articolo 2, comma 1, lettera e), dell’allegato I.1;</a:t>
            </a:r>
          </a:p>
          <a:p>
            <a:pPr algn="ctr"/>
            <a:r>
              <a:rPr lang="it-IT" dirty="0"/>
              <a:t>i contratti relativi all'affidamento dei servizi di ingegneria e architettura e degli altri servizi di natura tecnica e intellettuale di importo pari o superiore a 140.000 euro;</a:t>
            </a:r>
          </a:p>
          <a:p>
            <a:pPr algn="ctr"/>
            <a:r>
              <a:rPr lang="it-IT" dirty="0"/>
              <a:t>i contratti di servizi e le forniture di importo pari o superiore a 140.000 euro caratterizzati da notevole contenuto tecnologico o che hanno un carattere innovativo;</a:t>
            </a:r>
          </a:p>
          <a:p>
            <a:pPr algn="ctr"/>
            <a:r>
              <a:rPr lang="it-IT" dirty="0"/>
              <a:t>gli affidamenti in caso di dialogo competitivo e di partenariato per l’innovazione;</a:t>
            </a:r>
          </a:p>
          <a:p>
            <a:pPr algn="ctr"/>
            <a:r>
              <a:rPr lang="it-IT" dirty="0"/>
              <a:t>gli affidamenti di appalto integrato;</a:t>
            </a:r>
          </a:p>
          <a:p>
            <a:pPr algn="ctr"/>
            <a:r>
              <a:rPr lang="it-IT" dirty="0"/>
              <a:t>i contratti relativi ai lavori caratterizzati da notevole contenuto tecnologico o con carattere innovativo.</a:t>
            </a:r>
          </a:p>
        </p:txBody>
      </p:sp>
      <p:sp>
        <p:nvSpPr>
          <p:cNvPr id="7" name="Segnaposto piè di pagina 6">
            <a:extLst>
              <a:ext uri="{FF2B5EF4-FFF2-40B4-BE49-F238E27FC236}">
                <a16:creationId xmlns:a16="http://schemas.microsoft.com/office/drawing/2014/main" id="{1F4B109C-F0EA-8958-13F5-41E005F51DEF}"/>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49EA007B-4A85-0E74-47E1-73E30C775679}"/>
              </a:ext>
            </a:extLst>
          </p:cNvPr>
          <p:cNvSpPr>
            <a:spLocks noGrp="1"/>
          </p:cNvSpPr>
          <p:nvPr>
            <p:ph type="sldNum" sz="quarter" idx="12"/>
          </p:nvPr>
        </p:nvSpPr>
        <p:spPr/>
        <p:txBody>
          <a:bodyPr/>
          <a:lstStyle/>
          <a:p>
            <a:fld id="{577E625E-9F63-4F0D-B634-A1CAF123E05C}" type="slidenum">
              <a:rPr lang="it-IT" smtClean="0"/>
              <a:t>26</a:t>
            </a:fld>
            <a:endParaRPr lang="it-IT"/>
          </a:p>
        </p:txBody>
      </p:sp>
      <p:pic>
        <p:nvPicPr>
          <p:cNvPr id="4" name="Immagine 3">
            <a:extLst>
              <a:ext uri="{FF2B5EF4-FFF2-40B4-BE49-F238E27FC236}">
                <a16:creationId xmlns:a16="http://schemas.microsoft.com/office/drawing/2014/main" id="{69B806FB-8904-3956-ADD5-1CB0F62B0059}"/>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29989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830179" y="1793538"/>
            <a:ext cx="11081084" cy="1659942"/>
          </a:xfrm>
          <a:ln w="76200">
            <a:solidFill>
              <a:schemeClr val="accent6">
                <a:lumMod val="60000"/>
                <a:lumOff val="40000"/>
              </a:schemeClr>
            </a:solidFill>
          </a:ln>
        </p:spPr>
        <p:txBody>
          <a:bodyPr>
            <a:normAutofit/>
          </a:bodyPr>
          <a:lstStyle/>
          <a:p>
            <a:r>
              <a:rPr lang="it-IT" dirty="0"/>
              <a:t>Art. 51. (Commissione giudicatrice)</a:t>
            </a:r>
          </a:p>
          <a:p>
            <a:r>
              <a:rPr lang="it-IT" dirty="0"/>
              <a:t>1. Nel caso di aggiudicazione dei contratti di cui alla presente Parte con il criterio dell'offerta economicamente più vantaggiosa, alla commissione giudicatrice può partecipare il RUP, anche in qualità di presidente.</a:t>
            </a:r>
          </a:p>
        </p:txBody>
      </p:sp>
      <p:sp>
        <p:nvSpPr>
          <p:cNvPr id="6" name="Sottotitolo 2">
            <a:extLst>
              <a:ext uri="{FF2B5EF4-FFF2-40B4-BE49-F238E27FC236}">
                <a16:creationId xmlns:a16="http://schemas.microsoft.com/office/drawing/2014/main" id="{A2252C2F-6A1B-4449-BEF5-43ED8C429B38}"/>
              </a:ext>
            </a:extLst>
          </p:cNvPr>
          <p:cNvSpPr txBox="1">
            <a:spLocks/>
          </p:cNvSpPr>
          <p:nvPr/>
        </p:nvSpPr>
        <p:spPr>
          <a:xfrm>
            <a:off x="830179" y="3665244"/>
            <a:ext cx="11081084" cy="3084472"/>
          </a:xfrm>
          <a:prstGeom prst="rect">
            <a:avLst/>
          </a:prstGeom>
          <a:ln w="57150">
            <a:solidFill>
              <a:srgbClr val="FF0000"/>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Art. 93. (Commissione giudicatrice)</a:t>
            </a:r>
          </a:p>
          <a:p>
            <a:pPr algn="just"/>
            <a:r>
              <a:rPr lang="it-IT" b="1" dirty="0"/>
              <a:t>Superato albo commissari come da delega - Può essere presieduta anche da un dipendente e non per forza un dirigente - Ne può far parte il RUP e può supportarlo nella verifica di anomalia - Superata incompatibilità per coloro che hanno svolto altra funzione o incarico tecnico o amministrativo nell’appalto (in base al principio della fiducia) - Le nomine sono compiute secondo criteri di trasparenza, competenza e rotazione. Stessa Commissione riesamina le offerte anche in seguito ad annullamento di una prima aggiudicazione - In mancanza di adeguate professionalità in organico, si può scegliere il Presidente e i singoli componenti anche tra funzionari di altre amministrazioni e, in mancanza tra professionisti esterni.</a:t>
            </a:r>
          </a:p>
        </p:txBody>
      </p:sp>
      <p:sp>
        <p:nvSpPr>
          <p:cNvPr id="4" name="Rettangolo 3">
            <a:extLst>
              <a:ext uri="{FF2B5EF4-FFF2-40B4-BE49-F238E27FC236}">
                <a16:creationId xmlns:a16="http://schemas.microsoft.com/office/drawing/2014/main" id="{F5DD5936-F169-4C70-980F-B514089A27FF}"/>
              </a:ext>
            </a:extLst>
          </p:cNvPr>
          <p:cNvSpPr/>
          <p:nvPr/>
        </p:nvSpPr>
        <p:spPr>
          <a:xfrm>
            <a:off x="2561174" y="1292194"/>
            <a:ext cx="7880684" cy="520466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400" dirty="0"/>
              <a:t>ART. 93 CO. 5. Non possono essere nominati commissari:</a:t>
            </a:r>
          </a:p>
          <a:p>
            <a:pPr algn="ctr"/>
            <a:r>
              <a:rPr lang="it-IT" sz="2400" dirty="0"/>
              <a:t>a) coloro che nel biennio precedente all’indizione della procedura di aggiudicazione sono stati componenti di organi di indirizzo politico della stazione appaltante;</a:t>
            </a:r>
          </a:p>
          <a:p>
            <a:pPr algn="ctr"/>
            <a:r>
              <a:rPr lang="it-IT" sz="2400" dirty="0"/>
              <a:t>b) coloro che sono stati condannati, anche con sentenza non passata in giudicato, per i reati previsti nel Capo I del Titolo II del Libro II del codice penale;</a:t>
            </a:r>
          </a:p>
          <a:p>
            <a:pPr algn="ctr"/>
            <a:r>
              <a:rPr lang="it-IT" sz="2400" dirty="0"/>
              <a:t>c) coloro che si trovano in una situazione di conflitto di interessi con uno degli operatori economici partecipanti alla procedura; costituiscono situazioni di conflitto di interessi quelle che determinano l'obbligo di astensione previste dall'articolo 7 del regolamento recante il codice di comportamento dei dipendenti pubblici, di cui al decreto del Presidente della Repubblica 16 aprile 2013, n. 62.</a:t>
            </a:r>
          </a:p>
        </p:txBody>
      </p:sp>
      <p:sp>
        <p:nvSpPr>
          <p:cNvPr id="8" name="Segnaposto piè di pagina 7">
            <a:extLst>
              <a:ext uri="{FF2B5EF4-FFF2-40B4-BE49-F238E27FC236}">
                <a16:creationId xmlns:a16="http://schemas.microsoft.com/office/drawing/2014/main" id="{8D4C98A8-4566-4733-322C-2E1CE577FB63}"/>
              </a:ext>
            </a:extLst>
          </p:cNvPr>
          <p:cNvSpPr>
            <a:spLocks noGrp="1"/>
          </p:cNvSpPr>
          <p:nvPr>
            <p:ph type="ftr" sz="quarter" idx="11"/>
          </p:nvPr>
        </p:nvSpPr>
        <p:spPr/>
        <p:txBody>
          <a:bodyPr/>
          <a:lstStyle/>
          <a:p>
            <a:r>
              <a:rPr lang="it-IT"/>
              <a:t>16 GENNAIO 2025</a:t>
            </a:r>
          </a:p>
        </p:txBody>
      </p:sp>
      <p:sp>
        <p:nvSpPr>
          <p:cNvPr id="9" name="Segnaposto numero diapositiva 8">
            <a:extLst>
              <a:ext uri="{FF2B5EF4-FFF2-40B4-BE49-F238E27FC236}">
                <a16:creationId xmlns:a16="http://schemas.microsoft.com/office/drawing/2014/main" id="{A18757F4-E13F-EC73-15F1-4168CD9EB2D0}"/>
              </a:ext>
            </a:extLst>
          </p:cNvPr>
          <p:cNvSpPr>
            <a:spLocks noGrp="1"/>
          </p:cNvSpPr>
          <p:nvPr>
            <p:ph type="sldNum" sz="quarter" idx="12"/>
          </p:nvPr>
        </p:nvSpPr>
        <p:spPr/>
        <p:txBody>
          <a:bodyPr/>
          <a:lstStyle/>
          <a:p>
            <a:fld id="{577E625E-9F63-4F0D-B634-A1CAF123E05C}" type="slidenum">
              <a:rPr lang="it-IT" smtClean="0"/>
              <a:t>27</a:t>
            </a:fld>
            <a:endParaRPr lang="it-IT"/>
          </a:p>
        </p:txBody>
      </p:sp>
      <p:pic>
        <p:nvPicPr>
          <p:cNvPr id="7" name="Immagine 6">
            <a:extLst>
              <a:ext uri="{FF2B5EF4-FFF2-40B4-BE49-F238E27FC236}">
                <a16:creationId xmlns:a16="http://schemas.microsoft.com/office/drawing/2014/main" id="{75D1D1F7-0885-9CC6-9220-685B1D2CC8D4}"/>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82717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271337" y="1764407"/>
            <a:ext cx="9144000" cy="4315766"/>
          </a:xfrm>
        </p:spPr>
        <p:txBody>
          <a:bodyPr>
            <a:normAutofit fontScale="70000" lnSpcReduction="20000"/>
          </a:bodyPr>
          <a:lstStyle/>
          <a:p>
            <a:r>
              <a:rPr lang="it-IT" sz="2900" dirty="0"/>
              <a:t>Art. 52. (Controllo sul possesso dei requisiti)</a:t>
            </a:r>
          </a:p>
          <a:p>
            <a:endParaRPr lang="it-IT" dirty="0"/>
          </a:p>
          <a:p>
            <a:pPr>
              <a:lnSpc>
                <a:spcPct val="120000"/>
              </a:lnSpc>
            </a:pPr>
            <a:r>
              <a:rPr lang="it-IT" sz="2600" dirty="0">
                <a:latin typeface="Arial" panose="020B0604020202020204" pitchFamily="34" charset="0"/>
                <a:cs typeface="Arial" panose="020B0604020202020204" pitchFamily="34" charset="0"/>
              </a:rPr>
              <a:t>1. Nelle procedure di affidamento di cui all’articolo 50, comma 1, lettere a) e b), di importo inferiore a 40.000 euro, gli operatori economici attestano con dichiarazione sostitutiva di atto di notorietà il possesso dei requisiti di partecipazione e di qualificazione richiesti. La stazione appaltante verifica le dichiarazioni, anche previo sorteggio di un campione individuato con modalità predeterminate ogni anno.</a:t>
            </a:r>
          </a:p>
          <a:p>
            <a:endParaRPr lang="it-IT" sz="2600" dirty="0"/>
          </a:p>
          <a:p>
            <a:pPr>
              <a:lnSpc>
                <a:spcPct val="120000"/>
              </a:lnSpc>
            </a:pPr>
            <a:r>
              <a:rPr lang="it-IT" sz="2600" dirty="0">
                <a:latin typeface="Arial" panose="020B0604020202020204" pitchFamily="34" charset="0"/>
                <a:cs typeface="Arial" panose="020B0604020202020204" pitchFamily="34" charset="0"/>
              </a:rPr>
              <a:t>2. Quando in conseguenza della verifica non sia confermato il possesso dei requisiti generali o speciali dichiarati, la stazione appaltante procede alla risoluzione del contratto, all’escussione della eventuale garanzia definitiva, alla comunicazione all’ANAC e alla sospensione dell’operatore economico dalla partecipazione alle procedure di affidamento indette dalla medesima stazione appaltante per un periodo da uno a dodici mesi decorrenti dall’adozione del provvedimento.</a:t>
            </a:r>
          </a:p>
          <a:p>
            <a:endParaRPr lang="it-IT" dirty="0"/>
          </a:p>
        </p:txBody>
      </p:sp>
      <p:sp>
        <p:nvSpPr>
          <p:cNvPr id="4" name="Ovale 3">
            <a:extLst>
              <a:ext uri="{FF2B5EF4-FFF2-40B4-BE49-F238E27FC236}">
                <a16:creationId xmlns:a16="http://schemas.microsoft.com/office/drawing/2014/main" id="{3E4D4612-3979-4D77-AD58-2D6EA7C2FCDC}"/>
              </a:ext>
            </a:extLst>
          </p:cNvPr>
          <p:cNvSpPr/>
          <p:nvPr/>
        </p:nvSpPr>
        <p:spPr>
          <a:xfrm>
            <a:off x="1524000" y="1941003"/>
            <a:ext cx="9396663" cy="2778878"/>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3200" dirty="0"/>
              <a:t>Mancata conferma requisiti dichiarati: comunicazione all’ANAC e sospensione da uno a 12 mesi gare stessa stazione appaltante;</a:t>
            </a:r>
          </a:p>
        </p:txBody>
      </p:sp>
      <p:sp>
        <p:nvSpPr>
          <p:cNvPr id="7" name="Segnaposto piè di pagina 6">
            <a:extLst>
              <a:ext uri="{FF2B5EF4-FFF2-40B4-BE49-F238E27FC236}">
                <a16:creationId xmlns:a16="http://schemas.microsoft.com/office/drawing/2014/main" id="{D225F063-F542-9FA9-F949-D87AEED65B8B}"/>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C28266F6-8277-0B4E-03DC-FFC046FDCCE6}"/>
              </a:ext>
            </a:extLst>
          </p:cNvPr>
          <p:cNvSpPr>
            <a:spLocks noGrp="1"/>
          </p:cNvSpPr>
          <p:nvPr>
            <p:ph type="sldNum" sz="quarter" idx="12"/>
          </p:nvPr>
        </p:nvSpPr>
        <p:spPr/>
        <p:txBody>
          <a:bodyPr/>
          <a:lstStyle/>
          <a:p>
            <a:fld id="{577E625E-9F63-4F0D-B634-A1CAF123E05C}" type="slidenum">
              <a:rPr lang="it-IT" smtClean="0"/>
              <a:t>28</a:t>
            </a:fld>
            <a:endParaRPr lang="it-IT"/>
          </a:p>
        </p:txBody>
      </p:sp>
      <p:pic>
        <p:nvPicPr>
          <p:cNvPr id="6" name="Immagine 5">
            <a:extLst>
              <a:ext uri="{FF2B5EF4-FFF2-40B4-BE49-F238E27FC236}">
                <a16:creationId xmlns:a16="http://schemas.microsoft.com/office/drawing/2014/main" id="{96F84588-86F8-61AE-ED48-CCD380D4180A}"/>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207116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093912"/>
            <a:ext cx="9144000" cy="4315766"/>
          </a:xfrm>
        </p:spPr>
        <p:txBody>
          <a:bodyPr>
            <a:normAutofit fontScale="70000" lnSpcReduction="20000"/>
          </a:bodyPr>
          <a:lstStyle/>
          <a:p>
            <a:r>
              <a:rPr lang="it-IT" dirty="0"/>
              <a:t>Art. 53. (Garanzie a corredo dell’offerta e garanzie definitive)</a:t>
            </a:r>
          </a:p>
          <a:p>
            <a:r>
              <a:rPr lang="it-IT" dirty="0"/>
              <a:t>1. Nelle procedure di affidamento di cui all’articolo 50, comma 1, la stazione appaltante non richiede le garanzie provvisorie di cui all’articolo 106 salvo che, nelle procedure di cui alle lettere c), d) ed e) dello stesso comma 1 dell’articolo 50, in considerazione della tipologia e specificità della singola procedura, ricorrano particolari esigenze che ne giustifichino la richiesta. Le esigenze particolari sono indicate nella decisione di contrarre oppure nell’avviso di indizione della procedura o in altro atto equivalente.</a:t>
            </a:r>
          </a:p>
          <a:p>
            <a:endParaRPr lang="it-IT" dirty="0"/>
          </a:p>
          <a:p>
            <a:r>
              <a:rPr lang="it-IT" dirty="0"/>
              <a:t>2. Quando è richiesta la garanzia provvisoria, il relativo ammontare non può superare l’uno per cento dell’importo previsto nell’avviso o nell’invito per il contratto oggetto di affidamento.</a:t>
            </a:r>
          </a:p>
          <a:p>
            <a:endParaRPr lang="it-IT" dirty="0"/>
          </a:p>
          <a:p>
            <a:r>
              <a:rPr lang="it-IT" dirty="0"/>
              <a:t>3. La garanzia provvisoria può essere costituita sotto forma di cauzione oppure di fideiussione con le modalità di cui all’articolo 106.</a:t>
            </a:r>
          </a:p>
          <a:p>
            <a:endParaRPr lang="it-IT" dirty="0"/>
          </a:p>
          <a:p>
            <a:r>
              <a:rPr lang="it-IT" b="1" dirty="0"/>
              <a:t>4. In casi debitamente motivati è facoltà della stazione appaltante non richiedere la garanzia definitiva per l’esecuzione dei contratti di cui alla presente Parte oppure per i contratti di pari importo a valere su un accordo quadro. Quando richiesta, la garanzia definitiva è pari al 5 per cento dell’importo contrattuale.</a:t>
            </a:r>
          </a:p>
        </p:txBody>
      </p:sp>
      <p:sp>
        <p:nvSpPr>
          <p:cNvPr id="6" name="Ovale 5">
            <a:extLst>
              <a:ext uri="{FF2B5EF4-FFF2-40B4-BE49-F238E27FC236}">
                <a16:creationId xmlns:a16="http://schemas.microsoft.com/office/drawing/2014/main" id="{55B437BD-1F3D-42C8-B1E2-4D013F043E8A}"/>
              </a:ext>
            </a:extLst>
          </p:cNvPr>
          <p:cNvSpPr/>
          <p:nvPr/>
        </p:nvSpPr>
        <p:spPr>
          <a:xfrm>
            <a:off x="1074333" y="1003588"/>
            <a:ext cx="10357968" cy="4850823"/>
          </a:xfrm>
          <a:prstGeom prst="ellipse">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dirty="0"/>
              <a:t>Garanzia provvisoria di regola non richiesta e massimo all’1%</a:t>
            </a:r>
          </a:p>
          <a:p>
            <a:pPr algn="ctr"/>
            <a:r>
              <a:rPr lang="it-IT" sz="3200" dirty="0"/>
              <a:t>La nuova disciplina prevede che non debba essere richiesta la garanzia provvisoria nelle procedure negoziate sottosoglia (salvo possibilità di richiedere con motivazione e riduzione)</a:t>
            </a:r>
          </a:p>
        </p:txBody>
      </p:sp>
      <p:sp>
        <p:nvSpPr>
          <p:cNvPr id="7" name="Segnaposto piè di pagina 6">
            <a:extLst>
              <a:ext uri="{FF2B5EF4-FFF2-40B4-BE49-F238E27FC236}">
                <a16:creationId xmlns:a16="http://schemas.microsoft.com/office/drawing/2014/main" id="{6F270FD1-6361-FEE7-D98D-53AB9D26AE27}"/>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61ACC52F-3112-EABC-4976-19EFA5986DD8}"/>
              </a:ext>
            </a:extLst>
          </p:cNvPr>
          <p:cNvSpPr>
            <a:spLocks noGrp="1"/>
          </p:cNvSpPr>
          <p:nvPr>
            <p:ph type="sldNum" sz="quarter" idx="12"/>
          </p:nvPr>
        </p:nvSpPr>
        <p:spPr/>
        <p:txBody>
          <a:bodyPr/>
          <a:lstStyle/>
          <a:p>
            <a:fld id="{577E625E-9F63-4F0D-B634-A1CAF123E05C}" type="slidenum">
              <a:rPr lang="it-IT" smtClean="0"/>
              <a:t>29</a:t>
            </a:fld>
            <a:endParaRPr lang="it-IT"/>
          </a:p>
        </p:txBody>
      </p:sp>
      <p:sp>
        <p:nvSpPr>
          <p:cNvPr id="9" name="Rettangolo con angoli arrotondati 8">
            <a:extLst>
              <a:ext uri="{FF2B5EF4-FFF2-40B4-BE49-F238E27FC236}">
                <a16:creationId xmlns:a16="http://schemas.microsoft.com/office/drawing/2014/main" id="{EFC370A5-E992-E90C-F31A-CF85788FF700}"/>
              </a:ext>
            </a:extLst>
          </p:cNvPr>
          <p:cNvSpPr/>
          <p:nvPr/>
        </p:nvSpPr>
        <p:spPr>
          <a:xfrm>
            <a:off x="3517491" y="1673695"/>
            <a:ext cx="6708710" cy="445834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t>PRIMA</a:t>
            </a:r>
          </a:p>
          <a:p>
            <a:pPr marL="342900" indent="-342900" algn="ctr">
              <a:buAutoNum type="arabicPeriod" startAt="4"/>
            </a:pPr>
            <a:r>
              <a:rPr lang="it-IT" dirty="0"/>
              <a:t>In casi debitamente motivati è facoltà della stazione appaltante non richiedere la garanzia definitiva per l’esecuzione dei contratti di cui alla presente Parte oppure per i contratti di pari importo a valere su un accordo quadro. Quando richiesta, la garanzia definitiva è pari al 5 per cento dell’importo contrattuale</a:t>
            </a:r>
          </a:p>
          <a:p>
            <a:pPr marL="342900" indent="-342900" algn="ctr">
              <a:buAutoNum type="arabicPeriod" startAt="4"/>
            </a:pPr>
            <a:endParaRPr lang="it-IT" dirty="0"/>
          </a:p>
          <a:p>
            <a:pPr algn="ctr"/>
            <a:r>
              <a:rPr lang="it-IT" i="1" dirty="0"/>
              <a:t>CORRETTIVO</a:t>
            </a:r>
          </a:p>
          <a:p>
            <a:pPr>
              <a:buFont typeface="+mj-lt"/>
              <a:buAutoNum type="arabicPeriod"/>
            </a:pPr>
            <a:r>
              <a:rPr lang="it-IT" sz="1800" dirty="0">
                <a:effectLst/>
                <a:latin typeface="Segoe UI" panose="020B0502040204020203" pitchFamily="34" charset="0"/>
              </a:rPr>
              <a:t>All'articolo 53 del decreto legislativo 31 marzo 2023, n. 36, dopo il comma 4, è aggiunto il seguente:</a:t>
            </a:r>
            <a:endParaRPr lang="it-IT" sz="1800" dirty="0">
              <a:effectLst/>
              <a:latin typeface="Arial" panose="020B0604020202020204" pitchFamily="34" charset="0"/>
            </a:endParaRPr>
          </a:p>
          <a:p>
            <a:r>
              <a:rPr lang="it-IT" sz="1800" dirty="0">
                <a:effectLst/>
                <a:highlight>
                  <a:srgbClr val="FF0000"/>
                </a:highlight>
                <a:latin typeface="Segoe UI" panose="020B0502040204020203" pitchFamily="34" charset="0"/>
              </a:rPr>
              <a:t>«4-bis. Alla garanzia provvisoria e definitiva non si applicano le riduzioni previste dall'articolo 106, comma 8, e gli aumenti previsti dall'articolo 117, comma 2.».</a:t>
            </a:r>
            <a:endParaRPr lang="it-IT" sz="1800" dirty="0">
              <a:effectLst/>
              <a:highlight>
                <a:srgbClr val="FF0000"/>
              </a:highlight>
              <a:latin typeface="Arial" panose="020B0604020202020204" pitchFamily="34" charset="0"/>
            </a:endParaRPr>
          </a:p>
          <a:p>
            <a:pPr algn="ctr"/>
            <a:endParaRPr lang="it-IT" i="1" dirty="0"/>
          </a:p>
        </p:txBody>
      </p:sp>
      <p:pic>
        <p:nvPicPr>
          <p:cNvPr id="4" name="Immagine 3">
            <a:extLst>
              <a:ext uri="{FF2B5EF4-FFF2-40B4-BE49-F238E27FC236}">
                <a16:creationId xmlns:a16="http://schemas.microsoft.com/office/drawing/2014/main" id="{190F5A95-9C84-1842-1429-8AEE3A0EF615}"/>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75753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I PRINCIPI</a:t>
            </a:r>
          </a:p>
        </p:txBody>
      </p:sp>
      <p:sp>
        <p:nvSpPr>
          <p:cNvPr id="6" name="Sottotitolo 2">
            <a:extLst>
              <a:ext uri="{FF2B5EF4-FFF2-40B4-BE49-F238E27FC236}">
                <a16:creationId xmlns:a16="http://schemas.microsoft.com/office/drawing/2014/main" id="{CF03BC32-ACDA-4CEF-87AC-2A322D4BAFF0}"/>
              </a:ext>
            </a:extLst>
          </p:cNvPr>
          <p:cNvSpPr txBox="1">
            <a:spLocks/>
          </p:cNvSpPr>
          <p:nvPr/>
        </p:nvSpPr>
        <p:spPr>
          <a:xfrm>
            <a:off x="2118810" y="2534343"/>
            <a:ext cx="2123242" cy="1198224"/>
          </a:xfrm>
          <a:prstGeom prst="rect">
            <a:avLst/>
          </a:prstGeom>
          <a:ln w="76200">
            <a:solidFill>
              <a:srgbClr val="FF000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affidamento e l’esecuzione dei contratti</a:t>
            </a:r>
          </a:p>
        </p:txBody>
      </p:sp>
      <p:sp>
        <p:nvSpPr>
          <p:cNvPr id="7" name="Sottotitolo 2">
            <a:extLst>
              <a:ext uri="{FF2B5EF4-FFF2-40B4-BE49-F238E27FC236}">
                <a16:creationId xmlns:a16="http://schemas.microsoft.com/office/drawing/2014/main" id="{D670DE86-7CAB-48B8-B6EA-E7F9C72DE7C6}"/>
              </a:ext>
            </a:extLst>
          </p:cNvPr>
          <p:cNvSpPr txBox="1">
            <a:spLocks/>
          </p:cNvSpPr>
          <p:nvPr/>
        </p:nvSpPr>
        <p:spPr>
          <a:xfrm rot="10800000" flipV="1">
            <a:off x="5001089" y="2760539"/>
            <a:ext cx="1535837" cy="972028"/>
          </a:xfrm>
          <a:prstGeom prst="rect">
            <a:avLst/>
          </a:prstGeom>
          <a:ln w="38100">
            <a:solidFill>
              <a:srgbClr val="FF0000"/>
            </a:solidFill>
          </a:ln>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a:t>Nel rispetto dei principi</a:t>
            </a:r>
          </a:p>
        </p:txBody>
      </p:sp>
      <p:cxnSp>
        <p:nvCxnSpPr>
          <p:cNvPr id="8" name="Connettore 2 7">
            <a:extLst>
              <a:ext uri="{FF2B5EF4-FFF2-40B4-BE49-F238E27FC236}">
                <a16:creationId xmlns:a16="http://schemas.microsoft.com/office/drawing/2014/main" id="{4BD6F5BA-874E-4912-8C96-E960D89DD16F}"/>
              </a:ext>
            </a:extLst>
          </p:cNvPr>
          <p:cNvCxnSpPr>
            <a:cxnSpLocks/>
          </p:cNvCxnSpPr>
          <p:nvPr/>
        </p:nvCxnSpPr>
        <p:spPr>
          <a:xfrm>
            <a:off x="4347103" y="3228089"/>
            <a:ext cx="44388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CasellaDiTesto 15">
            <a:extLst>
              <a:ext uri="{FF2B5EF4-FFF2-40B4-BE49-F238E27FC236}">
                <a16:creationId xmlns:a16="http://schemas.microsoft.com/office/drawing/2014/main" id="{E2DBE5C7-2756-4D81-865A-2DCCD18D6E2C}"/>
              </a:ext>
            </a:extLst>
          </p:cNvPr>
          <p:cNvSpPr txBox="1"/>
          <p:nvPr/>
        </p:nvSpPr>
        <p:spPr>
          <a:xfrm>
            <a:off x="7131726" y="2614247"/>
            <a:ext cx="3746377" cy="2031325"/>
          </a:xfrm>
          <a:prstGeom prst="rect">
            <a:avLst/>
          </a:prstGeom>
          <a:noFill/>
          <a:ln>
            <a:solidFill>
              <a:srgbClr val="FF0000"/>
            </a:solidFill>
          </a:ln>
        </p:spPr>
        <p:txBody>
          <a:bodyPr wrap="square">
            <a:spAutoFit/>
          </a:bodyPr>
          <a:lstStyle/>
          <a:p>
            <a:r>
              <a:rPr lang="it-IT" i="0" dirty="0">
                <a:solidFill>
                  <a:srgbClr val="000000"/>
                </a:solidFill>
                <a:effectLst/>
                <a:latin typeface="Calibri" panose="020F0502020204030204" pitchFamily="34" charset="0"/>
              </a:rPr>
              <a:t>Le disposizioni del codice si interpretano e si applicano in base ai seguenti principi:</a:t>
            </a:r>
          </a:p>
          <a:p>
            <a:r>
              <a:rPr lang="it-IT" b="1" i="0" dirty="0">
                <a:solidFill>
                  <a:srgbClr val="000000"/>
                </a:solidFill>
                <a:effectLst/>
                <a:latin typeface="Calibri" panose="020F0502020204030204" pitchFamily="34" charset="0"/>
              </a:rPr>
              <a:t>Principio del risultato</a:t>
            </a:r>
          </a:p>
          <a:p>
            <a:r>
              <a:rPr lang="it-IT" b="1" dirty="0"/>
              <a:t>Principio della fiducia</a:t>
            </a:r>
          </a:p>
          <a:p>
            <a:r>
              <a:rPr lang="it-IT" b="1" dirty="0"/>
              <a:t>Principio dell’accesso al mercato</a:t>
            </a:r>
          </a:p>
          <a:p>
            <a:endParaRPr lang="it-IT" dirty="0"/>
          </a:p>
        </p:txBody>
      </p:sp>
      <p:cxnSp>
        <p:nvCxnSpPr>
          <p:cNvPr id="17" name="Connettore 2 16">
            <a:extLst>
              <a:ext uri="{FF2B5EF4-FFF2-40B4-BE49-F238E27FC236}">
                <a16:creationId xmlns:a16="http://schemas.microsoft.com/office/drawing/2014/main" id="{931859BB-CC26-48C8-9215-F1564900045E}"/>
              </a:ext>
            </a:extLst>
          </p:cNvPr>
          <p:cNvCxnSpPr>
            <a:cxnSpLocks/>
          </p:cNvCxnSpPr>
          <p:nvPr/>
        </p:nvCxnSpPr>
        <p:spPr>
          <a:xfrm>
            <a:off x="6595370" y="3136632"/>
            <a:ext cx="443883" cy="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CasellaDiTesto 18">
            <a:extLst>
              <a:ext uri="{FF2B5EF4-FFF2-40B4-BE49-F238E27FC236}">
                <a16:creationId xmlns:a16="http://schemas.microsoft.com/office/drawing/2014/main" id="{A0176E10-C758-4FCE-A386-59931D31D8CE}"/>
              </a:ext>
            </a:extLst>
          </p:cNvPr>
          <p:cNvSpPr txBox="1"/>
          <p:nvPr/>
        </p:nvSpPr>
        <p:spPr>
          <a:xfrm>
            <a:off x="739068" y="3843280"/>
            <a:ext cx="6203270" cy="2862322"/>
          </a:xfrm>
          <a:prstGeom prst="rect">
            <a:avLst/>
          </a:prstGeom>
          <a:noFill/>
          <a:ln>
            <a:solidFill>
              <a:srgbClr val="FF0000"/>
            </a:solidFill>
          </a:ln>
        </p:spPr>
        <p:txBody>
          <a:bodyPr wrap="square">
            <a:spAutoFit/>
          </a:bodyPr>
          <a:lstStyle/>
          <a:p>
            <a:r>
              <a:rPr lang="it-IT" i="0" dirty="0">
                <a:solidFill>
                  <a:srgbClr val="000000"/>
                </a:solidFill>
                <a:effectLst/>
                <a:latin typeface="Calibri" panose="020F0502020204030204" pitchFamily="34" charset="0"/>
              </a:rPr>
              <a:t>Altri principi:</a:t>
            </a:r>
          </a:p>
          <a:p>
            <a:r>
              <a:rPr lang="it-IT" b="1" i="0" dirty="0">
                <a:solidFill>
                  <a:srgbClr val="000000"/>
                </a:solidFill>
                <a:effectLst/>
                <a:latin typeface="Calibri" panose="020F0502020204030204" pitchFamily="34" charset="0"/>
              </a:rPr>
              <a:t>Principi di buona fede e di tutela dell’affidamento</a:t>
            </a:r>
          </a:p>
          <a:p>
            <a:r>
              <a:rPr lang="it-IT" b="1" dirty="0"/>
              <a:t>Principi di solidarietà e di sussidiarietà orizzontale. Rapporti con gli enti del Terzo settore</a:t>
            </a:r>
          </a:p>
          <a:p>
            <a:r>
              <a:rPr lang="it-IT" b="1" dirty="0"/>
              <a:t>Principio di auto-organizzazione amministrativa</a:t>
            </a:r>
          </a:p>
          <a:p>
            <a:r>
              <a:rPr lang="it-IT" b="1" dirty="0"/>
              <a:t>Principio di autonomia contrattuale. Divieto di prestazioni d’opera intellettuale a titolo gratuito</a:t>
            </a:r>
          </a:p>
          <a:p>
            <a:r>
              <a:rPr lang="it-IT" b="1" dirty="0"/>
              <a:t>Principio di conservazione dell’equilibrio contrattuale</a:t>
            </a:r>
          </a:p>
          <a:p>
            <a:r>
              <a:rPr lang="it-IT" b="1" dirty="0"/>
              <a:t>Principi di tassatività delle cause di esclusione e di massima partecipazione</a:t>
            </a:r>
          </a:p>
        </p:txBody>
      </p:sp>
      <p:sp>
        <p:nvSpPr>
          <p:cNvPr id="20" name="CasellaDiTesto 19">
            <a:extLst>
              <a:ext uri="{FF2B5EF4-FFF2-40B4-BE49-F238E27FC236}">
                <a16:creationId xmlns:a16="http://schemas.microsoft.com/office/drawing/2014/main" id="{BCB1A755-1BD8-471F-8F3E-2301AA7B3F7C}"/>
              </a:ext>
            </a:extLst>
          </p:cNvPr>
          <p:cNvSpPr txBox="1"/>
          <p:nvPr/>
        </p:nvSpPr>
        <p:spPr>
          <a:xfrm>
            <a:off x="7221984" y="4738377"/>
            <a:ext cx="3446016" cy="1754326"/>
          </a:xfrm>
          <a:prstGeom prst="rect">
            <a:avLst/>
          </a:prstGeom>
          <a:noFill/>
          <a:ln>
            <a:solidFill>
              <a:srgbClr val="FF0000"/>
            </a:solidFill>
          </a:ln>
        </p:spPr>
        <p:txBody>
          <a:bodyPr wrap="square">
            <a:spAutoFit/>
          </a:bodyPr>
          <a:lstStyle/>
          <a:p>
            <a:r>
              <a:rPr lang="it-IT" i="0" dirty="0">
                <a:solidFill>
                  <a:srgbClr val="000000"/>
                </a:solidFill>
                <a:effectLst/>
                <a:latin typeface="Calibri" panose="020F0502020204030204" pitchFamily="34" charset="0"/>
              </a:rPr>
              <a:t>Altri principi:</a:t>
            </a:r>
          </a:p>
          <a:p>
            <a:r>
              <a:rPr lang="it-IT" b="1" i="0" dirty="0">
                <a:solidFill>
                  <a:srgbClr val="000000"/>
                </a:solidFill>
                <a:effectLst/>
                <a:latin typeface="Calibri" panose="020F0502020204030204" pitchFamily="34" charset="0"/>
              </a:rPr>
              <a:t>Principio di applicazione dei contratti collettivi nazionali di settore. Inadempienze contributive e ritardo nei pagamenti</a:t>
            </a:r>
          </a:p>
        </p:txBody>
      </p:sp>
      <p:sp>
        <p:nvSpPr>
          <p:cNvPr id="4" name="Segnaposto piè di pagina 3">
            <a:extLst>
              <a:ext uri="{FF2B5EF4-FFF2-40B4-BE49-F238E27FC236}">
                <a16:creationId xmlns:a16="http://schemas.microsoft.com/office/drawing/2014/main" id="{92E6AD33-B4ED-7851-72F6-6070F2F7FF06}"/>
              </a:ext>
            </a:extLst>
          </p:cNvPr>
          <p:cNvSpPr>
            <a:spLocks noGrp="1"/>
          </p:cNvSpPr>
          <p:nvPr>
            <p:ph type="ftr" sz="quarter" idx="11"/>
          </p:nvPr>
        </p:nvSpPr>
        <p:spPr/>
        <p:txBody>
          <a:bodyPr/>
          <a:lstStyle/>
          <a:p>
            <a:r>
              <a:rPr lang="it-IT"/>
              <a:t>16 GENNAIO 2025</a:t>
            </a:r>
          </a:p>
        </p:txBody>
      </p:sp>
      <p:sp>
        <p:nvSpPr>
          <p:cNvPr id="9" name="Segnaposto numero diapositiva 8">
            <a:extLst>
              <a:ext uri="{FF2B5EF4-FFF2-40B4-BE49-F238E27FC236}">
                <a16:creationId xmlns:a16="http://schemas.microsoft.com/office/drawing/2014/main" id="{FA34DF45-717C-7E4B-E279-BBC556F6C678}"/>
              </a:ext>
            </a:extLst>
          </p:cNvPr>
          <p:cNvSpPr>
            <a:spLocks noGrp="1"/>
          </p:cNvSpPr>
          <p:nvPr>
            <p:ph type="sldNum" sz="quarter" idx="12"/>
          </p:nvPr>
        </p:nvSpPr>
        <p:spPr/>
        <p:txBody>
          <a:bodyPr/>
          <a:lstStyle/>
          <a:p>
            <a:fld id="{577E625E-9F63-4F0D-B634-A1CAF123E05C}" type="slidenum">
              <a:rPr lang="it-IT" smtClean="0"/>
              <a:t>3</a:t>
            </a:fld>
            <a:endParaRPr lang="it-IT"/>
          </a:p>
        </p:txBody>
      </p:sp>
      <p:pic>
        <p:nvPicPr>
          <p:cNvPr id="3" name="Immagine 2">
            <a:extLst>
              <a:ext uri="{FF2B5EF4-FFF2-40B4-BE49-F238E27FC236}">
                <a16:creationId xmlns:a16="http://schemas.microsoft.com/office/drawing/2014/main" id="{509A8F9C-8048-DAFD-0CF0-BF38691EB573}"/>
              </a:ext>
            </a:extLst>
          </p:cNvPr>
          <p:cNvPicPr>
            <a:picLocks noChangeAspect="1"/>
          </p:cNvPicPr>
          <p:nvPr/>
        </p:nvPicPr>
        <p:blipFill>
          <a:blip r:embed="rId3"/>
          <a:stretch>
            <a:fillRect/>
          </a:stretch>
        </p:blipFill>
        <p:spPr>
          <a:xfrm>
            <a:off x="3510116" y="69466"/>
            <a:ext cx="5100484" cy="1283083"/>
          </a:xfrm>
          <a:prstGeom prst="rect">
            <a:avLst/>
          </a:prstGeom>
        </p:spPr>
      </p:pic>
    </p:spTree>
    <p:extLst>
      <p:ext uri="{BB962C8B-B14F-4D97-AF65-F5344CB8AC3E}">
        <p14:creationId xmlns:p14="http://schemas.microsoft.com/office/powerpoint/2010/main" val="13597615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637673" y="2093912"/>
            <a:ext cx="11153273" cy="4315766"/>
          </a:xfrm>
        </p:spPr>
        <p:txBody>
          <a:bodyPr>
            <a:normAutofit fontScale="70000" lnSpcReduction="20000"/>
          </a:bodyPr>
          <a:lstStyle/>
          <a:p>
            <a:r>
              <a:rPr lang="it-IT" dirty="0"/>
              <a:t>Art. 54. (Esclusione automatica delle offerte anomale)</a:t>
            </a:r>
          </a:p>
          <a:p>
            <a:endParaRPr lang="it-IT" dirty="0"/>
          </a:p>
          <a:p>
            <a:r>
              <a:rPr lang="it-IT" dirty="0"/>
              <a:t>1. Nel caso di aggiudicazione, con il criterio del prezzo più basso, di contratti di appalto di lavori o servizi di importo inferiore alle soglie di rilevanza europea che non presentano un interesse transfrontaliero certo, le stazioni appaltanti, in deroga a quanto previsto dall’articolo 110, prevedono negli atti di gara l'esclusione automatica delle offerte che risultano anomale, qualora il numero delle offerte ammesse sia pari o superiore a cinque. Il primo periodo non si applica agli affidamenti di cui all’articolo 50, comma 1, lettere a) e b). In ogni caso le stazioni appaltanti possono valutare la congruità di ogni altra offerta che, in base ad elementi specifici, appaia anormalmente bassa.</a:t>
            </a:r>
          </a:p>
          <a:p>
            <a:endParaRPr lang="it-IT" dirty="0"/>
          </a:p>
          <a:p>
            <a:r>
              <a:rPr lang="it-IT" dirty="0"/>
              <a:t>2. Nei casi di cui al comma 1, primo periodo, le stazioni appaltanti indicano negli atti di gara il metodo per l’individuazione delle offerte anomale, scelto fra quelli descritti nell’allegato II.2, ovvero lo selezionano in sede di valutazione delle offerte tramite sorteggio tra i metodi compatibili dell’allegato II.2.</a:t>
            </a:r>
          </a:p>
          <a:p>
            <a:endParaRPr lang="it-IT" dirty="0"/>
          </a:p>
          <a:p>
            <a:r>
              <a:rPr lang="it-IT" b="1" dirty="0"/>
              <a:t>3. In sede di prima applicazione del codice, l’allegato II.2 è abrogato a decorrere dalla data di entrata in vigore di un corrispondente regolamento adottato ai sensi dell’articolo 17, comma 3, della legge 23 agosto 1988, n. 400, con decreto del Ministro delle infrastrutture e dei trasporti, previo parere dell’ANAC, che lo sostituisce integralmente anche in qualità di allegato al codice.</a:t>
            </a:r>
          </a:p>
          <a:p>
            <a:endParaRPr lang="it-IT" dirty="0"/>
          </a:p>
        </p:txBody>
      </p:sp>
      <p:sp>
        <p:nvSpPr>
          <p:cNvPr id="6" name="Ovale 5">
            <a:extLst>
              <a:ext uri="{FF2B5EF4-FFF2-40B4-BE49-F238E27FC236}">
                <a16:creationId xmlns:a16="http://schemas.microsoft.com/office/drawing/2014/main" id="{D8BE366C-22CB-454B-BA11-D5071CE271B5}"/>
              </a:ext>
            </a:extLst>
          </p:cNvPr>
          <p:cNvSpPr/>
          <p:nvPr/>
        </p:nvSpPr>
        <p:spPr>
          <a:xfrm>
            <a:off x="0" y="2269849"/>
            <a:ext cx="11975690" cy="4667951"/>
          </a:xfrm>
          <a:prstGeom prst="ellipse">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600" dirty="0"/>
              <a:t>Nelle procedure di aggiudicazione di contratti di appalto con il criterio del minor prezzo o costo, la valutazione delle offerte è effettuata da un seggio di gara, anche monocratico, composto da personale della stazione appaltante, scelto secondo criteri di trasparenza e competenza, al quale si applicano le cause di incompatibilità di cui alle lettere b) e c) del comma 5. (Art. 7. Obbligo di astensione :   1. Il dipendente si astiene dal partecipare all’adozione di decisioni o ad attività che possano coinvolgere interessi propri, ovvero di suoi parenti, affini entro il secondo grado, del coniuge o di conviventi, oppure di persone con le quali abbia rapporti di frequentazione abituale, ovvero, di soggetti od organizzazioni con cui egli o il coniuge abbia causa pendente o grave inimicizia o rapporti di credito o debito significativi, ovvero di soggetti od organizzazioni di cui sia tutore, curatore, procuratore o agente, ovvero di enti, associazioni anche non riconosciute, comitati, società o stabilimenti di cui sia amministratore o gerente o dirigente. Il dipendente si astiene in ogni altro caso in cui esistano gravi ragioni di convenienza. Sull’astensione decide il responsabile dell’ufficio di appartenenza.</a:t>
            </a:r>
          </a:p>
        </p:txBody>
      </p:sp>
      <p:sp>
        <p:nvSpPr>
          <p:cNvPr id="7" name="Segnaposto piè di pagina 6">
            <a:extLst>
              <a:ext uri="{FF2B5EF4-FFF2-40B4-BE49-F238E27FC236}">
                <a16:creationId xmlns:a16="http://schemas.microsoft.com/office/drawing/2014/main" id="{98098AB3-F63D-CE27-2528-FA8769C61036}"/>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94297A4F-9C47-32C8-3EBD-3DDD05B8352F}"/>
              </a:ext>
            </a:extLst>
          </p:cNvPr>
          <p:cNvSpPr>
            <a:spLocks noGrp="1"/>
          </p:cNvSpPr>
          <p:nvPr>
            <p:ph type="sldNum" sz="quarter" idx="12"/>
          </p:nvPr>
        </p:nvSpPr>
        <p:spPr/>
        <p:txBody>
          <a:bodyPr/>
          <a:lstStyle/>
          <a:p>
            <a:fld id="{577E625E-9F63-4F0D-B634-A1CAF123E05C}" type="slidenum">
              <a:rPr lang="it-IT" smtClean="0"/>
              <a:t>30</a:t>
            </a:fld>
            <a:endParaRPr lang="it-IT"/>
          </a:p>
        </p:txBody>
      </p:sp>
      <p:sp>
        <p:nvSpPr>
          <p:cNvPr id="9" name="Rettangolo con angoli arrotondati 8">
            <a:extLst>
              <a:ext uri="{FF2B5EF4-FFF2-40B4-BE49-F238E27FC236}">
                <a16:creationId xmlns:a16="http://schemas.microsoft.com/office/drawing/2014/main" id="{B45B0A46-9AEB-AB64-C25E-641BE3E94811}"/>
              </a:ext>
            </a:extLst>
          </p:cNvPr>
          <p:cNvSpPr/>
          <p:nvPr/>
        </p:nvSpPr>
        <p:spPr>
          <a:xfrm>
            <a:off x="2949999" y="2372697"/>
            <a:ext cx="8117632" cy="419287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t>PRIMA</a:t>
            </a:r>
          </a:p>
          <a:p>
            <a:r>
              <a:rPr lang="it-IT" dirty="0"/>
              <a:t>3. In sede di prima applicazione del codice, l’allegato II.2 è abrogato a decorrere dalla data di entrata in vigore di un corrispondente regolamento adottato ai sensi dell’articolo 17, comma 3, della legge 23 agosto 1988, n. 400, con decreto del Ministro delle infrastrutture e dei trasporti, previo parere dell’ANAC, che lo sostituisce integralmente anche in qualità di allegato al codice.</a:t>
            </a:r>
          </a:p>
          <a:p>
            <a:endParaRPr lang="it-IT" dirty="0"/>
          </a:p>
          <a:p>
            <a:pPr algn="ctr"/>
            <a:r>
              <a:rPr lang="it-IT" i="1" dirty="0"/>
              <a:t>CORRETTIVO</a:t>
            </a:r>
          </a:p>
          <a:p>
            <a:pPr algn="ctr"/>
            <a:endParaRPr lang="it-IT" sz="1800" dirty="0">
              <a:effectLst/>
              <a:latin typeface="Segoe UI" panose="020B0502040204020203" pitchFamily="34" charset="0"/>
            </a:endParaRPr>
          </a:p>
          <a:p>
            <a:pPr algn="ctr"/>
            <a:r>
              <a:rPr lang="it-IT" sz="1800" dirty="0">
                <a:effectLst/>
                <a:latin typeface="Segoe UI" panose="020B0502040204020203" pitchFamily="34" charset="0"/>
              </a:rPr>
              <a:t>all'articolo 54, il comma 3 è abrogato</a:t>
            </a:r>
            <a:endParaRPr lang="it-IT" i="1" dirty="0"/>
          </a:p>
        </p:txBody>
      </p:sp>
      <p:pic>
        <p:nvPicPr>
          <p:cNvPr id="4" name="Immagine 3">
            <a:extLst>
              <a:ext uri="{FF2B5EF4-FFF2-40B4-BE49-F238E27FC236}">
                <a16:creationId xmlns:a16="http://schemas.microsoft.com/office/drawing/2014/main" id="{68C2F4C0-0B2B-EAC3-1913-FD6F5B371A96}"/>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5171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637673" y="2093912"/>
            <a:ext cx="11153273" cy="4315766"/>
          </a:xfrm>
        </p:spPr>
        <p:txBody>
          <a:bodyPr>
            <a:normAutofit/>
          </a:bodyPr>
          <a:lstStyle/>
          <a:p>
            <a:r>
              <a:rPr lang="it-IT" dirty="0"/>
              <a:t>Art. 54. (Esclusione automatica delle offerte anomale)</a:t>
            </a:r>
          </a:p>
          <a:p>
            <a:endParaRPr lang="it-IT" dirty="0"/>
          </a:p>
          <a:p>
            <a:r>
              <a:rPr lang="it-IT" sz="2800" b="1" dirty="0"/>
              <a:t>Esclusione automatica: sia in negoziata che in procedura ordinaria (art. 50, comma 1 lett. d) se criterio del prezzo più basso + assenza interesse transfrontaliero certo, per offerte ≥ 5. Solo per lavori e servizi (si presuppone siano gare più complesse e lunghe) e se negli atti di gara è individuato il criterio;</a:t>
            </a:r>
          </a:p>
          <a:p>
            <a:r>
              <a:rPr lang="it-IT" sz="2800" b="1" dirty="0"/>
              <a:t>NO Esclusione automatica per affidamenti diretti</a:t>
            </a:r>
          </a:p>
        </p:txBody>
      </p:sp>
      <p:sp>
        <p:nvSpPr>
          <p:cNvPr id="6" name="Segnaposto piè di pagina 5">
            <a:extLst>
              <a:ext uri="{FF2B5EF4-FFF2-40B4-BE49-F238E27FC236}">
                <a16:creationId xmlns:a16="http://schemas.microsoft.com/office/drawing/2014/main" id="{A222BC04-31E4-FCA3-3256-13168AE66765}"/>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988CFAE8-928E-B5AA-7D4A-99D71BD8152E}"/>
              </a:ext>
            </a:extLst>
          </p:cNvPr>
          <p:cNvSpPr>
            <a:spLocks noGrp="1"/>
          </p:cNvSpPr>
          <p:nvPr>
            <p:ph type="sldNum" sz="quarter" idx="12"/>
          </p:nvPr>
        </p:nvSpPr>
        <p:spPr/>
        <p:txBody>
          <a:bodyPr/>
          <a:lstStyle/>
          <a:p>
            <a:fld id="{577E625E-9F63-4F0D-B634-A1CAF123E05C}" type="slidenum">
              <a:rPr lang="it-IT" smtClean="0"/>
              <a:t>31</a:t>
            </a:fld>
            <a:endParaRPr lang="it-IT"/>
          </a:p>
        </p:txBody>
      </p:sp>
      <p:pic>
        <p:nvPicPr>
          <p:cNvPr id="4" name="Immagine 3">
            <a:extLst>
              <a:ext uri="{FF2B5EF4-FFF2-40B4-BE49-F238E27FC236}">
                <a16:creationId xmlns:a16="http://schemas.microsoft.com/office/drawing/2014/main" id="{ACDAE55D-19E2-29E8-031B-CC0575D01957}"/>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336508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093912"/>
            <a:ext cx="9144000" cy="4315766"/>
          </a:xfrm>
        </p:spPr>
        <p:txBody>
          <a:bodyPr>
            <a:normAutofit/>
          </a:bodyPr>
          <a:lstStyle/>
          <a:p>
            <a:r>
              <a:rPr lang="it-IT" dirty="0"/>
              <a:t>Art. 55. (Termini dilatori)</a:t>
            </a:r>
          </a:p>
          <a:p>
            <a:endParaRPr lang="it-IT" dirty="0"/>
          </a:p>
          <a:p>
            <a:r>
              <a:rPr lang="it-IT" dirty="0"/>
              <a:t>1. La stipulazione del contratto avviene entro trenta giorni dall’aggiudicazione.</a:t>
            </a:r>
          </a:p>
          <a:p>
            <a:endParaRPr lang="it-IT" dirty="0"/>
          </a:p>
          <a:p>
            <a:r>
              <a:rPr lang="it-IT" b="1" dirty="0"/>
              <a:t>2. I termini dilatori previsti dall’articolo 18, commi 3 e 4, non si applicano agli affidamenti dei contratti di importo inferiore alle soglie di rilevanza europea.</a:t>
            </a:r>
          </a:p>
          <a:p>
            <a:endParaRPr lang="it-IT" dirty="0"/>
          </a:p>
        </p:txBody>
      </p:sp>
      <p:sp>
        <p:nvSpPr>
          <p:cNvPr id="6" name="Segnaposto piè di pagina 5">
            <a:extLst>
              <a:ext uri="{FF2B5EF4-FFF2-40B4-BE49-F238E27FC236}">
                <a16:creationId xmlns:a16="http://schemas.microsoft.com/office/drawing/2014/main" id="{B4A76A3A-7A2A-35BA-3D5F-EB217F97C984}"/>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EEB95977-23A6-A984-C836-3426D1E70BD0}"/>
              </a:ext>
            </a:extLst>
          </p:cNvPr>
          <p:cNvSpPr>
            <a:spLocks noGrp="1"/>
          </p:cNvSpPr>
          <p:nvPr>
            <p:ph type="sldNum" sz="quarter" idx="12"/>
          </p:nvPr>
        </p:nvSpPr>
        <p:spPr/>
        <p:txBody>
          <a:bodyPr/>
          <a:lstStyle/>
          <a:p>
            <a:fld id="{577E625E-9F63-4F0D-B634-A1CAF123E05C}" type="slidenum">
              <a:rPr lang="it-IT" smtClean="0"/>
              <a:t>32</a:t>
            </a:fld>
            <a:endParaRPr lang="it-IT"/>
          </a:p>
        </p:txBody>
      </p:sp>
      <p:pic>
        <p:nvPicPr>
          <p:cNvPr id="4" name="Immagine 3">
            <a:extLst>
              <a:ext uri="{FF2B5EF4-FFF2-40B4-BE49-F238E27FC236}">
                <a16:creationId xmlns:a16="http://schemas.microsoft.com/office/drawing/2014/main" id="{7146CC3F-DF11-0131-19AB-A0A091D96B84}"/>
              </a:ext>
            </a:extLst>
          </p:cNvPr>
          <p:cNvPicPr>
            <a:picLocks noChangeAspect="1"/>
          </p:cNvPicPr>
          <p:nvPr/>
        </p:nvPicPr>
        <p:blipFill>
          <a:blip r:embed="rId2"/>
          <a:stretch>
            <a:fillRect/>
          </a:stretch>
        </p:blipFill>
        <p:spPr>
          <a:xfrm>
            <a:off x="2910348" y="69466"/>
            <a:ext cx="4827640" cy="1267846"/>
          </a:xfrm>
          <a:prstGeom prst="rect">
            <a:avLst/>
          </a:prstGeom>
        </p:spPr>
      </p:pic>
      <p:sp>
        <p:nvSpPr>
          <p:cNvPr id="5" name="Rettangolo con angoli arrotondati 4">
            <a:extLst>
              <a:ext uri="{FF2B5EF4-FFF2-40B4-BE49-F238E27FC236}">
                <a16:creationId xmlns:a16="http://schemas.microsoft.com/office/drawing/2014/main" id="{B29624DC-60CB-7ECE-F5DA-081018EABC14}"/>
              </a:ext>
            </a:extLst>
          </p:cNvPr>
          <p:cNvSpPr/>
          <p:nvPr/>
        </p:nvSpPr>
        <p:spPr>
          <a:xfrm>
            <a:off x="865238" y="1715874"/>
            <a:ext cx="10785987" cy="4563561"/>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600" dirty="0"/>
              <a:t>3. Il contratto non può essere stipulato prima di trentacinque </a:t>
            </a:r>
            <a:r>
              <a:rPr lang="it-IT" sz="1600" b="1" dirty="0"/>
              <a:t>trentadue </a:t>
            </a:r>
            <a:r>
              <a:rPr lang="it-IT" sz="1600" dirty="0"/>
              <a:t>(</a:t>
            </a:r>
            <a:r>
              <a:rPr lang="it-IT" sz="1600" i="1" dirty="0"/>
              <a:t>parola sostituita dall'art. 6, comma 1, </a:t>
            </a:r>
            <a:r>
              <a:rPr lang="it-IT" sz="1600" i="1" dirty="0" err="1"/>
              <a:t>lettea</a:t>
            </a:r>
            <a:r>
              <a:rPr lang="it-IT" sz="1600" i="1" dirty="0"/>
              <a:t> b), del </a:t>
            </a:r>
            <a:r>
              <a:rPr lang="it-IT" sz="1600" i="1" dirty="0" err="1"/>
              <a:t>D.Lgs.</a:t>
            </a:r>
            <a:r>
              <a:rPr lang="it-IT" sz="1600" i="1" dirty="0"/>
              <a:t> n. 209/2024</a:t>
            </a:r>
            <a:r>
              <a:rPr lang="it-IT" sz="1600" dirty="0"/>
              <a:t>) giorni dall'invio dell'ultima delle comunicazioni del provvedimento di aggiudicazione. Tale termine dilatorio non si applica nei casi:</a:t>
            </a:r>
          </a:p>
          <a:p>
            <a:r>
              <a:rPr lang="it-IT" sz="1600" dirty="0"/>
              <a:t>a) di procedura in cui è stata presentata o ammessa una sola offerta e non sono state tempestivamente proposte impugnazioni del bando o della lettera di invito, o le impugnazioni sono già state respinte con decisione definitiva;</a:t>
            </a:r>
          </a:p>
          <a:p>
            <a:r>
              <a:rPr lang="it-IT" sz="1600" dirty="0"/>
              <a:t>b) di appalti basati su un accordo quadro;</a:t>
            </a:r>
          </a:p>
          <a:p>
            <a:r>
              <a:rPr lang="it-IT" sz="1600" dirty="0"/>
              <a:t>c) di appalti specifici basati su un sistema dinamico di acquisizione;</a:t>
            </a:r>
          </a:p>
          <a:p>
            <a:r>
              <a:rPr lang="it-IT" sz="1600" dirty="0"/>
              <a:t>d) di contratti di importo inferiore alle soglie europee, ai sensi dell'articolo 55, comma 2 (</a:t>
            </a:r>
            <a:r>
              <a:rPr lang="it-IT" sz="1600" i="1" dirty="0"/>
              <a:t>parole soppresse dall'art. 6, comma 1, lettera b), del </a:t>
            </a:r>
            <a:r>
              <a:rPr lang="it-IT" sz="1600" i="1" dirty="0" err="1"/>
              <a:t>D.Lgs.</a:t>
            </a:r>
            <a:r>
              <a:rPr lang="it-IT" sz="1600" i="1" dirty="0"/>
              <a:t> n. 209/2023</a:t>
            </a:r>
            <a:r>
              <a:rPr lang="it-IT" sz="1600" dirty="0"/>
              <a:t>).</a:t>
            </a:r>
          </a:p>
          <a:p>
            <a:endParaRPr lang="it-IT" sz="1600" dirty="0"/>
          </a:p>
          <a:p>
            <a:r>
              <a:rPr lang="it-IT" sz="1600" dirty="0"/>
              <a:t>4. Se è proposto ricorso avverso l'aggiudicazione con contestuale domanda cautelare, il contratto non può essere stipulato dal momento della notificazione dell'istanza cautelare alla stazione appaltante o all'ente concedente fino alla pubblicazione del provvedimento cautelare di primo grado o del dispositivo o della sentenza di primo grado, in caso di decisione del merito all'udienza cautelare. L'effetto sospensivo cessa quando, in sede di esame della domanda cautelare, il giudice si dichiara incompetente ai sensi dell'articolo 15, comma 4, del codice del processo amministrativo, di cui all'allegato I al decreto legislativo 2 luglio 2010, n. 104, o fissa con ordinanza la data di discussione del merito senza pronunciarsi sulle misure cautelari con il consenso delle parti, valevole quale implicita rinuncia all'immediato esame della domanda cautelare.</a:t>
            </a:r>
            <a:endParaRPr lang="it-IT" sz="1600" i="1" dirty="0"/>
          </a:p>
        </p:txBody>
      </p:sp>
    </p:spTree>
    <p:extLst>
      <p:ext uri="{BB962C8B-B14F-4D97-AF65-F5344CB8AC3E}">
        <p14:creationId xmlns:p14="http://schemas.microsoft.com/office/powerpoint/2010/main" val="1307711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sp>
        <p:nvSpPr>
          <p:cNvPr id="3" name="Sottotitolo 2">
            <a:extLst>
              <a:ext uri="{FF2B5EF4-FFF2-40B4-BE49-F238E27FC236}">
                <a16:creationId xmlns:a16="http://schemas.microsoft.com/office/drawing/2014/main" id="{A6C0E41E-A10C-4A1B-BFDA-10EE6A7228B3}"/>
              </a:ext>
            </a:extLst>
          </p:cNvPr>
          <p:cNvSpPr>
            <a:spLocks noGrp="1"/>
          </p:cNvSpPr>
          <p:nvPr>
            <p:ph type="subTitle" idx="1"/>
          </p:nvPr>
        </p:nvSpPr>
        <p:spPr>
          <a:xfrm>
            <a:off x="1524000" y="2093912"/>
            <a:ext cx="9144000" cy="4315766"/>
          </a:xfrm>
        </p:spPr>
        <p:txBody>
          <a:bodyPr>
            <a:normAutofit fontScale="92500" lnSpcReduction="10000"/>
          </a:bodyPr>
          <a:lstStyle/>
          <a:p>
            <a:r>
              <a:rPr lang="it-IT" dirty="0"/>
              <a:t>Art. 55. (Termini dilatori)</a:t>
            </a:r>
          </a:p>
          <a:p>
            <a:endParaRPr lang="it-IT" dirty="0"/>
          </a:p>
          <a:p>
            <a:r>
              <a:rPr lang="it-IT" dirty="0"/>
              <a:t>No stand </a:t>
            </a:r>
            <a:r>
              <a:rPr lang="it-IT" dirty="0" err="1"/>
              <a:t>still</a:t>
            </a:r>
            <a:r>
              <a:rPr lang="it-IT" dirty="0"/>
              <a:t> e stipula contratto entro 30 giorni da aggiudicazione</a:t>
            </a:r>
          </a:p>
          <a:p>
            <a:r>
              <a:rPr lang="it-IT" dirty="0"/>
              <a:t>Negli appalti sottosoglia con il criterio del minor prezzo si applica l’esclusione automatica delle offerte anormalmente basse, secondo le condizioni minime definite dalla nuova normativa (numero di offerte ammesse pari o superiore a cinque)</a:t>
            </a:r>
          </a:p>
          <a:p>
            <a:r>
              <a:rPr lang="it-IT" dirty="0"/>
              <a:t>Le metodologie per l’individuazione della soglia di anomalia sono specificate negli allegati e sono scelte (nonché dichiarate negli atti di gara) dalla SA</a:t>
            </a:r>
          </a:p>
          <a:p>
            <a:r>
              <a:rPr lang="it-IT" dirty="0"/>
              <a:t>Le metodologie di calcolo per l’individuazione della soglia di anomalia sono destinate a essere cambiate periodicamente, per evitare abusi</a:t>
            </a:r>
          </a:p>
        </p:txBody>
      </p:sp>
      <p:sp>
        <p:nvSpPr>
          <p:cNvPr id="6" name="Segnaposto piè di pagina 5">
            <a:extLst>
              <a:ext uri="{FF2B5EF4-FFF2-40B4-BE49-F238E27FC236}">
                <a16:creationId xmlns:a16="http://schemas.microsoft.com/office/drawing/2014/main" id="{CB5D7606-9A39-A709-FDF8-00497308E02B}"/>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479B7A46-BCA0-729C-FF15-1E35A8B20736}"/>
              </a:ext>
            </a:extLst>
          </p:cNvPr>
          <p:cNvSpPr>
            <a:spLocks noGrp="1"/>
          </p:cNvSpPr>
          <p:nvPr>
            <p:ph type="sldNum" sz="quarter" idx="12"/>
          </p:nvPr>
        </p:nvSpPr>
        <p:spPr/>
        <p:txBody>
          <a:bodyPr/>
          <a:lstStyle/>
          <a:p>
            <a:fld id="{577E625E-9F63-4F0D-B634-A1CAF123E05C}" type="slidenum">
              <a:rPr lang="it-IT" smtClean="0"/>
              <a:t>33</a:t>
            </a:fld>
            <a:endParaRPr lang="it-IT"/>
          </a:p>
        </p:txBody>
      </p:sp>
      <p:pic>
        <p:nvPicPr>
          <p:cNvPr id="4" name="Immagine 3">
            <a:extLst>
              <a:ext uri="{FF2B5EF4-FFF2-40B4-BE49-F238E27FC236}">
                <a16:creationId xmlns:a16="http://schemas.microsoft.com/office/drawing/2014/main" id="{EE220167-1C0F-1B86-2684-80172C4F01E4}"/>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40686362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4000" y="1352549"/>
            <a:ext cx="9144000" cy="741363"/>
          </a:xfrm>
        </p:spPr>
        <p:txBody>
          <a:bodyPr anchor="t">
            <a:normAutofit/>
          </a:bodyPr>
          <a:lstStyle/>
          <a:p>
            <a:r>
              <a:rPr lang="it-IT" sz="2400" b="1" dirty="0"/>
              <a:t>GLI AFFIDAMENTI SOTTO SOGLIA</a:t>
            </a:r>
          </a:p>
        </p:txBody>
      </p:sp>
      <p:graphicFrame>
        <p:nvGraphicFramePr>
          <p:cNvPr id="4" name="Tabella 3">
            <a:extLst>
              <a:ext uri="{FF2B5EF4-FFF2-40B4-BE49-F238E27FC236}">
                <a16:creationId xmlns:a16="http://schemas.microsoft.com/office/drawing/2014/main" id="{356A6A2B-BFDC-422A-8661-AD89A815FA17}"/>
              </a:ext>
            </a:extLst>
          </p:cNvPr>
          <p:cNvGraphicFramePr>
            <a:graphicFrameLocks noGrp="1"/>
          </p:cNvGraphicFramePr>
          <p:nvPr>
            <p:extLst>
              <p:ext uri="{D42A27DB-BD31-4B8C-83A1-F6EECF244321}">
                <p14:modId xmlns:p14="http://schemas.microsoft.com/office/powerpoint/2010/main" val="3586472454"/>
              </p:ext>
            </p:extLst>
          </p:nvPr>
        </p:nvGraphicFramePr>
        <p:xfrm>
          <a:off x="1036949" y="1752390"/>
          <a:ext cx="10275216" cy="4978348"/>
        </p:xfrm>
        <a:graphic>
          <a:graphicData uri="http://schemas.openxmlformats.org/drawingml/2006/table">
            <a:tbl>
              <a:tblPr firstRow="1" firstCol="1" bandRow="1"/>
              <a:tblGrid>
                <a:gridCol w="1135847">
                  <a:extLst>
                    <a:ext uri="{9D8B030D-6E8A-4147-A177-3AD203B41FA5}">
                      <a16:colId xmlns:a16="http://schemas.microsoft.com/office/drawing/2014/main" val="3382697808"/>
                    </a:ext>
                  </a:extLst>
                </a:gridCol>
                <a:gridCol w="1346216">
                  <a:extLst>
                    <a:ext uri="{9D8B030D-6E8A-4147-A177-3AD203B41FA5}">
                      <a16:colId xmlns:a16="http://schemas.microsoft.com/office/drawing/2014/main" val="2723729685"/>
                    </a:ext>
                  </a:extLst>
                </a:gridCol>
                <a:gridCol w="1302390">
                  <a:extLst>
                    <a:ext uri="{9D8B030D-6E8A-4147-A177-3AD203B41FA5}">
                      <a16:colId xmlns:a16="http://schemas.microsoft.com/office/drawing/2014/main" val="4181665253"/>
                    </a:ext>
                  </a:extLst>
                </a:gridCol>
                <a:gridCol w="1120507">
                  <a:extLst>
                    <a:ext uri="{9D8B030D-6E8A-4147-A177-3AD203B41FA5}">
                      <a16:colId xmlns:a16="http://schemas.microsoft.com/office/drawing/2014/main" val="226911990"/>
                    </a:ext>
                  </a:extLst>
                </a:gridCol>
                <a:gridCol w="1304581">
                  <a:extLst>
                    <a:ext uri="{9D8B030D-6E8A-4147-A177-3AD203B41FA5}">
                      <a16:colId xmlns:a16="http://schemas.microsoft.com/office/drawing/2014/main" val="1462647985"/>
                    </a:ext>
                  </a:extLst>
                </a:gridCol>
                <a:gridCol w="2322826">
                  <a:extLst>
                    <a:ext uri="{9D8B030D-6E8A-4147-A177-3AD203B41FA5}">
                      <a16:colId xmlns:a16="http://schemas.microsoft.com/office/drawing/2014/main" val="658785290"/>
                    </a:ext>
                  </a:extLst>
                </a:gridCol>
                <a:gridCol w="1742849">
                  <a:extLst>
                    <a:ext uri="{9D8B030D-6E8A-4147-A177-3AD203B41FA5}">
                      <a16:colId xmlns:a16="http://schemas.microsoft.com/office/drawing/2014/main" val="3895666476"/>
                    </a:ext>
                  </a:extLst>
                </a:gridCol>
              </a:tblGrid>
              <a:tr h="444115">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Ogget</a:t>
                      </a: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 dell’affidamento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a:txBody>
                    <a:bodyPr/>
                    <a:lstStyle/>
                    <a:p>
                      <a:pPr algn="ctr">
                        <a:lnSpc>
                          <a:spcPct val="107000"/>
                        </a:lnSpc>
                        <a:spcAft>
                          <a:spcPts val="800"/>
                        </a:spcAft>
                      </a:pP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Tipologia procedura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800"/>
                        </a:spcAft>
                      </a:pP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Limiti importo</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800"/>
                        </a:spcAft>
                      </a:pP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Caratteristiche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lnSpc>
                          <a:spcPct val="107000"/>
                        </a:lnSpc>
                        <a:spcAft>
                          <a:spcPts val="800"/>
                        </a:spcAft>
                      </a:pP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Come</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lnSpc>
                          <a:spcPct val="107000"/>
                        </a:lnSpc>
                        <a:spcAft>
                          <a:spcPts val="800"/>
                        </a:spcAft>
                      </a:pP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Garanzia provvisoria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07000"/>
                        </a:lnSpc>
                        <a:spcAft>
                          <a:spcPts val="800"/>
                        </a:spcAft>
                      </a:pPr>
                      <a:r>
                        <a:rPr lang="it-IT" sz="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Garanzia definitiva</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711670487"/>
                  </a:ext>
                </a:extLst>
              </a:tr>
              <a:tr h="594370">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Lavori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Affidamento diretto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&lt; 150.000,00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anche senza consultazione di più operatori economici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esperienze pregresse</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no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Art. 53 co. 4: In casi debitamente motivati è facoltà della stazione appaltante non richiedere la </a:t>
                      </a:r>
                      <a:r>
                        <a:rPr lang="it-IT" sz="800" b="1" dirty="0">
                          <a:effectLst/>
                          <a:latin typeface="Calibri" panose="020F0502020204030204" pitchFamily="34" charset="0"/>
                          <a:ea typeface="Calibri" panose="020F0502020204030204" pitchFamily="34" charset="0"/>
                          <a:cs typeface="Times New Roman" panose="02020603050405020304" pitchFamily="18" charset="0"/>
                        </a:rPr>
                        <a:t>garanzia definitiva </a:t>
                      </a:r>
                      <a:r>
                        <a:rPr lang="it-IT" sz="800" dirty="0">
                          <a:effectLst/>
                          <a:latin typeface="Calibri" panose="020F0502020204030204" pitchFamily="34" charset="0"/>
                          <a:ea typeface="Calibri" panose="020F0502020204030204" pitchFamily="34" charset="0"/>
                          <a:cs typeface="Times New Roman" panose="02020603050405020304" pitchFamily="18" charset="0"/>
                        </a:rPr>
                        <a:t>per l’esecuzione dei contratti di cui alla presente Parte oppure per i contratti di pari importo a valere su un accordo quadro.</a:t>
                      </a:r>
                    </a:p>
                    <a:p>
                      <a:pPr algn="ctr">
                        <a:lnSpc>
                          <a:spcPct val="107000"/>
                        </a:lnSpc>
                        <a:spcAft>
                          <a:spcPts val="800"/>
                        </a:spcAft>
                      </a:pPr>
                      <a:r>
                        <a:rPr lang="it-IT" sz="800" b="1" dirty="0">
                          <a:effectLst/>
                          <a:latin typeface="Calibri" panose="020F0502020204030204" pitchFamily="34" charset="0"/>
                          <a:ea typeface="Calibri" panose="020F0502020204030204" pitchFamily="34" charset="0"/>
                          <a:cs typeface="Times New Roman" panose="02020603050405020304" pitchFamily="18" charset="0"/>
                        </a:rPr>
                        <a:t>Quando richiesta, la garanzia definitiva è pari al 5% dell’importo contrattuale</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Alla garanzia provvisoria e definitiva non si applicano le riduzioni previste dall'articolo 106, comma 8, e gli aumenti previsti dall'articolo 117, comma 2.».</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200077"/>
                  </a:ext>
                </a:extLst>
              </a:tr>
              <a:tr h="594370">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Servizi e forniture</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Affidamento diretto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&lt; 140.000,00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anche senza consultazione di più operatori economici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esperienze pregresse</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no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143220404"/>
                  </a:ext>
                </a:extLst>
              </a:tr>
              <a:tr h="829725">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Lavori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Procedura negoziata senza bando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Calibri" panose="020F0502020204030204" pitchFamily="34" charset="0"/>
                        </a:rPr>
                        <a:t>≥</a:t>
                      </a:r>
                      <a:r>
                        <a:rPr lang="it-IT" sz="800">
                          <a:effectLst/>
                          <a:latin typeface="Calibri" panose="020F0502020204030204" pitchFamily="34" charset="0"/>
                          <a:ea typeface="Calibri" panose="020F0502020204030204" pitchFamily="34" charset="0"/>
                          <a:cs typeface="Times New Roman" panose="02020603050405020304" pitchFamily="18" charset="0"/>
                        </a:rPr>
                        <a:t> 150.000,00</a:t>
                      </a:r>
                    </a:p>
                    <a:p>
                      <a:pPr marL="66675" indent="-66675"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&lt; 1.000.000,00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Almeno 5 operatori economici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Indagini di mercato/elenchi di operatori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Si: in considerazione della specificità della singola procedura, ricorrano particolari esigenze che ne giustifichino la richiesta</a:t>
                      </a:r>
                    </a:p>
                    <a:p>
                      <a:pPr algn="ctr">
                        <a:lnSpc>
                          <a:spcPct val="107000"/>
                        </a:lnSpc>
                        <a:spcAft>
                          <a:spcPts val="800"/>
                        </a:spcAft>
                      </a:pPr>
                      <a:r>
                        <a:rPr lang="it-IT" sz="800" i="1">
                          <a:effectLst/>
                          <a:latin typeface="Calibri" panose="020F0502020204030204" pitchFamily="34" charset="0"/>
                          <a:ea typeface="Calibri" panose="020F0502020204030204" pitchFamily="34" charset="0"/>
                          <a:cs typeface="Times New Roman" panose="02020603050405020304" pitchFamily="18" charset="0"/>
                        </a:rPr>
                        <a:t>(motivazione e misura max 1%)</a:t>
                      </a:r>
                      <a:endParaRPr lang="it-IT" sz="80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2727817166"/>
                  </a:ext>
                </a:extLst>
              </a:tr>
              <a:tr h="829725">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Lavori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Procedura negoziata senza bando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 1.000.000,00</a:t>
                      </a:r>
                    </a:p>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&lt; 5.382.000,00</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Almeno 10 operatori economici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Indagini di mercato/elenchi di operatori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Si: in considerazione della specificità della singola procedura, ricorrano particolari esigenze che ne giustifichino la richiesta</a:t>
                      </a:r>
                    </a:p>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(motivazione e misura max 1%)</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4170472271"/>
                  </a:ext>
                </a:extLst>
              </a:tr>
              <a:tr h="1686043">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Servizi e forniture</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Procedura negoziata senza bando</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140.000,00 &lt; 215.000,00</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 140.000,00 &lt; 431.000,00</a:t>
                      </a:r>
                    </a:p>
                    <a:p>
                      <a:pPr algn="ctr">
                        <a:lnSpc>
                          <a:spcPct val="107000"/>
                        </a:lnSpc>
                        <a:spcAft>
                          <a:spcPts val="800"/>
                        </a:spcAft>
                      </a:pPr>
                      <a:r>
                        <a:rPr lang="it-IT" sz="800" i="1" dirty="0">
                          <a:effectLst/>
                          <a:latin typeface="Calibri" panose="020F0502020204030204" pitchFamily="34" charset="0"/>
                          <a:ea typeface="Calibri" panose="020F0502020204030204" pitchFamily="34" charset="0"/>
                          <a:cs typeface="Times New Roman" panose="02020603050405020304" pitchFamily="18" charset="0"/>
                        </a:rPr>
                        <a:t>(settori speciali)</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800" i="1" dirty="0">
                          <a:effectLst/>
                          <a:latin typeface="Calibri" panose="020F0502020204030204" pitchFamily="34" charset="0"/>
                          <a:ea typeface="Calibri" panose="020F0502020204030204" pitchFamily="34" charset="0"/>
                          <a:cs typeface="Times New Roman" panose="02020603050405020304" pitchFamily="18" charset="0"/>
                        </a:rPr>
                        <a:t>≥ 140.000,00 &lt; 750.000,00</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800" i="1" dirty="0">
                          <a:effectLst/>
                          <a:latin typeface="Calibri" panose="020F0502020204030204" pitchFamily="34" charset="0"/>
                          <a:ea typeface="Calibri" panose="020F0502020204030204" pitchFamily="34" charset="0"/>
                          <a:cs typeface="Times New Roman" panose="02020603050405020304" pitchFamily="18" charset="0"/>
                        </a:rPr>
                        <a:t>(Allegato XIV Direttiva)</a:t>
                      </a:r>
                      <a:endParaRPr lang="it-IT"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a:effectLst/>
                          <a:latin typeface="Calibri" panose="020F0502020204030204" pitchFamily="34" charset="0"/>
                          <a:ea typeface="Calibri" panose="020F0502020204030204" pitchFamily="34" charset="0"/>
                          <a:cs typeface="Times New Roman" panose="02020603050405020304" pitchFamily="18" charset="0"/>
                        </a:rPr>
                        <a:t>Almeno 5 operatori economici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Indagini di mercato/elenchi di operatori</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Si: in considerazione della specificità della singola procedura, ricorrano particolari esigenze che ne giustifichino la richiesta</a:t>
                      </a:r>
                    </a:p>
                    <a:p>
                      <a:pPr algn="ctr">
                        <a:lnSpc>
                          <a:spcPct val="107000"/>
                        </a:lnSpc>
                        <a:spcAft>
                          <a:spcPts val="800"/>
                        </a:spcAft>
                      </a:pPr>
                      <a:r>
                        <a:rPr lang="it-IT" sz="800" dirty="0">
                          <a:effectLst/>
                          <a:latin typeface="Calibri" panose="020F0502020204030204" pitchFamily="34" charset="0"/>
                          <a:ea typeface="Calibri" panose="020F0502020204030204" pitchFamily="34" charset="0"/>
                          <a:cs typeface="Times New Roman" panose="02020603050405020304" pitchFamily="18" charset="0"/>
                        </a:rPr>
                        <a:t>(motivazione e misura max 1%)</a:t>
                      </a: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it-IT"/>
                    </a:p>
                  </a:txBody>
                  <a:tcPr/>
                </a:tc>
                <a:extLst>
                  <a:ext uri="{0D108BD9-81ED-4DB2-BD59-A6C34878D82A}">
                    <a16:rowId xmlns:a16="http://schemas.microsoft.com/office/drawing/2014/main" val="1623381458"/>
                  </a:ext>
                </a:extLst>
              </a:tr>
            </a:tbl>
          </a:graphicData>
        </a:graphic>
      </p:graphicFrame>
      <p:sp>
        <p:nvSpPr>
          <p:cNvPr id="3" name="Rettangolo 2">
            <a:extLst>
              <a:ext uri="{FF2B5EF4-FFF2-40B4-BE49-F238E27FC236}">
                <a16:creationId xmlns:a16="http://schemas.microsoft.com/office/drawing/2014/main" id="{12DA1822-6662-48E0-AD5B-99EF3C945CC0}"/>
              </a:ext>
            </a:extLst>
          </p:cNvPr>
          <p:cNvSpPr/>
          <p:nvPr/>
        </p:nvSpPr>
        <p:spPr>
          <a:xfrm>
            <a:off x="2445367" y="2798136"/>
            <a:ext cx="3604181" cy="30214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1</a:t>
            </a:r>
          </a:p>
          <a:p>
            <a:pPr algn="ctr"/>
            <a:r>
              <a:rPr lang="it-IT" dirty="0"/>
              <a:t>La disciplina degli affidamenti sottosoglia razionalizza i moduli, individuandone soltanto due l’affidamento diretto «puro» e la procedura negoziata senza pubblicazione di bando (c d «procedura</a:t>
            </a:r>
          </a:p>
          <a:p>
            <a:pPr algn="ctr"/>
            <a:r>
              <a:rPr lang="it-IT" dirty="0"/>
              <a:t>negoziata con confronto comparativo») </a:t>
            </a:r>
          </a:p>
        </p:txBody>
      </p:sp>
      <p:sp>
        <p:nvSpPr>
          <p:cNvPr id="6" name="Rettangolo 5">
            <a:extLst>
              <a:ext uri="{FF2B5EF4-FFF2-40B4-BE49-F238E27FC236}">
                <a16:creationId xmlns:a16="http://schemas.microsoft.com/office/drawing/2014/main" id="{583743F6-94BC-468C-9801-F90DFAA41617}"/>
              </a:ext>
            </a:extLst>
          </p:cNvPr>
          <p:cNvSpPr/>
          <p:nvPr/>
        </p:nvSpPr>
        <p:spPr>
          <a:xfrm>
            <a:off x="2414757" y="2922385"/>
            <a:ext cx="3604181" cy="302148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2</a:t>
            </a:r>
          </a:p>
          <a:p>
            <a:pPr algn="ctr"/>
            <a:r>
              <a:rPr lang="it-IT" dirty="0"/>
              <a:t>Sia per l’affidamento diretto (entro 140 000 euro per beni/servizi e entro 150 000 euro per lavori) che per la procedura negoziata (tra 140 000 euro e soglie UE per beni/servizi e tra 150 000 euro e soglia Ue per lavori, con bipartizione a 1 000 000 euro) la nuova disciplina amplia lo spazio economico di utilizzo </a:t>
            </a:r>
          </a:p>
        </p:txBody>
      </p:sp>
      <p:sp>
        <p:nvSpPr>
          <p:cNvPr id="7" name="Rettangolo 6">
            <a:extLst>
              <a:ext uri="{FF2B5EF4-FFF2-40B4-BE49-F238E27FC236}">
                <a16:creationId xmlns:a16="http://schemas.microsoft.com/office/drawing/2014/main" id="{E6E86EDB-4832-4C01-BEC6-8F40E49A4049}"/>
              </a:ext>
            </a:extLst>
          </p:cNvPr>
          <p:cNvSpPr/>
          <p:nvPr/>
        </p:nvSpPr>
        <p:spPr>
          <a:xfrm>
            <a:off x="2254043" y="2904230"/>
            <a:ext cx="3604181" cy="30214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3</a:t>
            </a:r>
          </a:p>
          <a:p>
            <a:pPr algn="ctr"/>
            <a:r>
              <a:rPr lang="it-IT" dirty="0"/>
              <a:t>Le procedure ordinarie permangono in relazione agli appalti di rilevanza «transfrontaliera» (dimensionamento elevato, peculiarità tecniche che riducono il mercato Ue, contesto territoriale)</a:t>
            </a:r>
          </a:p>
        </p:txBody>
      </p:sp>
      <p:sp>
        <p:nvSpPr>
          <p:cNvPr id="8" name="Rettangolo 7">
            <a:extLst>
              <a:ext uri="{FF2B5EF4-FFF2-40B4-BE49-F238E27FC236}">
                <a16:creationId xmlns:a16="http://schemas.microsoft.com/office/drawing/2014/main" id="{67FAEA9E-F5C2-4B22-BE60-2A31F5211E41}"/>
              </a:ext>
            </a:extLst>
          </p:cNvPr>
          <p:cNvSpPr/>
          <p:nvPr/>
        </p:nvSpPr>
        <p:spPr>
          <a:xfrm>
            <a:off x="2212430" y="2940540"/>
            <a:ext cx="3604181" cy="3021488"/>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4</a:t>
            </a:r>
          </a:p>
          <a:p>
            <a:pPr algn="ctr"/>
            <a:r>
              <a:rPr lang="it-IT" dirty="0"/>
              <a:t>Per gli affidamenti diretti le SA devono individuare OE con pregresse e documentate esperienze in lavori, servizi o forniture analoghi all’attività oggetto dell’affidamento</a:t>
            </a:r>
          </a:p>
        </p:txBody>
      </p:sp>
      <p:sp>
        <p:nvSpPr>
          <p:cNvPr id="9" name="Rettangolo 8">
            <a:extLst>
              <a:ext uri="{FF2B5EF4-FFF2-40B4-BE49-F238E27FC236}">
                <a16:creationId xmlns:a16="http://schemas.microsoft.com/office/drawing/2014/main" id="{274CBCEC-8845-448F-8D8B-8FD35D1B945C}"/>
              </a:ext>
            </a:extLst>
          </p:cNvPr>
          <p:cNvSpPr/>
          <p:nvPr/>
        </p:nvSpPr>
        <p:spPr>
          <a:xfrm>
            <a:off x="2231670" y="3183662"/>
            <a:ext cx="3604181" cy="33043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5</a:t>
            </a:r>
          </a:p>
          <a:p>
            <a:pPr algn="ctr"/>
            <a:r>
              <a:rPr lang="it-IT" dirty="0"/>
              <a:t>Nello sviluppo dell’affidamento diretto devono essere rispettati i principi dell’ordinamento euro unitario</a:t>
            </a:r>
          </a:p>
        </p:txBody>
      </p:sp>
      <p:sp>
        <p:nvSpPr>
          <p:cNvPr id="10" name="Rettangolo 9">
            <a:extLst>
              <a:ext uri="{FF2B5EF4-FFF2-40B4-BE49-F238E27FC236}">
                <a16:creationId xmlns:a16="http://schemas.microsoft.com/office/drawing/2014/main" id="{C6F377F4-8BCB-4DCE-A32A-829643463BC8}"/>
              </a:ext>
            </a:extLst>
          </p:cNvPr>
          <p:cNvSpPr/>
          <p:nvPr/>
        </p:nvSpPr>
        <p:spPr>
          <a:xfrm>
            <a:off x="2222050" y="3417133"/>
            <a:ext cx="3604181" cy="3304342"/>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6</a:t>
            </a:r>
          </a:p>
          <a:p>
            <a:pPr algn="ctr"/>
            <a:r>
              <a:rPr lang="it-IT" dirty="0"/>
              <a:t>L’individuazione degli OE è effettuata dalla SA con modalità che essa sceglie liberamente, ma che devono essere sinteticamente spiegate nel provvedimento di affidamento</a:t>
            </a:r>
          </a:p>
        </p:txBody>
      </p:sp>
      <p:sp>
        <p:nvSpPr>
          <p:cNvPr id="11" name="Rettangolo 10">
            <a:extLst>
              <a:ext uri="{FF2B5EF4-FFF2-40B4-BE49-F238E27FC236}">
                <a16:creationId xmlns:a16="http://schemas.microsoft.com/office/drawing/2014/main" id="{6DDBA53F-D210-468B-815F-B4B4951F3721}"/>
              </a:ext>
            </a:extLst>
          </p:cNvPr>
          <p:cNvSpPr/>
          <p:nvPr/>
        </p:nvSpPr>
        <p:spPr>
          <a:xfrm>
            <a:off x="2231670" y="3358908"/>
            <a:ext cx="3604181" cy="33043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7</a:t>
            </a:r>
          </a:p>
          <a:p>
            <a:pPr algn="ctr"/>
            <a:r>
              <a:rPr lang="it-IT" dirty="0"/>
              <a:t>La nuova disciplina «sollecita» le SA a costituire elenchi di OE dai quali estrarre i soggetti con i quali procedere ad affidamento diretto</a:t>
            </a:r>
          </a:p>
        </p:txBody>
      </p:sp>
      <p:sp>
        <p:nvSpPr>
          <p:cNvPr id="12" name="Rettangolo 11">
            <a:extLst>
              <a:ext uri="{FF2B5EF4-FFF2-40B4-BE49-F238E27FC236}">
                <a16:creationId xmlns:a16="http://schemas.microsoft.com/office/drawing/2014/main" id="{A7DCB8F9-7440-441A-B16E-D391730ABFAA}"/>
              </a:ext>
            </a:extLst>
          </p:cNvPr>
          <p:cNvSpPr/>
          <p:nvPr/>
        </p:nvSpPr>
        <p:spPr>
          <a:xfrm>
            <a:off x="2284653" y="3417133"/>
            <a:ext cx="3604181" cy="3304342"/>
          </a:xfrm>
          <a:prstGeom prst="rect">
            <a:avLst/>
          </a:prstGeom>
          <a:solidFill>
            <a:schemeClr val="accent2">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8</a:t>
            </a:r>
          </a:p>
          <a:p>
            <a:pPr algn="ctr"/>
            <a:r>
              <a:rPr lang="it-IT" dirty="0"/>
              <a:t>La procedura negoziata ha un significativo livello di pubblicizzazione in relazione al suo avvio e alla sua conclusione</a:t>
            </a:r>
          </a:p>
        </p:txBody>
      </p:sp>
      <p:sp>
        <p:nvSpPr>
          <p:cNvPr id="13" name="Rettangolo 12">
            <a:extLst>
              <a:ext uri="{FF2B5EF4-FFF2-40B4-BE49-F238E27FC236}">
                <a16:creationId xmlns:a16="http://schemas.microsoft.com/office/drawing/2014/main" id="{4D884993-C42C-4443-AAA4-6F44F2084988}"/>
              </a:ext>
            </a:extLst>
          </p:cNvPr>
          <p:cNvSpPr/>
          <p:nvPr/>
        </p:nvSpPr>
        <p:spPr>
          <a:xfrm>
            <a:off x="2334400" y="2272995"/>
            <a:ext cx="3604181" cy="435657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9</a:t>
            </a:r>
          </a:p>
          <a:p>
            <a:pPr algn="ctr"/>
            <a:r>
              <a:rPr lang="it-IT" dirty="0"/>
              <a:t>La SA può scegliere di invitare tutti gli OE che hanno presentato manifestazione di interesse o tutti gli OE iscritti all’elenco</a:t>
            </a:r>
          </a:p>
          <a:p>
            <a:pPr algn="ctr"/>
            <a:r>
              <a:rPr lang="it-IT" dirty="0"/>
              <a:t>• L’individuazione degli OE per gli affidamenti diretti è esplicitamente indicata dalla normativa come procedura che non è una gara</a:t>
            </a:r>
          </a:p>
          <a:p>
            <a:pPr algn="ctr"/>
            <a:r>
              <a:rPr lang="it-IT" dirty="0"/>
              <a:t>• La procedura negoziata con confronto competitivo è invece una gara a tutti gli effetti, con maggiore flessibilità di utilizzo dei criteri di valutazione (minor prezzo e OEPV)</a:t>
            </a:r>
          </a:p>
        </p:txBody>
      </p:sp>
      <p:sp>
        <p:nvSpPr>
          <p:cNvPr id="15" name="Segnaposto piè di pagina 14">
            <a:extLst>
              <a:ext uri="{FF2B5EF4-FFF2-40B4-BE49-F238E27FC236}">
                <a16:creationId xmlns:a16="http://schemas.microsoft.com/office/drawing/2014/main" id="{4EB70203-C810-1C81-D279-FAB062B869DC}"/>
              </a:ext>
            </a:extLst>
          </p:cNvPr>
          <p:cNvSpPr>
            <a:spLocks noGrp="1"/>
          </p:cNvSpPr>
          <p:nvPr>
            <p:ph type="ftr" sz="quarter" idx="11"/>
          </p:nvPr>
        </p:nvSpPr>
        <p:spPr/>
        <p:txBody>
          <a:bodyPr/>
          <a:lstStyle/>
          <a:p>
            <a:r>
              <a:rPr lang="it-IT"/>
              <a:t>16 GENNAIO 2025</a:t>
            </a:r>
          </a:p>
        </p:txBody>
      </p:sp>
      <p:sp>
        <p:nvSpPr>
          <p:cNvPr id="16" name="Segnaposto numero diapositiva 15">
            <a:extLst>
              <a:ext uri="{FF2B5EF4-FFF2-40B4-BE49-F238E27FC236}">
                <a16:creationId xmlns:a16="http://schemas.microsoft.com/office/drawing/2014/main" id="{23D3B2CE-205A-FB97-FC82-441197E177E2}"/>
              </a:ext>
            </a:extLst>
          </p:cNvPr>
          <p:cNvSpPr>
            <a:spLocks noGrp="1"/>
          </p:cNvSpPr>
          <p:nvPr>
            <p:ph type="sldNum" sz="quarter" idx="12"/>
          </p:nvPr>
        </p:nvSpPr>
        <p:spPr/>
        <p:txBody>
          <a:bodyPr/>
          <a:lstStyle/>
          <a:p>
            <a:fld id="{577E625E-9F63-4F0D-B634-A1CAF123E05C}" type="slidenum">
              <a:rPr lang="it-IT" smtClean="0"/>
              <a:t>34</a:t>
            </a:fld>
            <a:endParaRPr lang="it-IT"/>
          </a:p>
        </p:txBody>
      </p:sp>
      <p:pic>
        <p:nvPicPr>
          <p:cNvPr id="14" name="Immagine 13">
            <a:extLst>
              <a:ext uri="{FF2B5EF4-FFF2-40B4-BE49-F238E27FC236}">
                <a16:creationId xmlns:a16="http://schemas.microsoft.com/office/drawing/2014/main" id="{80419BE9-C0F0-29C5-7940-572AD25CA541}"/>
              </a:ext>
            </a:extLst>
          </p:cNvPr>
          <p:cNvPicPr>
            <a:picLocks noChangeAspect="1"/>
          </p:cNvPicPr>
          <p:nvPr/>
        </p:nvPicPr>
        <p:blipFill>
          <a:blip r:embed="rId3"/>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142071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C64DF-0A22-2E65-64A4-4F61A5806CC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A71D87E-9FA1-1F3C-055D-A36A8BA057AA}"/>
              </a:ext>
            </a:extLst>
          </p:cNvPr>
          <p:cNvSpPr>
            <a:spLocks noGrp="1"/>
          </p:cNvSpPr>
          <p:nvPr>
            <p:ph type="ctrTitle"/>
          </p:nvPr>
        </p:nvSpPr>
        <p:spPr>
          <a:xfrm>
            <a:off x="1524000" y="1352549"/>
            <a:ext cx="9144000" cy="741363"/>
          </a:xfrm>
        </p:spPr>
        <p:txBody>
          <a:bodyPr anchor="t">
            <a:normAutofit/>
          </a:bodyPr>
          <a:lstStyle/>
          <a:p>
            <a:r>
              <a:rPr lang="it-IT" sz="2400" b="1" dirty="0"/>
              <a:t>Affidamento</a:t>
            </a:r>
          </a:p>
        </p:txBody>
      </p:sp>
      <p:sp>
        <p:nvSpPr>
          <p:cNvPr id="3" name="Sottotitolo 2">
            <a:extLst>
              <a:ext uri="{FF2B5EF4-FFF2-40B4-BE49-F238E27FC236}">
                <a16:creationId xmlns:a16="http://schemas.microsoft.com/office/drawing/2014/main" id="{EED5E0EE-AEA6-F821-885B-61FF265F37FC}"/>
              </a:ext>
            </a:extLst>
          </p:cNvPr>
          <p:cNvSpPr>
            <a:spLocks noGrp="1"/>
          </p:cNvSpPr>
          <p:nvPr>
            <p:ph type="subTitle" idx="1"/>
          </p:nvPr>
        </p:nvSpPr>
        <p:spPr>
          <a:xfrm>
            <a:off x="1524000" y="1763486"/>
            <a:ext cx="9144000" cy="4646192"/>
          </a:xfrm>
        </p:spPr>
        <p:txBody>
          <a:bodyPr>
            <a:noAutofit/>
          </a:bodyPr>
          <a:lstStyle/>
          <a:p>
            <a:pPr marL="50800">
              <a:spcBef>
                <a:spcPts val="775"/>
              </a:spcBef>
            </a:pPr>
            <a:r>
              <a:rPr lang="it-IT" sz="2000" b="1" dirty="0">
                <a:effectLst/>
                <a:latin typeface="Calibri" panose="020F0502020204030204" pitchFamily="34" charset="0"/>
                <a:ea typeface="Calibri" panose="020F0502020204030204" pitchFamily="34" charset="0"/>
              </a:rPr>
              <a:t>Articolo 17 - Fasi delle procedure di affidamento</a:t>
            </a:r>
          </a:p>
          <a:p>
            <a:pPr marL="50800">
              <a:spcBef>
                <a:spcPts val="775"/>
              </a:spcBef>
            </a:pPr>
            <a:endParaRPr lang="it-IT" sz="2000" b="1" dirty="0">
              <a:latin typeface="Calibri" panose="020F0502020204030204" pitchFamily="34" charset="0"/>
              <a:ea typeface="Calibri" panose="020F0502020204030204" pitchFamily="34" charset="0"/>
            </a:endParaRPr>
          </a:p>
          <a:p>
            <a:pPr marL="50800" algn="just">
              <a:spcBef>
                <a:spcPts val="775"/>
              </a:spcBef>
            </a:pPr>
            <a:r>
              <a:rPr lang="it-IT" sz="1600" dirty="0">
                <a:effectLst/>
                <a:latin typeface="Calibri" panose="020F0502020204030204" pitchFamily="34" charset="0"/>
                <a:ea typeface="Calibri" panose="020F0502020204030204" pitchFamily="34" charset="0"/>
              </a:rPr>
              <a:t>3</a:t>
            </a:r>
            <a:r>
              <a:rPr lang="it-IT" sz="2800" dirty="0">
                <a:effectLst/>
                <a:latin typeface="Calibri" panose="020F0502020204030204" pitchFamily="34" charset="0"/>
                <a:ea typeface="Calibri" panose="020F0502020204030204" pitchFamily="34" charset="0"/>
              </a:rPr>
              <a:t>. Le stazioni appaltanti e gli enti concedenti </a:t>
            </a:r>
            <a:r>
              <a:rPr lang="it-IT" sz="2800" b="1" dirty="0">
                <a:effectLst/>
                <a:latin typeface="Calibri" panose="020F0502020204030204" pitchFamily="34" charset="0"/>
                <a:ea typeface="Calibri" panose="020F0502020204030204" pitchFamily="34" charset="0"/>
              </a:rPr>
              <a:t>procedono alla pubblicazione dei documenti iniziali di gara e (parole aggiunte dall'art. 5, comma 1, lettera a), del </a:t>
            </a:r>
            <a:r>
              <a:rPr lang="it-IT" sz="2800" b="1" dirty="0" err="1">
                <a:effectLst/>
                <a:latin typeface="Calibri" panose="020F0502020204030204" pitchFamily="34" charset="0"/>
                <a:ea typeface="Calibri" panose="020F0502020204030204" pitchFamily="34" charset="0"/>
              </a:rPr>
              <a:t>D.Lgs.</a:t>
            </a:r>
            <a:r>
              <a:rPr lang="it-IT" sz="2800" b="1" dirty="0">
                <a:effectLst/>
                <a:latin typeface="Calibri" panose="020F0502020204030204" pitchFamily="34" charset="0"/>
                <a:ea typeface="Calibri" panose="020F0502020204030204" pitchFamily="34" charset="0"/>
              </a:rPr>
              <a:t> n. 209/2024) </a:t>
            </a:r>
            <a:r>
              <a:rPr lang="it-IT" sz="2800" dirty="0">
                <a:effectLst/>
                <a:latin typeface="Calibri" panose="020F0502020204030204" pitchFamily="34" charset="0"/>
                <a:ea typeface="Calibri" panose="020F0502020204030204" pitchFamily="34" charset="0"/>
              </a:rPr>
              <a:t>concludono le procedure di selezione nei termini indicati </a:t>
            </a:r>
            <a:r>
              <a:rPr lang="it-IT" sz="2800" b="1" dirty="0">
                <a:effectLst/>
                <a:latin typeface="Calibri" panose="020F0502020204030204" pitchFamily="34" charset="0"/>
                <a:ea typeface="Calibri" panose="020F0502020204030204" pitchFamily="34" charset="0"/>
              </a:rPr>
              <a:t>nell'allegato I.3.</a:t>
            </a:r>
            <a:r>
              <a:rPr lang="it-IT" sz="2800" dirty="0">
                <a:effectLst/>
                <a:latin typeface="Calibri" panose="020F0502020204030204" pitchFamily="34" charset="0"/>
                <a:ea typeface="Calibri" panose="020F0502020204030204" pitchFamily="34" charset="0"/>
              </a:rPr>
              <a:t> Il superamento dei termini costituisce silenzio inadempimento e rileva anche al fine della verifica del rispetto del dovere di buona fede, anche in pendenza di contenzioso</a:t>
            </a:r>
          </a:p>
        </p:txBody>
      </p:sp>
      <p:sp>
        <p:nvSpPr>
          <p:cNvPr id="6" name="Segnaposto piè di pagina 5">
            <a:extLst>
              <a:ext uri="{FF2B5EF4-FFF2-40B4-BE49-F238E27FC236}">
                <a16:creationId xmlns:a16="http://schemas.microsoft.com/office/drawing/2014/main" id="{C559CA14-2419-2AAE-0F11-F8A2CB71F244}"/>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6CBD07B6-93DB-95C5-147F-B9D8936EC9A7}"/>
              </a:ext>
            </a:extLst>
          </p:cNvPr>
          <p:cNvSpPr>
            <a:spLocks noGrp="1"/>
          </p:cNvSpPr>
          <p:nvPr>
            <p:ph type="sldNum" sz="quarter" idx="12"/>
          </p:nvPr>
        </p:nvSpPr>
        <p:spPr/>
        <p:txBody>
          <a:bodyPr/>
          <a:lstStyle/>
          <a:p>
            <a:fld id="{577E625E-9F63-4F0D-B634-A1CAF123E05C}" type="slidenum">
              <a:rPr lang="it-IT" smtClean="0"/>
              <a:t>35</a:t>
            </a:fld>
            <a:endParaRPr lang="it-IT"/>
          </a:p>
        </p:txBody>
      </p:sp>
      <p:pic>
        <p:nvPicPr>
          <p:cNvPr id="8" name="Immagine 7">
            <a:extLst>
              <a:ext uri="{FF2B5EF4-FFF2-40B4-BE49-F238E27FC236}">
                <a16:creationId xmlns:a16="http://schemas.microsoft.com/office/drawing/2014/main" id="{CCDA9CEF-D037-5F66-6BA8-95A77BEA8371}"/>
              </a:ext>
            </a:extLst>
          </p:cNvPr>
          <p:cNvPicPr>
            <a:picLocks noChangeAspect="1"/>
          </p:cNvPicPr>
          <p:nvPr/>
        </p:nvPicPr>
        <p:blipFill>
          <a:blip r:embed="rId2"/>
          <a:stretch>
            <a:fillRect/>
          </a:stretch>
        </p:blipFill>
        <p:spPr>
          <a:xfrm>
            <a:off x="4320790" y="136524"/>
            <a:ext cx="3832609" cy="904227"/>
          </a:xfrm>
          <a:prstGeom prst="rect">
            <a:avLst/>
          </a:prstGeom>
        </p:spPr>
      </p:pic>
      <p:sp>
        <p:nvSpPr>
          <p:cNvPr id="5" name="Fumetto: rettangolo con angoli arrotondati 4">
            <a:extLst>
              <a:ext uri="{FF2B5EF4-FFF2-40B4-BE49-F238E27FC236}">
                <a16:creationId xmlns:a16="http://schemas.microsoft.com/office/drawing/2014/main" id="{FB7BDB87-5914-5324-6094-8AF993261BC9}"/>
              </a:ext>
            </a:extLst>
          </p:cNvPr>
          <p:cNvSpPr/>
          <p:nvPr/>
        </p:nvSpPr>
        <p:spPr>
          <a:xfrm>
            <a:off x="3136490" y="136524"/>
            <a:ext cx="8023123" cy="1996735"/>
          </a:xfrm>
          <a:prstGeom prst="wedgeRoundRectCallout">
            <a:avLst>
              <a:gd name="adj1" fmla="val -8795"/>
              <a:gd name="adj2" fmla="val 93683"/>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PUBBLICAZIONE</a:t>
            </a:r>
          </a:p>
          <a:p>
            <a:pPr algn="ctr"/>
            <a:r>
              <a:rPr lang="it-IT" sz="2800" b="1" dirty="0">
                <a:solidFill>
                  <a:schemeClr val="tx1"/>
                </a:solidFill>
              </a:rPr>
              <a:t>ALLEGATO I.3</a:t>
            </a:r>
          </a:p>
          <a:p>
            <a:pPr algn="ctr"/>
            <a:r>
              <a:rPr lang="it-IT" sz="2800" b="1" dirty="0">
                <a:solidFill>
                  <a:schemeClr val="tx1"/>
                </a:solidFill>
              </a:rPr>
              <a:t>3 mesi dalla data di approvazione del progetto. Per circostanze eccezionali (RUP) proroga di 1 mese</a:t>
            </a:r>
          </a:p>
        </p:txBody>
      </p:sp>
      <p:sp>
        <p:nvSpPr>
          <p:cNvPr id="10" name="Fumetto: rettangolo con angoli arrotondati 9">
            <a:extLst>
              <a:ext uri="{FF2B5EF4-FFF2-40B4-BE49-F238E27FC236}">
                <a16:creationId xmlns:a16="http://schemas.microsoft.com/office/drawing/2014/main" id="{9A20E411-7CD3-7060-AC82-30ACF5653A16}"/>
              </a:ext>
            </a:extLst>
          </p:cNvPr>
          <p:cNvSpPr/>
          <p:nvPr/>
        </p:nvSpPr>
        <p:spPr>
          <a:xfrm>
            <a:off x="6744928" y="1773319"/>
            <a:ext cx="5506065" cy="4863177"/>
          </a:xfrm>
          <a:prstGeom prst="wedgeRoundRectCallout">
            <a:avLst>
              <a:gd name="adj1" fmla="val -94417"/>
              <a:gd name="adj2" fmla="val -9301"/>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400" b="1" dirty="0">
              <a:solidFill>
                <a:schemeClr val="tx1"/>
              </a:solidFill>
            </a:endParaRPr>
          </a:p>
          <a:p>
            <a:pPr algn="ctr"/>
            <a:r>
              <a:rPr lang="it-IT" sz="1600" b="1" dirty="0">
                <a:solidFill>
                  <a:schemeClr val="tx1"/>
                </a:solidFill>
              </a:rPr>
              <a:t>CONCLUSIONE</a:t>
            </a:r>
          </a:p>
          <a:p>
            <a:pPr algn="ctr"/>
            <a:r>
              <a:rPr lang="it-IT" sz="1600" b="1" dirty="0">
                <a:solidFill>
                  <a:schemeClr val="tx1"/>
                </a:solidFill>
              </a:rPr>
              <a:t>ALLEGATO I.3</a:t>
            </a:r>
          </a:p>
          <a:p>
            <a:pPr algn="ctr"/>
            <a:r>
              <a:rPr lang="it-IT" sz="1600" b="1" dirty="0">
                <a:solidFill>
                  <a:schemeClr val="tx1"/>
                </a:solidFill>
              </a:rPr>
              <a:t>OEV: QUALITA’/PREZZO E COSTO CICLO DI VITA</a:t>
            </a:r>
          </a:p>
          <a:p>
            <a:pPr algn="ctr"/>
            <a:endParaRPr lang="it-IT" sz="1600" b="1" dirty="0">
              <a:solidFill>
                <a:schemeClr val="tx1"/>
              </a:solidFill>
            </a:endParaRPr>
          </a:p>
          <a:p>
            <a:pPr marL="342900" indent="-342900" algn="ctr">
              <a:buAutoNum type="alphaLcParenR"/>
            </a:pPr>
            <a:r>
              <a:rPr lang="it-IT" sz="1600" b="1" dirty="0">
                <a:solidFill>
                  <a:schemeClr val="tx1"/>
                </a:solidFill>
              </a:rPr>
              <a:t>procedura aperta: nove mesi;      b) procedura ristretta: dieci mesi;   c) procedura competitiva con negoziazione: sette mesi;    d) procedura negoziata senza previa pubblicazione di un bando di gara: quattro mesi;    e) dialogo competitivo: sette mesi;    f) partenariato per l’innovazione: nove mesi.</a:t>
            </a:r>
          </a:p>
          <a:p>
            <a:pPr algn="ctr"/>
            <a:endParaRPr lang="it-IT" sz="1600" b="1" dirty="0">
              <a:solidFill>
                <a:schemeClr val="tx1"/>
              </a:solidFill>
            </a:endParaRPr>
          </a:p>
          <a:p>
            <a:pPr algn="ctr"/>
            <a:r>
              <a:rPr lang="it-IT" sz="1600" b="1" dirty="0">
                <a:solidFill>
                  <a:schemeClr val="tx1"/>
                </a:solidFill>
              </a:rPr>
              <a:t>MINOR PREZZO</a:t>
            </a:r>
          </a:p>
          <a:p>
            <a:pPr algn="ctr"/>
            <a:endParaRPr lang="it-IT" sz="1600" b="1" dirty="0">
              <a:solidFill>
                <a:schemeClr val="tx1"/>
              </a:solidFill>
            </a:endParaRPr>
          </a:p>
          <a:p>
            <a:pPr algn="ctr"/>
            <a:r>
              <a:rPr lang="it-IT" sz="1600" b="1" dirty="0">
                <a:solidFill>
                  <a:schemeClr val="tx1"/>
                </a:solidFill>
              </a:rPr>
              <a:t>a) procedura aperta: cinque mesi; b) procedura ristretta: sei mesi; c) procedura competitiva con negoziazione: quattro mesi; d) procedura negoziata senza previa pubblicazione di un bando di gara: tre mesi.</a:t>
            </a:r>
          </a:p>
        </p:txBody>
      </p:sp>
      <p:sp>
        <p:nvSpPr>
          <p:cNvPr id="11" name="Fumetto: rettangolo con angoli arrotondati 10">
            <a:extLst>
              <a:ext uri="{FF2B5EF4-FFF2-40B4-BE49-F238E27FC236}">
                <a16:creationId xmlns:a16="http://schemas.microsoft.com/office/drawing/2014/main" id="{ADF13945-F902-9B91-16A8-BD6666A6B0BC}"/>
              </a:ext>
            </a:extLst>
          </p:cNvPr>
          <p:cNvSpPr/>
          <p:nvPr/>
        </p:nvSpPr>
        <p:spPr>
          <a:xfrm>
            <a:off x="75956" y="598590"/>
            <a:ext cx="7305368" cy="1852292"/>
          </a:xfrm>
          <a:prstGeom prst="wedgeRoundRectCallout">
            <a:avLst>
              <a:gd name="adj1" fmla="val 45041"/>
              <a:gd name="adj2" fmla="val 103157"/>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TERMINI PROROGABILI DI 1 MESE PER VERIFICA ANOMALIA . </a:t>
            </a:r>
          </a:p>
          <a:p>
            <a:pPr algn="ctr"/>
            <a:r>
              <a:rPr lang="it-IT" sz="2800" b="1" dirty="0">
                <a:solidFill>
                  <a:schemeClr val="tx1"/>
                </a:solidFill>
              </a:rPr>
              <a:t>Per circostanze eccezionali (RUP) proroga di 3 mesi</a:t>
            </a:r>
          </a:p>
        </p:txBody>
      </p:sp>
    </p:spTree>
    <p:extLst>
      <p:ext uri="{BB962C8B-B14F-4D97-AF65-F5344CB8AC3E}">
        <p14:creationId xmlns:p14="http://schemas.microsoft.com/office/powerpoint/2010/main" val="405492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67C3F-41B1-F0C7-8DE5-02453EA615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8315A3-58EB-7FF3-917C-6194145ED334}"/>
              </a:ext>
            </a:extLst>
          </p:cNvPr>
          <p:cNvSpPr>
            <a:spLocks noGrp="1"/>
          </p:cNvSpPr>
          <p:nvPr>
            <p:ph type="ctrTitle"/>
          </p:nvPr>
        </p:nvSpPr>
        <p:spPr>
          <a:xfrm>
            <a:off x="1524000" y="1352549"/>
            <a:ext cx="9144000" cy="741363"/>
          </a:xfrm>
        </p:spPr>
        <p:txBody>
          <a:bodyPr anchor="t">
            <a:normAutofit/>
          </a:bodyPr>
          <a:lstStyle/>
          <a:p>
            <a:r>
              <a:rPr lang="it-IT" sz="2400" b="1" dirty="0"/>
              <a:t>La forma del contratto d’appalto</a:t>
            </a:r>
          </a:p>
        </p:txBody>
      </p:sp>
      <p:sp>
        <p:nvSpPr>
          <p:cNvPr id="3" name="Sottotitolo 2">
            <a:extLst>
              <a:ext uri="{FF2B5EF4-FFF2-40B4-BE49-F238E27FC236}">
                <a16:creationId xmlns:a16="http://schemas.microsoft.com/office/drawing/2014/main" id="{42A5D63A-FC65-A3C3-19B1-2984674633D6}"/>
              </a:ext>
            </a:extLst>
          </p:cNvPr>
          <p:cNvSpPr>
            <a:spLocks noGrp="1"/>
          </p:cNvSpPr>
          <p:nvPr>
            <p:ph type="subTitle" idx="1"/>
          </p:nvPr>
        </p:nvSpPr>
        <p:spPr>
          <a:xfrm>
            <a:off x="1524000" y="1763486"/>
            <a:ext cx="9144000" cy="4646192"/>
          </a:xfrm>
        </p:spPr>
        <p:txBody>
          <a:bodyPr>
            <a:noAutofit/>
          </a:bodyPr>
          <a:lstStyle/>
          <a:p>
            <a:pPr marL="50800">
              <a:spcBef>
                <a:spcPts val="775"/>
              </a:spcBef>
            </a:pPr>
            <a:r>
              <a:rPr lang="it-IT" sz="2000" b="1" dirty="0">
                <a:effectLst/>
                <a:latin typeface="Calibri" panose="020F0502020204030204" pitchFamily="34" charset="0"/>
                <a:ea typeface="Calibri" panose="020F0502020204030204" pitchFamily="34" charset="0"/>
              </a:rPr>
              <a:t>Art. 18. (Il contratto e la sua stipulazione)</a:t>
            </a:r>
          </a:p>
          <a:p>
            <a:pPr marL="393700" indent="-342900" algn="l">
              <a:spcBef>
                <a:spcPts val="775"/>
              </a:spcBef>
              <a:buAutoNum type="arabicPeriod"/>
            </a:pPr>
            <a:r>
              <a:rPr lang="it-IT" sz="1600" dirty="0">
                <a:effectLst/>
                <a:latin typeface="Calibri" panose="020F0502020204030204" pitchFamily="34" charset="0"/>
                <a:ea typeface="Calibri" panose="020F0502020204030204" pitchFamily="34" charset="0"/>
              </a:rPr>
              <a:t>Il contratto è stipulato, a pena di nullità, in forma scritta ai sensi dell’allegato I.1, articolo 3, comma 1, lettera b), in modalità elettronica nel rispetto delle pertinenti disposizioni del codice dell'amministrazione digitale, di cui al decreto legislativo 7 marzo 2005, n. 82, in forma pubblica amministrativa a cura dell’ufficiale rogante della stazione appaltante, con atto pubblico notarile informatico oppure mediante scrittura privata</a:t>
            </a:r>
            <a:r>
              <a:rPr lang="it-IT" sz="1600" b="1" dirty="0">
                <a:effectLst/>
                <a:latin typeface="Calibri" panose="020F0502020204030204" pitchFamily="34" charset="0"/>
                <a:ea typeface="Calibri" panose="020F0502020204030204" pitchFamily="34" charset="0"/>
              </a:rPr>
              <a:t>. In caso di procedura negoziata oppure per gli affidamenti diretti, mediante corrispondenza secondo l'uso commerciale, consistente in un apposito scambio di lettere, anche tramite posta elettronica certificata o sistemi elettronici di recapito certificato qualificato ai sensi del regolamento UE n. 910/2014 del Parlamento europeo e del Consiglio del 23 luglio 2014.</a:t>
            </a:r>
            <a:r>
              <a:rPr lang="it-IT" sz="1600" dirty="0">
                <a:effectLst/>
                <a:latin typeface="Calibri" panose="020F0502020204030204" pitchFamily="34" charset="0"/>
                <a:ea typeface="Calibri" panose="020F0502020204030204" pitchFamily="34" charset="0"/>
              </a:rPr>
              <a:t> I capitolati e il computo metrico estimativo, richiamati nel bando o nell'invito, fanno parte integrante del contratto.</a:t>
            </a:r>
          </a:p>
          <a:p>
            <a:pPr marL="393700" indent="-342900" algn="l">
              <a:spcBef>
                <a:spcPts val="775"/>
              </a:spcBef>
              <a:buAutoNum type="arabicPeriod"/>
            </a:pPr>
            <a:r>
              <a:rPr lang="it-IT" sz="1600" dirty="0">
                <a:effectLst/>
                <a:latin typeface="Calibri" panose="020F0502020204030204" pitchFamily="34" charset="0"/>
                <a:ea typeface="Calibri" panose="020F0502020204030204" pitchFamily="34" charset="0"/>
              </a:rPr>
              <a:t>Divenuta efficace l’aggiudicazione ai sensi dell’articolo 17, comma 5 e fatto salvo l’esercizio dei poteri di autotutela, la stipula del contratto ha luogo entro i successivi sessanta giorni anche in pendenza di contenzioso. È fatta eccezione:</a:t>
            </a:r>
          </a:p>
          <a:p>
            <a:pPr marL="50800" algn="l">
              <a:spcBef>
                <a:spcPts val="775"/>
              </a:spcBef>
            </a:pPr>
            <a:r>
              <a:rPr lang="it-IT" sz="1600" dirty="0">
                <a:effectLst/>
                <a:latin typeface="Calibri" panose="020F0502020204030204" pitchFamily="34" charset="0"/>
                <a:ea typeface="Calibri" panose="020F0502020204030204" pitchFamily="34" charset="0"/>
              </a:rPr>
              <a:t>a)	per le ipotesi previste dal comma 4 del presente articolo e dall’articolo 55, comma 2;</a:t>
            </a:r>
          </a:p>
          <a:p>
            <a:pPr marL="50800" algn="l">
              <a:spcBef>
                <a:spcPts val="775"/>
              </a:spcBef>
            </a:pPr>
            <a:r>
              <a:rPr lang="it-IT" sz="1600" dirty="0">
                <a:effectLst/>
                <a:latin typeface="Calibri" panose="020F0502020204030204" pitchFamily="34" charset="0"/>
                <a:ea typeface="Calibri" panose="020F0502020204030204" pitchFamily="34" charset="0"/>
              </a:rPr>
              <a:t>b)	nel caso di un diverso termine previsto nel bando o nell’invito a offrire;</a:t>
            </a:r>
          </a:p>
          <a:p>
            <a:pPr marL="50800" algn="l">
              <a:spcBef>
                <a:spcPts val="775"/>
              </a:spcBef>
            </a:pPr>
            <a:r>
              <a:rPr lang="it-IT" sz="1600" dirty="0">
                <a:effectLst/>
                <a:latin typeface="Calibri" panose="020F0502020204030204" pitchFamily="34" charset="0"/>
                <a:ea typeface="Calibri" panose="020F0502020204030204" pitchFamily="34" charset="0"/>
              </a:rPr>
              <a:t>c)	nell’ipotesi di differimento concordato con l’aggiudicatario e motivato in base all’interesse della stazione appaltante o dell’ente concedente, compatibilmente con quello generale alla sollecita esecuzione del contratto.</a:t>
            </a:r>
          </a:p>
        </p:txBody>
      </p:sp>
      <p:sp>
        <p:nvSpPr>
          <p:cNvPr id="6" name="Segnaposto piè di pagina 5">
            <a:extLst>
              <a:ext uri="{FF2B5EF4-FFF2-40B4-BE49-F238E27FC236}">
                <a16:creationId xmlns:a16="http://schemas.microsoft.com/office/drawing/2014/main" id="{CD9323C1-D817-6A91-A176-C81B25B1D3AB}"/>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A8E9FBE1-3F07-C87F-9CB1-BCC7BD513E39}"/>
              </a:ext>
            </a:extLst>
          </p:cNvPr>
          <p:cNvSpPr>
            <a:spLocks noGrp="1"/>
          </p:cNvSpPr>
          <p:nvPr>
            <p:ph type="sldNum" sz="quarter" idx="12"/>
          </p:nvPr>
        </p:nvSpPr>
        <p:spPr/>
        <p:txBody>
          <a:bodyPr/>
          <a:lstStyle/>
          <a:p>
            <a:fld id="{577E625E-9F63-4F0D-B634-A1CAF123E05C}" type="slidenum">
              <a:rPr lang="it-IT" smtClean="0"/>
              <a:t>36</a:t>
            </a:fld>
            <a:endParaRPr lang="it-IT"/>
          </a:p>
        </p:txBody>
      </p:sp>
      <p:sp>
        <p:nvSpPr>
          <p:cNvPr id="4" name="Rettangolo con angoli arrotondati 3">
            <a:extLst>
              <a:ext uri="{FF2B5EF4-FFF2-40B4-BE49-F238E27FC236}">
                <a16:creationId xmlns:a16="http://schemas.microsoft.com/office/drawing/2014/main" id="{A27FD4C1-103F-2978-2D5B-62AF7021B9C1}"/>
              </a:ext>
            </a:extLst>
          </p:cNvPr>
          <p:cNvSpPr/>
          <p:nvPr/>
        </p:nvSpPr>
        <p:spPr>
          <a:xfrm>
            <a:off x="4905193" y="1723230"/>
            <a:ext cx="5526833" cy="424542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t>PRIMA</a:t>
            </a:r>
          </a:p>
          <a:p>
            <a:pPr algn="ctr"/>
            <a:r>
              <a:rPr lang="it-IT" b="1" dirty="0"/>
              <a:t>In caso di procedura negoziata oppure per gli affidamenti diretti</a:t>
            </a:r>
            <a:r>
              <a:rPr lang="it-IT" dirty="0"/>
              <a:t>, mediante corrispondenza secondo l'uso commerciale, consistente in un apposito scambio di lettere, anche tramite posta elettronica certificata o sistemi elettronici di recapito certificato qualificato ai sensi del regolamento UE n. 910/2014 del Parlamento europeo e del Consiglio del 23 luglio 2014. </a:t>
            </a:r>
          </a:p>
          <a:p>
            <a:pPr algn="ctr"/>
            <a:endParaRPr lang="it-IT" dirty="0"/>
          </a:p>
          <a:p>
            <a:pPr algn="ctr"/>
            <a:r>
              <a:rPr lang="it-IT" i="1" dirty="0"/>
              <a:t>CORRETTIVO</a:t>
            </a:r>
          </a:p>
          <a:p>
            <a:pPr algn="ctr"/>
            <a:r>
              <a:rPr lang="it-IT" i="1" dirty="0"/>
              <a:t>a)	al comma 1, secondo periodo, dopo le parole: «In caso di procedura negoziata oppure per gli affidamenti diretti,» sono inserite le seguenti: «il contratto può essere stipulato anche»;</a:t>
            </a:r>
          </a:p>
        </p:txBody>
      </p:sp>
      <p:pic>
        <p:nvPicPr>
          <p:cNvPr id="8" name="Immagine 7">
            <a:extLst>
              <a:ext uri="{FF2B5EF4-FFF2-40B4-BE49-F238E27FC236}">
                <a16:creationId xmlns:a16="http://schemas.microsoft.com/office/drawing/2014/main" id="{C08061E6-CFC6-B7CE-C647-F5094D229116}"/>
              </a:ext>
            </a:extLst>
          </p:cNvPr>
          <p:cNvPicPr>
            <a:picLocks noChangeAspect="1"/>
          </p:cNvPicPr>
          <p:nvPr/>
        </p:nvPicPr>
        <p:blipFill>
          <a:blip r:embed="rId2"/>
          <a:stretch>
            <a:fillRect/>
          </a:stretch>
        </p:blipFill>
        <p:spPr>
          <a:xfrm>
            <a:off x="4320790" y="136524"/>
            <a:ext cx="3832609" cy="904227"/>
          </a:xfrm>
          <a:prstGeom prst="rect">
            <a:avLst/>
          </a:prstGeom>
        </p:spPr>
      </p:pic>
      <p:sp>
        <p:nvSpPr>
          <p:cNvPr id="9" name="Rettangolo con angoli arrotondati 8">
            <a:extLst>
              <a:ext uri="{FF2B5EF4-FFF2-40B4-BE49-F238E27FC236}">
                <a16:creationId xmlns:a16="http://schemas.microsoft.com/office/drawing/2014/main" id="{DE793BAC-F42C-C4EE-2F66-23FF330E75AB}"/>
              </a:ext>
            </a:extLst>
          </p:cNvPr>
          <p:cNvSpPr/>
          <p:nvPr/>
        </p:nvSpPr>
        <p:spPr>
          <a:xfrm>
            <a:off x="1887795" y="1723229"/>
            <a:ext cx="8544232" cy="4245429"/>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dirty="0"/>
              <a:t>1. Il contratto è stipulato, a pena di nullità, in forma scritta ai sensi dell'allegato I.1, articolo 3, comma 1, lettera b), in modalità elettronica nel rispetto delle pertinenti disposizioni del codice dell'amministrazione digitale, di cui al decreto legislativo 7 marzo 2005, n. 82, in forma pubblica amministrativa a cura dell'ufficiale rogante della stazione appaltante, con atto pubblico notarile informatico oppure mediante scrittura privata. In caso di procedura negoziata oppure per gli</a:t>
            </a:r>
          </a:p>
          <a:p>
            <a:pPr algn="just"/>
            <a:r>
              <a:rPr lang="it-IT" dirty="0"/>
              <a:t>affidamenti diretti, </a:t>
            </a:r>
            <a:r>
              <a:rPr lang="it-IT" b="1" dirty="0"/>
              <a:t>il contratto può essere stipulato anche </a:t>
            </a:r>
            <a:r>
              <a:rPr lang="it-IT" dirty="0"/>
              <a:t>(</a:t>
            </a:r>
            <a:r>
              <a:rPr lang="it-IT" i="1" dirty="0"/>
              <a:t>parole aggiunte dall'art. 6, comma 1, lettera a), del </a:t>
            </a:r>
            <a:r>
              <a:rPr lang="it-IT" i="1" dirty="0" err="1"/>
              <a:t>D.Lgs.</a:t>
            </a:r>
            <a:r>
              <a:rPr lang="it-IT" i="1" dirty="0"/>
              <a:t> n. 209/2024</a:t>
            </a:r>
            <a:r>
              <a:rPr lang="it-IT" dirty="0"/>
              <a:t>) mediante corrispondenza secondo l'uso commerciale, consistente in un apposito scambio di lettere, anche tramite posta elettronica certificata o sistemi elettronici di recapito certificato qualificato ai sensi del regolamento UE n. 910/2014 del Parlamento europeo e del Consiglio del 23 luglio 2014. I capitolati e il computo metrico estimativo, richiamati nel bando o nell'invito, fanno parte integrante del contratto.</a:t>
            </a:r>
            <a:endParaRPr lang="it-IT" i="1" dirty="0"/>
          </a:p>
        </p:txBody>
      </p:sp>
    </p:spTree>
    <p:extLst>
      <p:ext uri="{BB962C8B-B14F-4D97-AF65-F5344CB8AC3E}">
        <p14:creationId xmlns:p14="http://schemas.microsoft.com/office/powerpoint/2010/main" val="412990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5FEF9-5FD3-4DB2-7405-FE163E53D5F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BCEA857-1844-D7B8-351C-B142F733A71A}"/>
              </a:ext>
            </a:extLst>
          </p:cNvPr>
          <p:cNvSpPr>
            <a:spLocks noGrp="1"/>
          </p:cNvSpPr>
          <p:nvPr>
            <p:ph type="ctrTitle"/>
          </p:nvPr>
        </p:nvSpPr>
        <p:spPr>
          <a:xfrm>
            <a:off x="1524000" y="1352549"/>
            <a:ext cx="9144000" cy="741363"/>
          </a:xfrm>
        </p:spPr>
        <p:txBody>
          <a:bodyPr anchor="t">
            <a:normAutofit/>
          </a:bodyPr>
          <a:lstStyle/>
          <a:p>
            <a:r>
              <a:rPr lang="it-IT" sz="2400" b="1" dirty="0"/>
              <a:t>STAND STILL</a:t>
            </a:r>
          </a:p>
        </p:txBody>
      </p:sp>
      <p:sp>
        <p:nvSpPr>
          <p:cNvPr id="3" name="Sottotitolo 2">
            <a:extLst>
              <a:ext uri="{FF2B5EF4-FFF2-40B4-BE49-F238E27FC236}">
                <a16:creationId xmlns:a16="http://schemas.microsoft.com/office/drawing/2014/main" id="{E80B6526-7DBC-426D-D851-D06A1996387D}"/>
              </a:ext>
            </a:extLst>
          </p:cNvPr>
          <p:cNvSpPr>
            <a:spLocks noGrp="1"/>
          </p:cNvSpPr>
          <p:nvPr>
            <p:ph type="subTitle" idx="1"/>
          </p:nvPr>
        </p:nvSpPr>
        <p:spPr>
          <a:xfrm>
            <a:off x="1524000" y="1763486"/>
            <a:ext cx="9144000" cy="4646192"/>
          </a:xfrm>
        </p:spPr>
        <p:txBody>
          <a:bodyPr>
            <a:noAutofit/>
          </a:bodyPr>
          <a:lstStyle/>
          <a:p>
            <a:pPr marL="50800">
              <a:spcBef>
                <a:spcPts val="775"/>
              </a:spcBef>
            </a:pPr>
            <a:r>
              <a:rPr lang="it-IT" sz="2000" b="1" dirty="0">
                <a:effectLst/>
                <a:latin typeface="Calibri" panose="020F0502020204030204" pitchFamily="34" charset="0"/>
                <a:ea typeface="Calibri" panose="020F0502020204030204" pitchFamily="34" charset="0"/>
              </a:rPr>
              <a:t>Art. 18. (Il contratto e la sua stipulazione)</a:t>
            </a:r>
          </a:p>
          <a:p>
            <a:pPr marL="50800" algn="l">
              <a:spcBef>
                <a:spcPts val="775"/>
              </a:spcBef>
            </a:pPr>
            <a:r>
              <a:rPr lang="it-IT" sz="1600" b="1" dirty="0">
                <a:effectLst/>
                <a:latin typeface="Calibri" panose="020F0502020204030204" pitchFamily="34" charset="0"/>
                <a:ea typeface="Calibri" panose="020F0502020204030204" pitchFamily="34" charset="0"/>
              </a:rPr>
              <a:t>3.	</a:t>
            </a:r>
            <a:r>
              <a:rPr lang="it-IT" sz="1600" dirty="0">
                <a:effectLst/>
                <a:latin typeface="Calibri" panose="020F0502020204030204" pitchFamily="34" charset="0"/>
                <a:ea typeface="Calibri" panose="020F0502020204030204" pitchFamily="34" charset="0"/>
              </a:rPr>
              <a:t>Il contratto non può essere stipulato </a:t>
            </a:r>
            <a:r>
              <a:rPr lang="it-IT" sz="1600" b="1" dirty="0">
                <a:effectLst/>
                <a:latin typeface="Calibri" panose="020F0502020204030204" pitchFamily="34" charset="0"/>
                <a:ea typeface="Calibri" panose="020F0502020204030204" pitchFamily="34" charset="0"/>
              </a:rPr>
              <a:t>prima di trentacinque giorni </a:t>
            </a:r>
            <a:r>
              <a:rPr lang="it-IT" sz="1600" dirty="0">
                <a:effectLst/>
                <a:latin typeface="Calibri" panose="020F0502020204030204" pitchFamily="34" charset="0"/>
                <a:ea typeface="Calibri" panose="020F0502020204030204" pitchFamily="34" charset="0"/>
              </a:rPr>
              <a:t>dall’invio dell’ultima delle comunicazioni del provvedimento di aggiudicazione. Tale termine dilatorio non si applica nei casi:</a:t>
            </a:r>
          </a:p>
          <a:p>
            <a:pPr marL="50800" algn="l">
              <a:spcBef>
                <a:spcPts val="775"/>
              </a:spcBef>
            </a:pPr>
            <a:r>
              <a:rPr lang="it-IT" sz="1600" dirty="0">
                <a:effectLst/>
                <a:latin typeface="Calibri" panose="020F0502020204030204" pitchFamily="34" charset="0"/>
                <a:ea typeface="Calibri" panose="020F0502020204030204" pitchFamily="34" charset="0"/>
              </a:rPr>
              <a:t>a)	di procedura in cui è stata presentata o ammessa una sola offerta e non sono state tempestivamente proposte impugnazioni del bando o della lettera di invito, o le impugnazioni sono già state respinte con decisione definitiva;</a:t>
            </a:r>
          </a:p>
          <a:p>
            <a:pPr marL="50800" algn="l">
              <a:spcBef>
                <a:spcPts val="775"/>
              </a:spcBef>
            </a:pPr>
            <a:r>
              <a:rPr lang="it-IT" sz="1600" dirty="0">
                <a:effectLst/>
                <a:latin typeface="Calibri" panose="020F0502020204030204" pitchFamily="34" charset="0"/>
                <a:ea typeface="Calibri" panose="020F0502020204030204" pitchFamily="34" charset="0"/>
              </a:rPr>
              <a:t>b)	di appalti basati su un accordo quadro;</a:t>
            </a:r>
          </a:p>
          <a:p>
            <a:pPr marL="50800" algn="l">
              <a:spcBef>
                <a:spcPts val="775"/>
              </a:spcBef>
            </a:pPr>
            <a:r>
              <a:rPr lang="it-IT" sz="1600" dirty="0">
                <a:effectLst/>
                <a:latin typeface="Calibri" panose="020F0502020204030204" pitchFamily="34" charset="0"/>
                <a:ea typeface="Calibri" panose="020F0502020204030204" pitchFamily="34" charset="0"/>
              </a:rPr>
              <a:t>c)	di appalti specifici basati su un sistema dinamico di acquisizione;</a:t>
            </a:r>
          </a:p>
          <a:p>
            <a:pPr marL="50800" algn="l">
              <a:spcBef>
                <a:spcPts val="775"/>
              </a:spcBef>
            </a:pPr>
            <a:r>
              <a:rPr lang="it-IT" sz="1600" dirty="0">
                <a:effectLst/>
                <a:latin typeface="Calibri" panose="020F0502020204030204" pitchFamily="34" charset="0"/>
                <a:ea typeface="Calibri" panose="020F0502020204030204" pitchFamily="34" charset="0"/>
              </a:rPr>
              <a:t>d)	di contratti di importo inferiore alle soglie europee, ai sensi dell’articolo 55, comma 2.</a:t>
            </a:r>
          </a:p>
          <a:p>
            <a:pPr marL="50800" algn="l">
              <a:spcBef>
                <a:spcPts val="775"/>
              </a:spcBef>
            </a:pPr>
            <a:r>
              <a:rPr lang="it-IT" sz="1600" dirty="0">
                <a:effectLst/>
                <a:latin typeface="Calibri" panose="020F0502020204030204" pitchFamily="34" charset="0"/>
                <a:ea typeface="Calibri" panose="020F0502020204030204" pitchFamily="34" charset="0"/>
              </a:rPr>
              <a:t>4.	Se è proposto ricorso avverso l’aggiudicazione con contestuale domanda cautelare, il contratto non può essere stipulato dal momento della notificazione dell’istanza cautelare alla stazione appaltante o all’ente concedente fino alla pubblicazione del provvedimento cautelare di primo grado o del dispositivo o della sentenza di primo grado, in caso di decisione del merito all’udienza cautelare. L’effetto sospensivo cessa quando, in sede di esame della domanda cautelare, il giudice si dichiara incompetente ai sensi dell’articolo 15, comma 4, del codice del processo amministrativo, di cui all’allegato I al decreto legislativo 2 luglio 2010, n. 104, o fissa con ordinanza la data di discussione del merito senza pronunciarsi sulle misure cautelari con il consenso delle parti, valevole quale implicita rinuncia all’immediato esame della domanda cautelare.</a:t>
            </a:r>
          </a:p>
        </p:txBody>
      </p:sp>
      <p:sp>
        <p:nvSpPr>
          <p:cNvPr id="6" name="Segnaposto piè di pagina 5">
            <a:extLst>
              <a:ext uri="{FF2B5EF4-FFF2-40B4-BE49-F238E27FC236}">
                <a16:creationId xmlns:a16="http://schemas.microsoft.com/office/drawing/2014/main" id="{D4168104-1832-5E97-704E-F18FA7FEA428}"/>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533B16C5-C3D2-079A-83E5-807D8ECF7222}"/>
              </a:ext>
            </a:extLst>
          </p:cNvPr>
          <p:cNvSpPr>
            <a:spLocks noGrp="1"/>
          </p:cNvSpPr>
          <p:nvPr>
            <p:ph type="sldNum" sz="quarter" idx="12"/>
          </p:nvPr>
        </p:nvSpPr>
        <p:spPr/>
        <p:txBody>
          <a:bodyPr/>
          <a:lstStyle/>
          <a:p>
            <a:fld id="{577E625E-9F63-4F0D-B634-A1CAF123E05C}" type="slidenum">
              <a:rPr lang="it-IT" smtClean="0"/>
              <a:t>37</a:t>
            </a:fld>
            <a:endParaRPr lang="it-IT"/>
          </a:p>
        </p:txBody>
      </p:sp>
      <p:sp>
        <p:nvSpPr>
          <p:cNvPr id="4" name="Rettangolo con angoli arrotondati 3">
            <a:extLst>
              <a:ext uri="{FF2B5EF4-FFF2-40B4-BE49-F238E27FC236}">
                <a16:creationId xmlns:a16="http://schemas.microsoft.com/office/drawing/2014/main" id="{C9549B3F-6DF0-D431-8FEA-95434D89309B}"/>
              </a:ext>
            </a:extLst>
          </p:cNvPr>
          <p:cNvSpPr/>
          <p:nvPr/>
        </p:nvSpPr>
        <p:spPr>
          <a:xfrm>
            <a:off x="6839339" y="2397967"/>
            <a:ext cx="4730620" cy="3646586"/>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i="1" dirty="0"/>
              <a:t>PRIMA</a:t>
            </a:r>
          </a:p>
          <a:p>
            <a:pPr algn="ctr"/>
            <a:r>
              <a:rPr lang="it-IT" dirty="0"/>
              <a:t>Il contratto non può essere stipulato prima di trentacinque giorni </a:t>
            </a:r>
          </a:p>
          <a:p>
            <a:pPr algn="ctr"/>
            <a:endParaRPr lang="it-IT" dirty="0"/>
          </a:p>
          <a:p>
            <a:pPr algn="ctr"/>
            <a:r>
              <a:rPr lang="it-IT" i="1" dirty="0"/>
              <a:t>CORRETTIVO</a:t>
            </a:r>
          </a:p>
          <a:p>
            <a:pPr algn="ctr"/>
            <a:r>
              <a:rPr lang="it-IT" i="1" dirty="0"/>
              <a:t>a)	al comma 3, all'alinea, la parola: «trentacinque» è sostituita dalla seguente: «trentadue» e, alla lettera d), le parole: «, ai sensi dell'articolo 55, comma 2» sono soppresse.</a:t>
            </a:r>
          </a:p>
        </p:txBody>
      </p:sp>
      <p:sp>
        <p:nvSpPr>
          <p:cNvPr id="9" name="Elaborazione alternativa 8">
            <a:extLst>
              <a:ext uri="{FF2B5EF4-FFF2-40B4-BE49-F238E27FC236}">
                <a16:creationId xmlns:a16="http://schemas.microsoft.com/office/drawing/2014/main" id="{10DAD9ED-D365-7ECD-794D-FC72CBE9CDC6}"/>
              </a:ext>
            </a:extLst>
          </p:cNvPr>
          <p:cNvSpPr/>
          <p:nvPr/>
        </p:nvSpPr>
        <p:spPr>
          <a:xfrm>
            <a:off x="1238864" y="1436788"/>
            <a:ext cx="10766323" cy="5299587"/>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2400" dirty="0"/>
              <a:t>CONSIGLIO DI STATO</a:t>
            </a:r>
          </a:p>
          <a:p>
            <a:pPr algn="ctr"/>
            <a:endParaRPr lang="it-IT" sz="2400" dirty="0"/>
          </a:p>
          <a:p>
            <a:pPr marL="285750" indent="-285750" algn="just">
              <a:buFontTx/>
              <a:buChar char="-"/>
            </a:pPr>
            <a:r>
              <a:rPr lang="it-IT" sz="2400" dirty="0"/>
              <a:t>ESTRANEA ALLA MILESTONE PNRR (RIDUZIONE TEMPI AGGIUDICAZIONE E NON DI STIPULA)</a:t>
            </a:r>
          </a:p>
          <a:p>
            <a:pPr marL="285750" indent="-285750" algn="just">
              <a:buFontTx/>
              <a:buChar char="-"/>
            </a:pPr>
            <a:r>
              <a:rPr lang="it-IT" sz="2400" dirty="0"/>
              <a:t>RIDUCE I TERMINI PER L’IMPUGNAZIONE DEL PROVVEDIMENTO DI AGGIUDICAZIONE E DELLA PROPOSIZIONE DI MOTIVI AGGIUNTI</a:t>
            </a:r>
          </a:p>
          <a:p>
            <a:pPr marL="285750" indent="-285750" algn="just">
              <a:buFontTx/>
              <a:buChar char="-"/>
            </a:pPr>
            <a:r>
              <a:rPr lang="it-IT" sz="2400" dirty="0"/>
              <a:t>RISCHIO PER LE STAZIONI APPALTANTI DI EVITARE LA STIPULA DI UN CONTRATTO ILLEGITTIMAMENTE AGGIUDICATO</a:t>
            </a:r>
          </a:p>
          <a:p>
            <a:pPr marL="285750" indent="-285750" algn="just">
              <a:buFontTx/>
              <a:buChar char="-"/>
            </a:pPr>
            <a:endParaRPr lang="it-IT" sz="2400" dirty="0"/>
          </a:p>
          <a:p>
            <a:pPr algn="ctr"/>
            <a:r>
              <a:rPr lang="it-IT" sz="2400" dirty="0"/>
              <a:t>PROPOSTA</a:t>
            </a:r>
          </a:p>
          <a:p>
            <a:pPr algn="ctr"/>
            <a:endParaRPr lang="it-IT" sz="2400" dirty="0"/>
          </a:p>
          <a:p>
            <a:pPr algn="ctr"/>
            <a:r>
              <a:rPr lang="it-IT" sz="2400" dirty="0"/>
              <a:t>ESPUNGERE</a:t>
            </a:r>
          </a:p>
        </p:txBody>
      </p:sp>
      <p:pic>
        <p:nvPicPr>
          <p:cNvPr id="10" name="Immagine 9">
            <a:extLst>
              <a:ext uri="{FF2B5EF4-FFF2-40B4-BE49-F238E27FC236}">
                <a16:creationId xmlns:a16="http://schemas.microsoft.com/office/drawing/2014/main" id="{8B7C31AF-252B-FEB6-8F9F-315E662C24C0}"/>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42517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42594-846A-F9C0-9D1B-FA8AE37096C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A1BBA2D-FC12-8E63-A0A9-8BFCA2840F1B}"/>
              </a:ext>
            </a:extLst>
          </p:cNvPr>
          <p:cNvSpPr>
            <a:spLocks noGrp="1"/>
          </p:cNvSpPr>
          <p:nvPr>
            <p:ph type="ctrTitle"/>
          </p:nvPr>
        </p:nvSpPr>
        <p:spPr>
          <a:xfrm>
            <a:off x="1524000" y="1352549"/>
            <a:ext cx="9144000" cy="741363"/>
          </a:xfrm>
        </p:spPr>
        <p:txBody>
          <a:bodyPr anchor="t">
            <a:normAutofit/>
          </a:bodyPr>
          <a:lstStyle/>
          <a:p>
            <a:r>
              <a:rPr lang="it-IT" sz="2400" b="1" dirty="0"/>
              <a:t>La forma del contratto d’appalto</a:t>
            </a:r>
          </a:p>
        </p:txBody>
      </p:sp>
      <p:sp>
        <p:nvSpPr>
          <p:cNvPr id="3" name="Sottotitolo 2">
            <a:extLst>
              <a:ext uri="{FF2B5EF4-FFF2-40B4-BE49-F238E27FC236}">
                <a16:creationId xmlns:a16="http://schemas.microsoft.com/office/drawing/2014/main" id="{83B13D98-F0BA-EB6C-6E3F-7BBBE2ECAF3A}"/>
              </a:ext>
            </a:extLst>
          </p:cNvPr>
          <p:cNvSpPr>
            <a:spLocks noGrp="1"/>
          </p:cNvSpPr>
          <p:nvPr>
            <p:ph type="subTitle" idx="1"/>
          </p:nvPr>
        </p:nvSpPr>
        <p:spPr>
          <a:xfrm>
            <a:off x="1524000" y="1763486"/>
            <a:ext cx="9144000" cy="4646192"/>
          </a:xfrm>
        </p:spPr>
        <p:txBody>
          <a:bodyPr>
            <a:noAutofit/>
          </a:bodyPr>
          <a:lstStyle/>
          <a:p>
            <a:pPr marL="50800">
              <a:spcBef>
                <a:spcPts val="775"/>
              </a:spcBef>
            </a:pPr>
            <a:r>
              <a:rPr lang="it-IT" sz="2000" b="1" dirty="0">
                <a:effectLst/>
                <a:latin typeface="Calibri" panose="020F0502020204030204" pitchFamily="34" charset="0"/>
                <a:ea typeface="Calibri" panose="020F0502020204030204" pitchFamily="34" charset="0"/>
              </a:rPr>
              <a:t>Art. 18. (Il contratto e la sua stipulazione)</a:t>
            </a:r>
          </a:p>
          <a:p>
            <a:pPr marL="50800" algn="l">
              <a:spcBef>
                <a:spcPts val="775"/>
              </a:spcBef>
            </a:pPr>
            <a:r>
              <a:rPr lang="it-IT" sz="1400" b="1" dirty="0">
                <a:effectLst/>
                <a:latin typeface="Calibri" panose="020F0502020204030204" pitchFamily="34" charset="0"/>
                <a:ea typeface="Calibri" panose="020F0502020204030204" pitchFamily="34" charset="0"/>
              </a:rPr>
              <a:t>5.	Se la stipula del contratto non avviene nel termine per fatto della stazione appaltante o dell’ente concedente, l’aggiudicatario può farne constatare il silenzio inadempimento o, in alternativa, può sciogliersi da ogni vincolo mediante atto notificato. All’aggiudicatario non spetta alcun indennizzo, salvo il rimborso delle spese contrattuali.</a:t>
            </a:r>
          </a:p>
          <a:p>
            <a:pPr marL="50800" algn="l">
              <a:spcBef>
                <a:spcPts val="775"/>
              </a:spcBef>
            </a:pPr>
            <a:r>
              <a:rPr lang="it-IT" sz="1400" b="1" dirty="0">
                <a:effectLst/>
                <a:latin typeface="Calibri" panose="020F0502020204030204" pitchFamily="34" charset="0"/>
                <a:ea typeface="Calibri" panose="020F0502020204030204" pitchFamily="34" charset="0"/>
              </a:rPr>
              <a:t>6.	La mancata stipula del contratto nel termine fissato per fatto dell’aggiudicatario può costituire motivo di revoca dell’aggiudicazione.</a:t>
            </a:r>
          </a:p>
          <a:p>
            <a:pPr marL="50800" algn="l">
              <a:spcBef>
                <a:spcPts val="775"/>
              </a:spcBef>
            </a:pPr>
            <a:r>
              <a:rPr lang="it-IT" sz="1400" b="1" dirty="0">
                <a:effectLst/>
                <a:latin typeface="Calibri" panose="020F0502020204030204" pitchFamily="34" charset="0"/>
                <a:ea typeface="Calibri" panose="020F0502020204030204" pitchFamily="34" charset="0"/>
              </a:rPr>
              <a:t>7.	La mancata o tardiva stipula del contratto al di fuori delle ipotesi di cui ai commi 5 e 6 costituisce violazione del dovere di buona fede, anche in pendenza di contenzioso.</a:t>
            </a:r>
          </a:p>
          <a:p>
            <a:pPr marL="50800" algn="l">
              <a:spcBef>
                <a:spcPts val="775"/>
              </a:spcBef>
            </a:pPr>
            <a:r>
              <a:rPr lang="it-IT" sz="1400" b="1" dirty="0">
                <a:effectLst/>
                <a:latin typeface="Calibri" panose="020F0502020204030204" pitchFamily="34" charset="0"/>
                <a:ea typeface="Calibri" panose="020F0502020204030204" pitchFamily="34" charset="0"/>
              </a:rPr>
              <a:t>8.	Il contratto è sottoposto alla condizione risolutiva dell’esito negativo della sua approvazione, laddove prevista, da effettuarsi entro trenta giorni dalla stipula. Decorso tale termine, il contratto si intende approvato.</a:t>
            </a:r>
          </a:p>
          <a:p>
            <a:pPr marL="50800" algn="l">
              <a:spcBef>
                <a:spcPts val="775"/>
              </a:spcBef>
            </a:pPr>
            <a:r>
              <a:rPr lang="it-IT" sz="1400" b="1" dirty="0">
                <a:effectLst/>
                <a:latin typeface="Calibri" panose="020F0502020204030204" pitchFamily="34" charset="0"/>
                <a:ea typeface="Calibri" panose="020F0502020204030204" pitchFamily="34" charset="0"/>
              </a:rPr>
              <a:t>9.	Le stazioni appaltanti e gli enti concedenti hanno facoltà di stipulare contratti di assicurazione per la responsabilità civile derivante dalla conclusione del contratto e dalla prosecuzione o sospensione della sua esecuzione.</a:t>
            </a:r>
          </a:p>
          <a:p>
            <a:pPr marL="50800" algn="l">
              <a:spcBef>
                <a:spcPts val="775"/>
              </a:spcBef>
            </a:pPr>
            <a:r>
              <a:rPr lang="it-IT" sz="1400" b="1" dirty="0">
                <a:effectLst/>
                <a:latin typeface="Calibri" panose="020F0502020204030204" pitchFamily="34" charset="0"/>
                <a:ea typeface="Calibri" panose="020F0502020204030204" pitchFamily="34" charset="0"/>
              </a:rPr>
              <a:t>10.	Con la tabella di cui all’allegato I.4 al codice è individuato il valore dell’imposta di bollo che l’appaltatore assolve una tantum al momento della stipula del contratto e in proporzione al valore dello stesso. Con la medesima tabella sono sostituite le modalità di calcolo e versamento dell’imposta di bollo di cui al decreto del Presidente della Repubblica 26 ottobre 1972, n. 642, in materia di contratti pubblici disciplinati dal codice. </a:t>
            </a:r>
            <a:r>
              <a:rPr lang="it-IT" sz="1400" b="1" strike="sngStrike" dirty="0">
                <a:effectLst/>
                <a:latin typeface="Calibri" panose="020F0502020204030204" pitchFamily="34" charset="0"/>
                <a:ea typeface="Calibri" panose="020F0502020204030204" pitchFamily="34" charset="0"/>
              </a:rPr>
              <a:t>In sede di prima applicazione del codice, l’allegato I.4 è abrogato a decorrere dalla data di entrata in vigore di un corrispondente decreto del Ministro dell’economia e delle finanze, che lo sostituisce integralmente anche in qualità di allegato al codice.</a:t>
            </a:r>
          </a:p>
        </p:txBody>
      </p:sp>
      <p:sp>
        <p:nvSpPr>
          <p:cNvPr id="6" name="Segnaposto piè di pagina 5">
            <a:extLst>
              <a:ext uri="{FF2B5EF4-FFF2-40B4-BE49-F238E27FC236}">
                <a16:creationId xmlns:a16="http://schemas.microsoft.com/office/drawing/2014/main" id="{A2F3BB2A-B9EF-7B23-A9E0-C3DCEE52A024}"/>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AE2C5D45-9574-8E87-F844-5AB415026675}"/>
              </a:ext>
            </a:extLst>
          </p:cNvPr>
          <p:cNvSpPr>
            <a:spLocks noGrp="1"/>
          </p:cNvSpPr>
          <p:nvPr>
            <p:ph type="sldNum" sz="quarter" idx="12"/>
          </p:nvPr>
        </p:nvSpPr>
        <p:spPr/>
        <p:txBody>
          <a:bodyPr/>
          <a:lstStyle/>
          <a:p>
            <a:fld id="{577E625E-9F63-4F0D-B634-A1CAF123E05C}" type="slidenum">
              <a:rPr lang="it-IT" smtClean="0"/>
              <a:t>38</a:t>
            </a:fld>
            <a:endParaRPr lang="it-IT"/>
          </a:p>
        </p:txBody>
      </p:sp>
      <p:pic>
        <p:nvPicPr>
          <p:cNvPr id="4" name="Immagine 3">
            <a:extLst>
              <a:ext uri="{FF2B5EF4-FFF2-40B4-BE49-F238E27FC236}">
                <a16:creationId xmlns:a16="http://schemas.microsoft.com/office/drawing/2014/main" id="{1C0D8F98-86CE-133C-055D-3ADB043A1B5D}"/>
              </a:ext>
            </a:extLst>
          </p:cNvPr>
          <p:cNvPicPr>
            <a:picLocks noChangeAspect="1"/>
          </p:cNvPicPr>
          <p:nvPr/>
        </p:nvPicPr>
        <p:blipFill>
          <a:blip r:embed="rId2"/>
          <a:stretch>
            <a:fillRect/>
          </a:stretch>
        </p:blipFill>
        <p:spPr>
          <a:xfrm>
            <a:off x="4320790" y="136524"/>
            <a:ext cx="3832609" cy="904227"/>
          </a:xfrm>
          <a:prstGeom prst="rect">
            <a:avLst/>
          </a:prstGeom>
        </p:spPr>
      </p:pic>
      <p:sp>
        <p:nvSpPr>
          <p:cNvPr id="5" name="Fumetto: ovale 4">
            <a:extLst>
              <a:ext uri="{FF2B5EF4-FFF2-40B4-BE49-F238E27FC236}">
                <a16:creationId xmlns:a16="http://schemas.microsoft.com/office/drawing/2014/main" id="{4DE62325-9608-1EDC-1C26-6963E5BB3FEF}"/>
              </a:ext>
            </a:extLst>
          </p:cNvPr>
          <p:cNvSpPr/>
          <p:nvPr/>
        </p:nvSpPr>
        <p:spPr>
          <a:xfrm>
            <a:off x="7413523" y="2979174"/>
            <a:ext cx="3940277" cy="1986116"/>
          </a:xfrm>
          <a:prstGeom prst="wedgeEllipseCallout">
            <a:avLst>
              <a:gd name="adj1" fmla="val -15593"/>
              <a:gd name="adj2" fmla="val 7141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it-IT" dirty="0"/>
              <a:t>CORRETTIVO</a:t>
            </a:r>
          </a:p>
        </p:txBody>
      </p:sp>
    </p:spTree>
    <p:extLst>
      <p:ext uri="{BB962C8B-B14F-4D97-AF65-F5344CB8AC3E}">
        <p14:creationId xmlns:p14="http://schemas.microsoft.com/office/powerpoint/2010/main" val="4238512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C58ED-032D-E3D7-F6CA-70E357BA71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5F9CA35-E1A2-6ECD-0EEF-E7F9EE58CA92}"/>
              </a:ext>
            </a:extLst>
          </p:cNvPr>
          <p:cNvSpPr>
            <a:spLocks noGrp="1"/>
          </p:cNvSpPr>
          <p:nvPr>
            <p:ph type="ctrTitle"/>
          </p:nvPr>
        </p:nvSpPr>
        <p:spPr>
          <a:xfrm>
            <a:off x="1524000" y="1352549"/>
            <a:ext cx="9144000" cy="741363"/>
          </a:xfrm>
        </p:spPr>
        <p:txBody>
          <a:bodyPr anchor="t">
            <a:normAutofit/>
          </a:bodyPr>
          <a:lstStyle/>
          <a:p>
            <a:r>
              <a:rPr lang="it-IT" sz="2400" b="1" dirty="0"/>
              <a:t>EQUO COMPENSO</a:t>
            </a:r>
          </a:p>
        </p:txBody>
      </p:sp>
      <p:sp>
        <p:nvSpPr>
          <p:cNvPr id="3" name="Sottotitolo 2">
            <a:extLst>
              <a:ext uri="{FF2B5EF4-FFF2-40B4-BE49-F238E27FC236}">
                <a16:creationId xmlns:a16="http://schemas.microsoft.com/office/drawing/2014/main" id="{11488C43-3F61-48DD-AAD2-150061EE6C3B}"/>
              </a:ext>
            </a:extLst>
          </p:cNvPr>
          <p:cNvSpPr>
            <a:spLocks noGrp="1"/>
          </p:cNvSpPr>
          <p:nvPr>
            <p:ph type="subTitle" idx="1"/>
          </p:nvPr>
        </p:nvSpPr>
        <p:spPr>
          <a:xfrm>
            <a:off x="1524000" y="2093912"/>
            <a:ext cx="9144000" cy="4315766"/>
          </a:xfrm>
        </p:spPr>
        <p:txBody>
          <a:bodyPr>
            <a:normAutofit lnSpcReduction="10000"/>
          </a:bodyPr>
          <a:lstStyle/>
          <a:p>
            <a:pPr marL="50800">
              <a:spcBef>
                <a:spcPts val="775"/>
              </a:spcBef>
            </a:pPr>
            <a:r>
              <a:rPr lang="it-IT" sz="1800" b="1" dirty="0">
                <a:effectLst/>
                <a:latin typeface="Calibri" panose="020F0502020204030204" pitchFamily="34" charset="0"/>
                <a:ea typeface="Calibri" panose="020F0502020204030204" pitchFamily="34" charset="0"/>
              </a:rPr>
              <a:t>Art.</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8.</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(Principio</a:t>
            </a:r>
            <a:r>
              <a:rPr lang="it-IT" sz="1800" b="1" spc="-2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di</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autonomia</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contrattuale.</a:t>
            </a:r>
            <a:r>
              <a:rPr lang="it-IT" sz="1800" b="1" spc="-2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Divieto</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di</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prestazioni</a:t>
            </a:r>
            <a:r>
              <a:rPr lang="it-IT" sz="1800" b="1" spc="-2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d’opera</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intellettuale</a:t>
            </a:r>
            <a:r>
              <a:rPr lang="it-IT" sz="1800" b="1" spc="-2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a</a:t>
            </a:r>
            <a:r>
              <a:rPr lang="it-IT" sz="1800" b="1" spc="-2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titolo</a:t>
            </a:r>
            <a:r>
              <a:rPr lang="it-IT" sz="1800" b="1" spc="-25" dirty="0">
                <a:effectLst/>
                <a:latin typeface="Calibri" panose="020F0502020204030204" pitchFamily="34" charset="0"/>
                <a:ea typeface="Calibri" panose="020F0502020204030204" pitchFamily="34" charset="0"/>
              </a:rPr>
              <a:t> </a:t>
            </a:r>
            <a:r>
              <a:rPr lang="it-IT" sz="1800" b="1" spc="-10" dirty="0">
                <a:effectLst/>
                <a:latin typeface="Calibri" panose="020F0502020204030204" pitchFamily="34" charset="0"/>
                <a:ea typeface="Calibri" panose="020F0502020204030204" pitchFamily="34" charset="0"/>
              </a:rPr>
              <a:t>gratuito)</a:t>
            </a:r>
            <a:endParaRPr lang="it-IT" sz="1800" b="1" dirty="0">
              <a:effectLst/>
              <a:latin typeface="Calibri" panose="020F0502020204030204" pitchFamily="34" charset="0"/>
              <a:ea typeface="Calibri" panose="020F0502020204030204" pitchFamily="34" charset="0"/>
            </a:endParaRPr>
          </a:p>
          <a:p>
            <a:pPr marL="342900" marR="133350" lvl="0" indent="-342900">
              <a:lnSpc>
                <a:spcPct val="96000"/>
              </a:lnSpc>
              <a:spcBef>
                <a:spcPts val="795"/>
              </a:spcBef>
              <a:buSzPts val="800"/>
              <a:buFont typeface="Calibri" panose="020F0502020204030204" pitchFamily="34" charset="0"/>
              <a:buAutoNum type="arabicPeriod"/>
              <a:tabLst>
                <a:tab pos="150495" algn="l"/>
              </a:tabLst>
            </a:pPr>
            <a:r>
              <a:rPr lang="it-IT" sz="1800" spc="0" dirty="0">
                <a:effectLst/>
                <a:latin typeface="Calibri" panose="020F0502020204030204" pitchFamily="34" charset="0"/>
                <a:ea typeface="Calibri" panose="020F0502020204030204" pitchFamily="34" charset="0"/>
              </a:rPr>
              <a:t>Nel</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perseguire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le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proprie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finalità</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istituzionali</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le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pubbliche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amministrazioni</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sono</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dotate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di</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autonomia</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contrattuale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possono</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concludere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qualsiasi</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contratto,</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anche</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gratuito,</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salvi</a:t>
            </a:r>
            <a:r>
              <a:rPr lang="it-IT" sz="1800" spc="-2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i</a:t>
            </a:r>
            <a:r>
              <a:rPr lang="it-IT" sz="1800" spc="20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divieti espressamente previsti dal codice e da altre disposizioni di legge.</a:t>
            </a:r>
          </a:p>
          <a:p>
            <a:pPr marL="342900" marR="306070" lvl="0" indent="-342900">
              <a:lnSpc>
                <a:spcPct val="96000"/>
              </a:lnSpc>
              <a:spcBef>
                <a:spcPts val="805"/>
              </a:spcBef>
              <a:buSzPts val="800"/>
              <a:buFont typeface="Calibri" panose="020F0502020204030204" pitchFamily="34" charset="0"/>
              <a:buAutoNum type="arabicPeriod"/>
              <a:tabLst>
                <a:tab pos="150495" algn="l"/>
              </a:tabLst>
            </a:pPr>
            <a:r>
              <a:rPr lang="it-IT" sz="1800" b="1" spc="0" dirty="0">
                <a:effectLst/>
                <a:latin typeface="Calibri" panose="020F0502020204030204" pitchFamily="34" charset="0"/>
                <a:ea typeface="Calibri" panose="020F0502020204030204" pitchFamily="34" charset="0"/>
              </a:rPr>
              <a:t>Le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prestazioni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d’opera</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intellettuale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non</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possono</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essere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rese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dai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professionisti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gratuitamente,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salvo</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che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in</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casi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eccezionali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previa</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adeguata</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motivazione.</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Salvo</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predetti</a:t>
            </a:r>
            <a:r>
              <a:rPr lang="it-IT" sz="1800" b="1" spc="-3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casi</a:t>
            </a:r>
            <a:r>
              <a:rPr lang="it-IT" sz="1800" b="1" spc="200" dirty="0">
                <a:effectLst/>
                <a:latin typeface="Calibri" panose="020F0502020204030204" pitchFamily="34" charset="0"/>
                <a:ea typeface="Calibri" panose="020F0502020204030204" pitchFamily="34" charset="0"/>
              </a:rPr>
              <a:t> </a:t>
            </a:r>
            <a:r>
              <a:rPr lang="it-IT" sz="1800" b="1" spc="0" dirty="0">
                <a:effectLst/>
                <a:latin typeface="Calibri" panose="020F0502020204030204" pitchFamily="34" charset="0"/>
                <a:ea typeface="Calibri" panose="020F0502020204030204" pitchFamily="34" charset="0"/>
              </a:rPr>
              <a:t>eccezionali, la pubblica amministrazione garantisce comunque l’applicazione del principio dell’equo compenso. </a:t>
            </a:r>
          </a:p>
          <a:p>
            <a:pPr marL="342900" marR="140335" lvl="0" indent="-342900">
              <a:lnSpc>
                <a:spcPct val="96000"/>
              </a:lnSpc>
              <a:spcBef>
                <a:spcPts val="805"/>
              </a:spcBef>
              <a:buSzPts val="800"/>
              <a:buFont typeface="Calibri" panose="020F0502020204030204" pitchFamily="34" charset="0"/>
              <a:buAutoNum type="arabicPeriod"/>
              <a:tabLst>
                <a:tab pos="150495" algn="l"/>
              </a:tabLst>
            </a:pPr>
            <a:r>
              <a:rPr lang="it-IT" sz="1800" spc="0" dirty="0">
                <a:effectLst/>
                <a:latin typeface="Calibri" panose="020F0502020204030204" pitchFamily="34" charset="0"/>
                <a:ea typeface="Calibri" panose="020F0502020204030204" pitchFamily="34" charset="0"/>
              </a:rPr>
              <a:t>Le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pubbliche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amministrazioni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possono</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ricevere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per</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donazione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beni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o</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prestazioni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rispondenti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all’interesse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pubblico</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senza</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obbligo</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gara.</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Restano</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ferme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le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disposizioni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del</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codice</a:t>
            </a:r>
            <a:r>
              <a:rPr lang="it-IT" sz="1800" spc="20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civile in materia di forma, revocazione e azione di riduzione delle donazioni.</a:t>
            </a:r>
          </a:p>
          <a:p>
            <a:pPr marL="342900" lvl="0" indent="-342900">
              <a:buFont typeface="+mj-lt"/>
              <a:buAutoNum type="arabicPeriod"/>
            </a:pPr>
            <a:r>
              <a:rPr lang="it-IT" sz="1800" dirty="0">
                <a:effectLst/>
                <a:latin typeface="Calibri" panose="020F0502020204030204" pitchFamily="34" charset="0"/>
                <a:ea typeface="Calibri" panose="020F0502020204030204" pitchFamily="34" charset="0"/>
              </a:rPr>
              <a:t> All'articolo 8, comma 2, del decreto legislativo 31 marzo 2023, n. 36, al secondo periodo, sono aggiunte, in fine, le seguenti parole: «secondo le modalità previste dall'articolo 41, commi 15-bis, 15-ter e 15-quater».</a:t>
            </a:r>
          </a:p>
        </p:txBody>
      </p:sp>
      <p:sp>
        <p:nvSpPr>
          <p:cNvPr id="6" name="Segnaposto piè di pagina 5">
            <a:extLst>
              <a:ext uri="{FF2B5EF4-FFF2-40B4-BE49-F238E27FC236}">
                <a16:creationId xmlns:a16="http://schemas.microsoft.com/office/drawing/2014/main" id="{68AF209E-E5C6-D04F-AB4C-B34F60D02B0C}"/>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572A83C1-4210-086A-DD3F-48ADDB0D09CB}"/>
              </a:ext>
            </a:extLst>
          </p:cNvPr>
          <p:cNvSpPr>
            <a:spLocks noGrp="1"/>
          </p:cNvSpPr>
          <p:nvPr>
            <p:ph type="sldNum" sz="quarter" idx="12"/>
          </p:nvPr>
        </p:nvSpPr>
        <p:spPr/>
        <p:txBody>
          <a:bodyPr/>
          <a:lstStyle/>
          <a:p>
            <a:fld id="{577E625E-9F63-4F0D-B634-A1CAF123E05C}" type="slidenum">
              <a:rPr lang="it-IT" smtClean="0"/>
              <a:t>39</a:t>
            </a:fld>
            <a:endParaRPr lang="it-IT"/>
          </a:p>
        </p:txBody>
      </p:sp>
      <p:sp>
        <p:nvSpPr>
          <p:cNvPr id="4" name="Rettangolo con angoli arrotondati 3">
            <a:extLst>
              <a:ext uri="{FF2B5EF4-FFF2-40B4-BE49-F238E27FC236}">
                <a16:creationId xmlns:a16="http://schemas.microsoft.com/office/drawing/2014/main" id="{8F7202C9-945D-9B4A-041D-1DD085719A78}"/>
              </a:ext>
            </a:extLst>
          </p:cNvPr>
          <p:cNvSpPr/>
          <p:nvPr/>
        </p:nvSpPr>
        <p:spPr>
          <a:xfrm>
            <a:off x="2862942" y="1058133"/>
            <a:ext cx="7119258" cy="387949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i="1" dirty="0"/>
              <a:t>prima</a:t>
            </a:r>
          </a:p>
          <a:p>
            <a:pPr algn="ctr"/>
            <a:r>
              <a:rPr lang="it-IT" dirty="0"/>
              <a:t>Le prestazioni d’opera intellettuale non possono essere rese dai professionisti gratuitamente, salvo che in casi eccezionali e previa adeguata motivazione. </a:t>
            </a:r>
            <a:r>
              <a:rPr lang="it-IT" b="1" dirty="0"/>
              <a:t>Salvo i predetti casi eccezionali, la pubblica amministrazione garantisce comunque l’applicazione del principio dell’equo compenso. </a:t>
            </a:r>
          </a:p>
          <a:p>
            <a:pPr algn="ctr"/>
            <a:endParaRPr lang="it-IT" dirty="0"/>
          </a:p>
          <a:p>
            <a:pPr algn="ctr"/>
            <a:r>
              <a:rPr lang="it-IT" i="1" dirty="0"/>
              <a:t>Correttivo</a:t>
            </a:r>
          </a:p>
          <a:p>
            <a:pPr algn="ctr"/>
            <a:r>
              <a:rPr lang="it-IT" i="1" dirty="0"/>
              <a:t>1.	All'articolo 8, comma 2, del decreto legislativo 31 marzo 2023, n. 36, al secondo periodo, sono aggiunte, in fine, le seguenti parole: «secondo le modalità previste dall'articolo 41, commi 15-bis, 15-ter e 15-quater»</a:t>
            </a:r>
          </a:p>
          <a:p>
            <a:pPr algn="ctr"/>
            <a:endParaRPr lang="it-IT" i="1" dirty="0"/>
          </a:p>
        </p:txBody>
      </p:sp>
      <p:sp>
        <p:nvSpPr>
          <p:cNvPr id="9" name="Rettangolo 8">
            <a:extLst>
              <a:ext uri="{FF2B5EF4-FFF2-40B4-BE49-F238E27FC236}">
                <a16:creationId xmlns:a16="http://schemas.microsoft.com/office/drawing/2014/main" id="{B0EDD55B-38CF-7667-49FF-3A284BC7AEE6}"/>
              </a:ext>
            </a:extLst>
          </p:cNvPr>
          <p:cNvSpPr/>
          <p:nvPr/>
        </p:nvSpPr>
        <p:spPr>
          <a:xfrm>
            <a:off x="838200" y="415557"/>
            <a:ext cx="11013233" cy="6131719"/>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lgn="ctr">
              <a:spcBef>
                <a:spcPts val="710"/>
              </a:spcBef>
              <a:buSzPts val="1050"/>
              <a:tabLst>
                <a:tab pos="704850" algn="l"/>
              </a:tabLst>
            </a:pPr>
            <a:r>
              <a:rPr lang="it-IT" sz="1600" spc="-5" dirty="0">
                <a:effectLst/>
                <a:latin typeface="Times New Roman" panose="02020603050405020304" pitchFamily="18" charset="0"/>
                <a:ea typeface="Times New Roman" panose="02020603050405020304" pitchFamily="18" charset="0"/>
              </a:rPr>
              <a:t>ART. 14</a:t>
            </a:r>
          </a:p>
          <a:p>
            <a:pPr lvl="1" algn="ctr">
              <a:spcBef>
                <a:spcPts val="710"/>
              </a:spcBef>
              <a:buSzPts val="1050"/>
              <a:tabLst>
                <a:tab pos="704850" algn="l"/>
              </a:tabLst>
            </a:pPr>
            <a:r>
              <a:rPr lang="it-IT" sz="1600" spc="-5" dirty="0">
                <a:effectLst/>
                <a:latin typeface="Times New Roman" panose="02020603050405020304" pitchFamily="18" charset="0"/>
                <a:ea typeface="Times New Roman" panose="02020603050405020304" pitchFamily="18" charset="0"/>
              </a:rPr>
              <a:t>(Modifiche all’articolo 41 del decreto legislativo 31 marzo 2023, n. 36)</a:t>
            </a:r>
          </a:p>
          <a:p>
            <a:pPr marL="742950" lvl="1" indent="-285750" algn="just">
              <a:spcBef>
                <a:spcPts val="710"/>
              </a:spcBef>
              <a:buSzPts val="1050"/>
              <a:buFont typeface="Times New Roman" panose="02020603050405020304" pitchFamily="18" charset="0"/>
              <a:buAutoNum type="alphaLcParenR"/>
              <a:tabLst>
                <a:tab pos="704850" algn="l"/>
              </a:tabLst>
            </a:pPr>
            <a:r>
              <a:rPr lang="it-IT" sz="1600" spc="-5" dirty="0">
                <a:effectLst/>
                <a:latin typeface="Times New Roman" panose="02020603050405020304" pitchFamily="18" charset="0"/>
                <a:ea typeface="Times New Roman" panose="02020603050405020304" pitchFamily="18" charset="0"/>
              </a:rPr>
              <a:t>al</a:t>
            </a:r>
            <a:r>
              <a:rPr lang="it-IT" sz="1600" spc="-4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comma</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15,</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il</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secondo</a:t>
            </a:r>
            <a:r>
              <a:rPr lang="it-IT" sz="1600" spc="-4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periodo</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è</a:t>
            </a:r>
            <a:r>
              <a:rPr lang="it-IT" sz="1600" spc="-35"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soppresso;</a:t>
            </a:r>
            <a:endParaRPr lang="it-IT" sz="1600" spc="-5" dirty="0">
              <a:effectLst/>
              <a:latin typeface="Times New Roman" panose="02020603050405020304" pitchFamily="18" charset="0"/>
              <a:ea typeface="Times New Roman" panose="02020603050405020304" pitchFamily="18" charset="0"/>
            </a:endParaRPr>
          </a:p>
          <a:p>
            <a:pPr marL="742950" lvl="1" indent="-285750" algn="just">
              <a:spcBef>
                <a:spcPts val="745"/>
              </a:spcBef>
              <a:buSzPts val="1050"/>
              <a:buFont typeface="Times New Roman" panose="02020603050405020304" pitchFamily="18" charset="0"/>
              <a:buAutoNum type="alphaLcParenR"/>
              <a:tabLst>
                <a:tab pos="675640" algn="l"/>
              </a:tabLst>
            </a:pPr>
            <a:r>
              <a:rPr lang="it-IT" sz="1600" spc="-5" dirty="0">
                <a:effectLst/>
                <a:latin typeface="Times New Roman" panose="02020603050405020304" pitchFamily="18" charset="0"/>
                <a:ea typeface="Times New Roman" panose="02020603050405020304" pitchFamily="18" charset="0"/>
              </a:rPr>
              <a:t>dopo</a:t>
            </a:r>
            <a:r>
              <a:rPr lang="it-IT" sz="1600" spc="-2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il</a:t>
            </a:r>
            <a:r>
              <a:rPr lang="it-IT" sz="1600" spc="-2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comma</a:t>
            </a:r>
            <a:r>
              <a:rPr lang="it-IT" sz="1600" spc="-2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15,</a:t>
            </a:r>
            <a:r>
              <a:rPr lang="it-IT" sz="1600" spc="-2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sono</a:t>
            </a:r>
            <a:r>
              <a:rPr lang="it-IT" sz="1600" spc="-2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aggiunti</a:t>
            </a:r>
            <a:r>
              <a:rPr lang="it-IT" sz="1600" spc="-1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i</a:t>
            </a:r>
            <a:r>
              <a:rPr lang="it-IT" sz="1600" spc="-25"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seguenti:</a:t>
            </a:r>
            <a:endParaRPr lang="it-IT" sz="1600" spc="-5" dirty="0">
              <a:effectLst/>
              <a:latin typeface="Times New Roman" panose="02020603050405020304" pitchFamily="18" charset="0"/>
              <a:ea typeface="Times New Roman" panose="02020603050405020304" pitchFamily="18" charset="0"/>
            </a:endParaRPr>
          </a:p>
          <a:p>
            <a:pPr marL="640715" marR="593725" indent="-78740" algn="just">
              <a:lnSpc>
                <a:spcPct val="103000"/>
              </a:lnSpc>
              <a:spcBef>
                <a:spcPts val="740"/>
              </a:spcBef>
            </a:pPr>
            <a:r>
              <a:rPr lang="it-IT" sz="1600" dirty="0">
                <a:effectLst/>
                <a:latin typeface="Times New Roman" panose="02020603050405020304" pitchFamily="18" charset="0"/>
                <a:ea typeface="Times New Roman" panose="02020603050405020304" pitchFamily="18" charset="0"/>
              </a:rPr>
              <a:t>«15-bis. In attuazione degli articoli 1, comma 2, primo periodo, e 8, comma 2, secondo periodo, i corrispettivi determinati secondo le modalità dell'allegato I.13 </a:t>
            </a:r>
            <a:r>
              <a:rPr lang="it-IT" sz="1600" b="1" dirty="0">
                <a:effectLst/>
                <a:latin typeface="Times New Roman" panose="02020603050405020304" pitchFamily="18" charset="0"/>
                <a:ea typeface="Times New Roman" panose="02020603050405020304" pitchFamily="18" charset="0"/>
              </a:rPr>
              <a:t>sono utilizzati dalle stazioni appaltanti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e</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dagli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enti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concedenti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ai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fini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dell'individuazione</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dell'importo</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da</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porre</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a</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base</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di</a:t>
            </a:r>
            <a:r>
              <a:rPr lang="it-IT" sz="1600" b="1" spc="-3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gara</a:t>
            </a:r>
            <a:r>
              <a:rPr lang="it-IT" sz="1600" b="1" spc="-4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per gli</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affidamenti</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di</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cui</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all'articolo</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108,</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comma</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2,</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lettera</a:t>
            </a:r>
            <a:r>
              <a:rPr lang="it-IT" sz="1600" b="1" spc="-5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b),</a:t>
            </a:r>
            <a:r>
              <a:rPr lang="it-IT" sz="1600" b="1" spc="-5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comprensivo</a:t>
            </a:r>
            <a:r>
              <a:rPr lang="it-IT" sz="1600" spc="-5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dei</a:t>
            </a:r>
            <a:r>
              <a:rPr lang="it-IT" sz="1600" spc="-4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compensi,</a:t>
            </a:r>
            <a:r>
              <a:rPr lang="it-IT" sz="1600" spc="-5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nonché</a:t>
            </a:r>
            <a:r>
              <a:rPr lang="it-IT" sz="1600" spc="-4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delle spese e degli oneri accessori, fissi e variabili. Le stazioni appaltanti procedono all'aggiudicazione dei</a:t>
            </a:r>
            <a:r>
              <a:rPr lang="it-IT" sz="1600" spc="-7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predetti</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contratti</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sulla</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base</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del</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criterio</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dell'offerta</a:t>
            </a:r>
            <a:r>
              <a:rPr lang="it-IT" sz="1600" spc="-6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economicamente</a:t>
            </a:r>
            <a:r>
              <a:rPr lang="it-IT" sz="1600" spc="-7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più</a:t>
            </a:r>
            <a:r>
              <a:rPr lang="it-IT" sz="1600" spc="-55"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vantaggiosa</a:t>
            </a:r>
            <a:r>
              <a:rPr lang="it-IT" sz="1600" spc="-70" dirty="0">
                <a:effectLst/>
                <a:latin typeface="Times New Roman" panose="02020603050405020304" pitchFamily="18" charset="0"/>
                <a:ea typeface="Times New Roman" panose="02020603050405020304" pitchFamily="18" charset="0"/>
              </a:rPr>
              <a:t> </a:t>
            </a:r>
            <a:r>
              <a:rPr lang="it-IT" sz="1600" dirty="0">
                <a:effectLst/>
                <a:latin typeface="Times New Roman" panose="02020603050405020304" pitchFamily="18" charset="0"/>
                <a:ea typeface="Times New Roman" panose="02020603050405020304" pitchFamily="18" charset="0"/>
              </a:rPr>
              <a:t>individuata sulla base del miglior rapporto qualità/prezzo nel rispetto dei seguenti criteri:</a:t>
            </a:r>
          </a:p>
          <a:p>
            <a:pPr marL="342900" marR="593725" lvl="0" indent="-342900" algn="just">
              <a:lnSpc>
                <a:spcPct val="105000"/>
              </a:lnSpc>
              <a:spcBef>
                <a:spcPts val="720"/>
              </a:spcBef>
              <a:buSzPts val="1050"/>
              <a:buFont typeface="Times New Roman" panose="02020603050405020304" pitchFamily="18" charset="0"/>
              <a:buAutoNum type="alphaLcParenR"/>
              <a:tabLst>
                <a:tab pos="786765" algn="l"/>
              </a:tabLst>
            </a:pPr>
            <a:r>
              <a:rPr lang="it-IT" sz="1600" spc="-5" dirty="0">
                <a:effectLst/>
                <a:latin typeface="Times New Roman" panose="02020603050405020304" pitchFamily="18" charset="0"/>
                <a:ea typeface="Times New Roman" panose="02020603050405020304" pitchFamily="18" charset="0"/>
              </a:rPr>
              <a:t>per il 65 per cento dell'importo determinato ai sensi del primo periodo, l'elemento relativo al prezzo assume la forma di un prezzo fisso, secondo quanto previsto dall'articolo 108, comma 5;</a:t>
            </a:r>
          </a:p>
          <a:p>
            <a:pPr marL="342900" marR="594995" lvl="0" indent="-342900" algn="just">
              <a:lnSpc>
                <a:spcPct val="103000"/>
              </a:lnSpc>
              <a:spcBef>
                <a:spcPts val="680"/>
              </a:spcBef>
              <a:buSzPts val="1050"/>
              <a:buFont typeface="Times New Roman" panose="02020603050405020304" pitchFamily="18" charset="0"/>
              <a:buAutoNum type="alphaLcParenR"/>
              <a:tabLst>
                <a:tab pos="784860" algn="l"/>
              </a:tabLst>
            </a:pPr>
            <a:r>
              <a:rPr lang="it-IT" sz="1600" spc="-5" dirty="0">
                <a:effectLst/>
                <a:latin typeface="Times New Roman" panose="02020603050405020304" pitchFamily="18" charset="0"/>
                <a:ea typeface="Times New Roman" panose="02020603050405020304" pitchFamily="18" charset="0"/>
              </a:rPr>
              <a:t>il restante 35 per cento dell'importo da porre a base di gara può essere assoggettato a ribasso in sede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di</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presentazione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delle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offerte.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La</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stazione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appaltante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definisce</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il</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punteggio</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relativo</a:t>
            </a:r>
            <a:r>
              <a:rPr lang="it-IT" sz="1600" spc="-3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all'offerta economica</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secondo</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i</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metodi</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di</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calcolo</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di</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cui</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all'articolo</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2-bis</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dell'allegato</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I.13</a:t>
            </a:r>
            <a:r>
              <a:rPr lang="it-IT" sz="1600" spc="-3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e</a:t>
            </a:r>
            <a:r>
              <a:rPr lang="it-IT" sz="1600" spc="-50"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stabilisce</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un</a:t>
            </a:r>
            <a:r>
              <a:rPr lang="it-IT" sz="1600" spc="-45" dirty="0">
                <a:effectLst/>
                <a:latin typeface="Times New Roman" panose="02020603050405020304" pitchFamily="18" charset="0"/>
                <a:ea typeface="Times New Roman" panose="02020603050405020304" pitchFamily="18" charset="0"/>
              </a:rPr>
              <a:t> </a:t>
            </a:r>
            <a:r>
              <a:rPr lang="it-IT" sz="1600" spc="-5" dirty="0">
                <a:effectLst/>
                <a:latin typeface="Times New Roman" panose="02020603050405020304" pitchFamily="18" charset="0"/>
                <a:ea typeface="Times New Roman" panose="02020603050405020304" pitchFamily="18" charset="0"/>
              </a:rPr>
              <a:t>tetto massimo per il punteggio economico, entro il limite del 30 per cento.</a:t>
            </a:r>
          </a:p>
          <a:p>
            <a:pPr marL="640715" marR="597535" algn="just">
              <a:lnSpc>
                <a:spcPct val="103000"/>
              </a:lnSpc>
              <a:spcBef>
                <a:spcPts val="710"/>
              </a:spcBef>
            </a:pPr>
            <a:r>
              <a:rPr lang="it-IT" sz="1600" spc="-10" dirty="0">
                <a:effectLst/>
                <a:latin typeface="Times New Roman" panose="02020603050405020304" pitchFamily="18" charset="0"/>
                <a:ea typeface="Times New Roman" panose="02020603050405020304" pitchFamily="18" charset="0"/>
              </a:rPr>
              <a:t>15-ter.</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Restano</a:t>
            </a:r>
            <a:r>
              <a:rPr lang="it-IT" sz="1600" spc="-15"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ferme</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le</a:t>
            </a:r>
            <a:r>
              <a:rPr lang="it-IT" sz="1600" spc="-3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disposizioni</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in</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materia</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di esclusione</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delle</a:t>
            </a:r>
            <a:r>
              <a:rPr lang="it-IT" sz="1600" spc="-3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offerte anomale</a:t>
            </a:r>
            <a:r>
              <a:rPr lang="it-IT" sz="1600" spc="-3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di</a:t>
            </a:r>
            <a:r>
              <a:rPr lang="it-IT" sz="1600" spc="-20" dirty="0">
                <a:effectLst/>
                <a:latin typeface="Times New Roman" panose="02020603050405020304" pitchFamily="18" charset="0"/>
                <a:ea typeface="Times New Roman" panose="02020603050405020304" pitchFamily="18" charset="0"/>
              </a:rPr>
              <a:t> </a:t>
            </a:r>
            <a:r>
              <a:rPr lang="it-IT" sz="1600" spc="-10" dirty="0">
                <a:effectLst/>
                <a:latin typeface="Times New Roman" panose="02020603050405020304" pitchFamily="18" charset="0"/>
                <a:ea typeface="Times New Roman" panose="02020603050405020304" pitchFamily="18" charset="0"/>
              </a:rPr>
              <a:t>cui all'articolo </a:t>
            </a:r>
            <a:r>
              <a:rPr lang="it-IT" sz="1600" dirty="0">
                <a:effectLst/>
                <a:latin typeface="Times New Roman" panose="02020603050405020304" pitchFamily="18" charset="0"/>
                <a:ea typeface="Times New Roman" panose="02020603050405020304" pitchFamily="18" charset="0"/>
              </a:rPr>
              <a:t>54, comma 1, terzo periodo.</a:t>
            </a:r>
          </a:p>
          <a:p>
            <a:pPr marL="640715" marR="594360" algn="just">
              <a:lnSpc>
                <a:spcPct val="105000"/>
              </a:lnSpc>
              <a:spcBef>
                <a:spcPts val="700"/>
              </a:spcBef>
            </a:pPr>
            <a:r>
              <a:rPr lang="it-IT" sz="1600" b="1" dirty="0">
                <a:effectLst/>
                <a:latin typeface="Times New Roman" panose="02020603050405020304" pitchFamily="18" charset="0"/>
                <a:ea typeface="Times New Roman" panose="02020603050405020304" pitchFamily="18" charset="0"/>
              </a:rPr>
              <a:t>15-quater. Per i contratti dei servizi di ingegneria e di architettura affidati ai sensi dell'articolo 50, comma</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1,</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lettera</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b),</a:t>
            </a:r>
            <a:r>
              <a:rPr lang="it-IT" sz="1600" b="1" spc="-6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i</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corrispettivi</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determinati</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secondo</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le</a:t>
            </a:r>
            <a:r>
              <a:rPr lang="it-IT" sz="1600" b="1" spc="-65"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modalità</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dell'allegato</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I.13</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possono</a:t>
            </a:r>
            <a:r>
              <a:rPr lang="it-IT" sz="1600" b="1" spc="-60" dirty="0">
                <a:effectLst/>
                <a:latin typeface="Times New Roman" panose="02020603050405020304" pitchFamily="18" charset="0"/>
                <a:ea typeface="Times New Roman" panose="02020603050405020304" pitchFamily="18" charset="0"/>
              </a:rPr>
              <a:t> </a:t>
            </a:r>
            <a:r>
              <a:rPr lang="it-IT" sz="1600" b="1" dirty="0">
                <a:effectLst/>
                <a:latin typeface="Times New Roman" panose="02020603050405020304" pitchFamily="18" charset="0"/>
                <a:ea typeface="Times New Roman" panose="02020603050405020304" pitchFamily="18" charset="0"/>
              </a:rPr>
              <a:t>essere ridotti in percentuale non superiore al 20 per cento.».</a:t>
            </a:r>
          </a:p>
        </p:txBody>
      </p:sp>
      <p:pic>
        <p:nvPicPr>
          <p:cNvPr id="8" name="Immagine 7">
            <a:extLst>
              <a:ext uri="{FF2B5EF4-FFF2-40B4-BE49-F238E27FC236}">
                <a16:creationId xmlns:a16="http://schemas.microsoft.com/office/drawing/2014/main" id="{15DB0551-874A-DD51-E894-9C7650A9DADC}"/>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194015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526958" y="1352550"/>
            <a:ext cx="9141041" cy="611062"/>
          </a:xfrm>
        </p:spPr>
        <p:txBody>
          <a:bodyPr anchor="t">
            <a:normAutofit fontScale="90000"/>
          </a:bodyPr>
          <a:lstStyle/>
          <a:p>
            <a:br>
              <a:rPr lang="it-IT" sz="2400" b="1" dirty="0"/>
            </a:br>
            <a:r>
              <a:rPr lang="it-IT" sz="2400" b="1" dirty="0"/>
              <a:t>I PRINCIPI</a:t>
            </a:r>
            <a:br>
              <a:rPr lang="it-IT" sz="2400" b="1" dirty="0"/>
            </a:br>
            <a:r>
              <a:rPr lang="it-IT" sz="3100" b="1" dirty="0">
                <a:latin typeface="Vivaldi" panose="03020602050506090804" pitchFamily="66" charset="0"/>
                <a:cs typeface="BrowalliaUPC" panose="020B0502040204020203" pitchFamily="34" charset="-34"/>
              </a:rPr>
              <a:t>…di risultato</a:t>
            </a:r>
          </a:p>
        </p:txBody>
      </p:sp>
      <p:sp>
        <p:nvSpPr>
          <p:cNvPr id="4" name="Rettangolo 3">
            <a:extLst>
              <a:ext uri="{FF2B5EF4-FFF2-40B4-BE49-F238E27FC236}">
                <a16:creationId xmlns:a16="http://schemas.microsoft.com/office/drawing/2014/main" id="{FD79A619-8EEE-4599-A71A-8C588CB887F6}"/>
              </a:ext>
            </a:extLst>
          </p:cNvPr>
          <p:cNvSpPr/>
          <p:nvPr/>
        </p:nvSpPr>
        <p:spPr>
          <a:xfrm>
            <a:off x="506027" y="3542190"/>
            <a:ext cx="2364991" cy="11363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RISULTATO</a:t>
            </a:r>
          </a:p>
        </p:txBody>
      </p:sp>
      <p:sp>
        <p:nvSpPr>
          <p:cNvPr id="14" name="Rettangolo 13">
            <a:extLst>
              <a:ext uri="{FF2B5EF4-FFF2-40B4-BE49-F238E27FC236}">
                <a16:creationId xmlns:a16="http://schemas.microsoft.com/office/drawing/2014/main" id="{19013EC6-5F95-4FC5-AB91-57279D61B28A}"/>
              </a:ext>
            </a:extLst>
          </p:cNvPr>
          <p:cNvSpPr/>
          <p:nvPr/>
        </p:nvSpPr>
        <p:spPr>
          <a:xfrm>
            <a:off x="3217247" y="3542190"/>
            <a:ext cx="2785538" cy="11363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solidFill>
                  <a:schemeClr val="bg1"/>
                </a:solidFill>
              </a:rPr>
              <a:t>PERSEGUIRE</a:t>
            </a:r>
          </a:p>
        </p:txBody>
      </p:sp>
      <p:sp>
        <p:nvSpPr>
          <p:cNvPr id="9" name="Freccia in su 8">
            <a:extLst>
              <a:ext uri="{FF2B5EF4-FFF2-40B4-BE49-F238E27FC236}">
                <a16:creationId xmlns:a16="http://schemas.microsoft.com/office/drawing/2014/main" id="{C39E7E09-E4AC-46A2-9E52-B5284BF63269}"/>
              </a:ext>
            </a:extLst>
          </p:cNvPr>
          <p:cNvSpPr/>
          <p:nvPr/>
        </p:nvSpPr>
        <p:spPr>
          <a:xfrm rot="10800000">
            <a:off x="4507978" y="4807979"/>
            <a:ext cx="484632" cy="836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8" name="Rettangolo 17">
            <a:extLst>
              <a:ext uri="{FF2B5EF4-FFF2-40B4-BE49-F238E27FC236}">
                <a16:creationId xmlns:a16="http://schemas.microsoft.com/office/drawing/2014/main" id="{A0A25B34-F2CB-45B6-A495-8A40C0CA21B3}"/>
              </a:ext>
            </a:extLst>
          </p:cNvPr>
          <p:cNvSpPr/>
          <p:nvPr/>
        </p:nvSpPr>
        <p:spPr>
          <a:xfrm>
            <a:off x="3108664" y="2203160"/>
            <a:ext cx="3247748" cy="355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t>AFFIDAMENTO</a:t>
            </a:r>
          </a:p>
        </p:txBody>
      </p:sp>
      <p:sp>
        <p:nvSpPr>
          <p:cNvPr id="21" name="Rettangolo 20">
            <a:extLst>
              <a:ext uri="{FF2B5EF4-FFF2-40B4-BE49-F238E27FC236}">
                <a16:creationId xmlns:a16="http://schemas.microsoft.com/office/drawing/2014/main" id="{74FE5463-13C6-478E-B719-92200A1E0991}"/>
              </a:ext>
            </a:extLst>
          </p:cNvPr>
          <p:cNvSpPr/>
          <p:nvPr/>
        </p:nvSpPr>
        <p:spPr>
          <a:xfrm>
            <a:off x="3126419" y="5596593"/>
            <a:ext cx="3247748" cy="355107"/>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t>ESECUZIONE</a:t>
            </a:r>
          </a:p>
        </p:txBody>
      </p:sp>
      <p:sp>
        <p:nvSpPr>
          <p:cNvPr id="22" name="Freccia in su 21">
            <a:extLst>
              <a:ext uri="{FF2B5EF4-FFF2-40B4-BE49-F238E27FC236}">
                <a16:creationId xmlns:a16="http://schemas.microsoft.com/office/drawing/2014/main" id="{10283E0E-0742-43CF-8E41-155A792D8BAD}"/>
              </a:ext>
            </a:extLst>
          </p:cNvPr>
          <p:cNvSpPr/>
          <p:nvPr/>
        </p:nvSpPr>
        <p:spPr>
          <a:xfrm>
            <a:off x="4420681" y="2631868"/>
            <a:ext cx="484632" cy="8367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6487698" y="3308991"/>
            <a:ext cx="484632" cy="14544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65154ECE-4504-4B07-BCDE-98965387F07D}"/>
              </a:ext>
            </a:extLst>
          </p:cNvPr>
          <p:cNvSpPr/>
          <p:nvPr/>
        </p:nvSpPr>
        <p:spPr>
          <a:xfrm>
            <a:off x="7803472" y="2085680"/>
            <a:ext cx="3373515" cy="204186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it-IT" sz="2400" dirty="0"/>
              <a:t>Con massima tempestività e</a:t>
            </a:r>
          </a:p>
          <a:p>
            <a:r>
              <a:rPr lang="it-IT" sz="2400" dirty="0"/>
              <a:t>migliore rapporto possibile tra qualità e prezzo, nel rispetto</a:t>
            </a:r>
          </a:p>
          <a:p>
            <a:r>
              <a:rPr lang="it-IT" sz="2400" dirty="0"/>
              <a:t>dei principi di:</a:t>
            </a:r>
          </a:p>
        </p:txBody>
      </p:sp>
      <p:sp>
        <p:nvSpPr>
          <p:cNvPr id="25" name="Rettangolo 24">
            <a:extLst>
              <a:ext uri="{FF2B5EF4-FFF2-40B4-BE49-F238E27FC236}">
                <a16:creationId xmlns:a16="http://schemas.microsoft.com/office/drawing/2014/main" id="{C8FBD1F4-51B6-4D22-9C3C-A090EF682754}"/>
              </a:ext>
            </a:extLst>
          </p:cNvPr>
          <p:cNvSpPr/>
          <p:nvPr/>
        </p:nvSpPr>
        <p:spPr>
          <a:xfrm>
            <a:off x="7803472" y="4581451"/>
            <a:ext cx="3373515" cy="204186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it-IT" sz="2400" dirty="0"/>
              <a:t>legalità</a:t>
            </a:r>
          </a:p>
          <a:p>
            <a:r>
              <a:rPr lang="it-IT" sz="2400" dirty="0"/>
              <a:t>trasparenza</a:t>
            </a:r>
          </a:p>
          <a:p>
            <a:r>
              <a:rPr lang="it-IT" sz="2400" dirty="0"/>
              <a:t>concorrenza</a:t>
            </a:r>
          </a:p>
        </p:txBody>
      </p:sp>
      <p:sp>
        <p:nvSpPr>
          <p:cNvPr id="6" name="Segnaposto piè di pagina 5">
            <a:extLst>
              <a:ext uri="{FF2B5EF4-FFF2-40B4-BE49-F238E27FC236}">
                <a16:creationId xmlns:a16="http://schemas.microsoft.com/office/drawing/2014/main" id="{8BE690F0-0CB4-F368-C9E2-C8E4E797153F}"/>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83C35D47-6A6A-D875-B7E9-E2F8F5846729}"/>
              </a:ext>
            </a:extLst>
          </p:cNvPr>
          <p:cNvSpPr>
            <a:spLocks noGrp="1"/>
          </p:cNvSpPr>
          <p:nvPr>
            <p:ph type="sldNum" sz="quarter" idx="12"/>
          </p:nvPr>
        </p:nvSpPr>
        <p:spPr/>
        <p:txBody>
          <a:bodyPr/>
          <a:lstStyle/>
          <a:p>
            <a:fld id="{577E625E-9F63-4F0D-B634-A1CAF123E05C}" type="slidenum">
              <a:rPr lang="it-IT" smtClean="0"/>
              <a:t>4</a:t>
            </a:fld>
            <a:endParaRPr lang="it-IT"/>
          </a:p>
        </p:txBody>
      </p:sp>
      <p:pic>
        <p:nvPicPr>
          <p:cNvPr id="3" name="Immagine 2">
            <a:extLst>
              <a:ext uri="{FF2B5EF4-FFF2-40B4-BE49-F238E27FC236}">
                <a16:creationId xmlns:a16="http://schemas.microsoft.com/office/drawing/2014/main" id="{D556CC7F-6861-75DB-C775-965D0AA9FB16}"/>
              </a:ext>
            </a:extLst>
          </p:cNvPr>
          <p:cNvPicPr>
            <a:picLocks noChangeAspect="1"/>
          </p:cNvPicPr>
          <p:nvPr/>
        </p:nvPicPr>
        <p:blipFill>
          <a:blip r:embed="rId3"/>
          <a:stretch>
            <a:fillRect/>
          </a:stretch>
        </p:blipFill>
        <p:spPr>
          <a:xfrm>
            <a:off x="2871018" y="-67440"/>
            <a:ext cx="5869859" cy="1541556"/>
          </a:xfrm>
          <a:prstGeom prst="rect">
            <a:avLst/>
          </a:prstGeom>
        </p:spPr>
      </p:pic>
    </p:spTree>
    <p:extLst>
      <p:ext uri="{BB962C8B-B14F-4D97-AF65-F5344CB8AC3E}">
        <p14:creationId xmlns:p14="http://schemas.microsoft.com/office/powerpoint/2010/main" val="8786080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58A63-9C3A-1A9B-CD2B-382E626A898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80A24C6-8C56-1911-54C3-53DF2685E29A}"/>
              </a:ext>
            </a:extLst>
          </p:cNvPr>
          <p:cNvSpPr>
            <a:spLocks noGrp="1"/>
          </p:cNvSpPr>
          <p:nvPr>
            <p:ph type="ctrTitle"/>
          </p:nvPr>
        </p:nvSpPr>
        <p:spPr>
          <a:xfrm>
            <a:off x="1524000" y="1352549"/>
            <a:ext cx="9144000" cy="741363"/>
          </a:xfrm>
        </p:spPr>
        <p:txBody>
          <a:bodyPr anchor="t">
            <a:normAutofit/>
          </a:bodyPr>
          <a:lstStyle/>
          <a:p>
            <a:r>
              <a:rPr lang="it-IT" sz="2400" b="1" dirty="0"/>
              <a:t>EQUO COMPENSO</a:t>
            </a:r>
          </a:p>
        </p:txBody>
      </p:sp>
      <p:sp>
        <p:nvSpPr>
          <p:cNvPr id="6" name="Segnaposto piè di pagina 5">
            <a:extLst>
              <a:ext uri="{FF2B5EF4-FFF2-40B4-BE49-F238E27FC236}">
                <a16:creationId xmlns:a16="http://schemas.microsoft.com/office/drawing/2014/main" id="{A48EB6C8-DBFD-09D5-7D88-75A970B504E3}"/>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97774572-7133-862C-ADC0-F32B42B74073}"/>
              </a:ext>
            </a:extLst>
          </p:cNvPr>
          <p:cNvSpPr>
            <a:spLocks noGrp="1"/>
          </p:cNvSpPr>
          <p:nvPr>
            <p:ph type="sldNum" sz="quarter" idx="12"/>
          </p:nvPr>
        </p:nvSpPr>
        <p:spPr/>
        <p:txBody>
          <a:bodyPr/>
          <a:lstStyle/>
          <a:p>
            <a:fld id="{577E625E-9F63-4F0D-B634-A1CAF123E05C}" type="slidenum">
              <a:rPr lang="it-IT" smtClean="0"/>
              <a:t>40</a:t>
            </a:fld>
            <a:endParaRPr lang="it-IT"/>
          </a:p>
        </p:txBody>
      </p:sp>
      <p:sp>
        <p:nvSpPr>
          <p:cNvPr id="8" name="Rettangolo 7">
            <a:extLst>
              <a:ext uri="{FF2B5EF4-FFF2-40B4-BE49-F238E27FC236}">
                <a16:creationId xmlns:a16="http://schemas.microsoft.com/office/drawing/2014/main" id="{081DC0A5-9DE4-E487-60DD-71DD839FAE98}"/>
              </a:ext>
            </a:extLst>
          </p:cNvPr>
          <p:cNvSpPr/>
          <p:nvPr/>
        </p:nvSpPr>
        <p:spPr>
          <a:xfrm>
            <a:off x="275255" y="2155370"/>
            <a:ext cx="3041781" cy="280385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INCARICHI TECNICI (PROGETTAZIONE) </a:t>
            </a:r>
          </a:p>
          <a:p>
            <a:pPr algn="ctr"/>
            <a:r>
              <a:rPr lang="it-IT" dirty="0"/>
              <a:t>&gt; 140.000</a:t>
            </a:r>
          </a:p>
        </p:txBody>
      </p:sp>
      <p:sp>
        <p:nvSpPr>
          <p:cNvPr id="10" name="Freccia a destra 9">
            <a:extLst>
              <a:ext uri="{FF2B5EF4-FFF2-40B4-BE49-F238E27FC236}">
                <a16:creationId xmlns:a16="http://schemas.microsoft.com/office/drawing/2014/main" id="{472B56B7-84DF-348F-A2B7-233FE4803BF4}"/>
              </a:ext>
            </a:extLst>
          </p:cNvPr>
          <p:cNvSpPr/>
          <p:nvPr/>
        </p:nvSpPr>
        <p:spPr>
          <a:xfrm>
            <a:off x="3450771" y="3300703"/>
            <a:ext cx="587829" cy="256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9590E667-C4F1-E9D2-B1F5-1D434BDB251C}"/>
              </a:ext>
            </a:extLst>
          </p:cNvPr>
          <p:cNvSpPr/>
          <p:nvPr/>
        </p:nvSpPr>
        <p:spPr>
          <a:xfrm>
            <a:off x="4038600" y="2152099"/>
            <a:ext cx="3041781" cy="28038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TARIFFE PROFESSIONALI </a:t>
            </a:r>
          </a:p>
          <a:p>
            <a:pPr algn="ctr"/>
            <a:r>
              <a:rPr lang="it-IT" dirty="0"/>
              <a:t>ALL. I.13</a:t>
            </a:r>
          </a:p>
        </p:txBody>
      </p:sp>
      <p:sp>
        <p:nvSpPr>
          <p:cNvPr id="12" name="Freccia a destra 11">
            <a:extLst>
              <a:ext uri="{FF2B5EF4-FFF2-40B4-BE49-F238E27FC236}">
                <a16:creationId xmlns:a16="http://schemas.microsoft.com/office/drawing/2014/main" id="{96BA1246-AC45-03A0-FFA9-3BABA1EA3D09}"/>
              </a:ext>
            </a:extLst>
          </p:cNvPr>
          <p:cNvSpPr/>
          <p:nvPr/>
        </p:nvSpPr>
        <p:spPr>
          <a:xfrm>
            <a:off x="7326860" y="3237720"/>
            <a:ext cx="587829" cy="256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E77F679C-3B7C-5A67-B3B4-239B835368BA}"/>
              </a:ext>
            </a:extLst>
          </p:cNvPr>
          <p:cNvSpPr/>
          <p:nvPr/>
        </p:nvSpPr>
        <p:spPr>
          <a:xfrm>
            <a:off x="8032096" y="2152099"/>
            <a:ext cx="3041781" cy="2803851"/>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600" dirty="0"/>
              <a:t>OEV</a:t>
            </a:r>
          </a:p>
          <a:p>
            <a:pPr algn="ctr"/>
            <a:r>
              <a:rPr lang="it-IT" sz="1600" dirty="0"/>
              <a:t>65% prezzo fisso</a:t>
            </a:r>
          </a:p>
          <a:p>
            <a:pPr algn="ctr"/>
            <a:r>
              <a:rPr lang="it-IT" sz="1600" dirty="0"/>
              <a:t>35% a ribasso. </a:t>
            </a:r>
          </a:p>
          <a:p>
            <a:pPr algn="ctr"/>
            <a:r>
              <a:rPr lang="it-IT" sz="1600" dirty="0"/>
              <a:t>La stazione appaltante definisce il punteggio relativo all'offerta economica secondo i metodi di calcolo di cui all'articolo 2-bis dell'allegato I.13 e stabilisce un tetto massimo per il punteggio economico, entro il limite del 30 per cento.</a:t>
            </a:r>
          </a:p>
        </p:txBody>
      </p:sp>
      <p:sp>
        <p:nvSpPr>
          <p:cNvPr id="3" name="Freccia a destra 2">
            <a:extLst>
              <a:ext uri="{FF2B5EF4-FFF2-40B4-BE49-F238E27FC236}">
                <a16:creationId xmlns:a16="http://schemas.microsoft.com/office/drawing/2014/main" id="{E184DEC7-0C5F-EE74-390C-4DAB630DF90E}"/>
              </a:ext>
            </a:extLst>
          </p:cNvPr>
          <p:cNvSpPr/>
          <p:nvPr/>
        </p:nvSpPr>
        <p:spPr>
          <a:xfrm rot="5400000">
            <a:off x="1653383" y="5056726"/>
            <a:ext cx="371830" cy="1702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80FA2ACB-BAEE-2AEF-F218-37DD9B5628A3}"/>
              </a:ext>
            </a:extLst>
          </p:cNvPr>
          <p:cNvSpPr/>
          <p:nvPr/>
        </p:nvSpPr>
        <p:spPr>
          <a:xfrm>
            <a:off x="318406" y="5327784"/>
            <a:ext cx="3041781" cy="132066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INCARICHI TECNICI (PROGETTAZIONE) </a:t>
            </a:r>
          </a:p>
          <a:p>
            <a:pPr algn="ctr"/>
            <a:r>
              <a:rPr lang="it-IT" dirty="0"/>
              <a:t>&lt; 140.000</a:t>
            </a:r>
          </a:p>
        </p:txBody>
      </p:sp>
      <p:sp>
        <p:nvSpPr>
          <p:cNvPr id="9" name="Freccia a destra 8">
            <a:extLst>
              <a:ext uri="{FF2B5EF4-FFF2-40B4-BE49-F238E27FC236}">
                <a16:creationId xmlns:a16="http://schemas.microsoft.com/office/drawing/2014/main" id="{441301CD-3C21-4D24-A06A-D5F930B34BFB}"/>
              </a:ext>
            </a:extLst>
          </p:cNvPr>
          <p:cNvSpPr/>
          <p:nvPr/>
        </p:nvSpPr>
        <p:spPr>
          <a:xfrm>
            <a:off x="3450771" y="5906149"/>
            <a:ext cx="587829" cy="256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30651581-359B-31E8-2451-969F95B7C0F6}"/>
              </a:ext>
            </a:extLst>
          </p:cNvPr>
          <p:cNvSpPr/>
          <p:nvPr/>
        </p:nvSpPr>
        <p:spPr>
          <a:xfrm>
            <a:off x="4038600" y="5321824"/>
            <a:ext cx="3041781" cy="132066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TARIFFE PROFESSIONALI </a:t>
            </a:r>
          </a:p>
          <a:p>
            <a:pPr algn="ctr"/>
            <a:r>
              <a:rPr lang="it-IT" dirty="0"/>
              <a:t>ALL. I.13</a:t>
            </a:r>
          </a:p>
        </p:txBody>
      </p:sp>
      <p:sp>
        <p:nvSpPr>
          <p:cNvPr id="15" name="Freccia a destra 14">
            <a:extLst>
              <a:ext uri="{FF2B5EF4-FFF2-40B4-BE49-F238E27FC236}">
                <a16:creationId xmlns:a16="http://schemas.microsoft.com/office/drawing/2014/main" id="{72CE06DB-F5C8-5930-F515-8B9C4B39735D}"/>
              </a:ext>
            </a:extLst>
          </p:cNvPr>
          <p:cNvSpPr/>
          <p:nvPr/>
        </p:nvSpPr>
        <p:spPr>
          <a:xfrm>
            <a:off x="7257661" y="5853861"/>
            <a:ext cx="587829" cy="256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a:extLst>
              <a:ext uri="{FF2B5EF4-FFF2-40B4-BE49-F238E27FC236}">
                <a16:creationId xmlns:a16="http://schemas.microsoft.com/office/drawing/2014/main" id="{970A5312-DCD5-64FD-DE62-4ACFF173C233}"/>
              </a:ext>
            </a:extLst>
          </p:cNvPr>
          <p:cNvSpPr/>
          <p:nvPr/>
        </p:nvSpPr>
        <p:spPr>
          <a:xfrm>
            <a:off x="8032096" y="5330143"/>
            <a:ext cx="3041781" cy="132066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Ribasso non superiore al 20%</a:t>
            </a:r>
          </a:p>
        </p:txBody>
      </p:sp>
      <p:pic>
        <p:nvPicPr>
          <p:cNvPr id="17" name="Immagine 16">
            <a:extLst>
              <a:ext uri="{FF2B5EF4-FFF2-40B4-BE49-F238E27FC236}">
                <a16:creationId xmlns:a16="http://schemas.microsoft.com/office/drawing/2014/main" id="{D391D1A2-99DA-597B-61EE-E3805CABA91C}"/>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1499990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F0204-F56D-16D1-4D04-A4D12327981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322D78B-0240-39EC-DCA8-B261FCF900A5}"/>
              </a:ext>
            </a:extLst>
          </p:cNvPr>
          <p:cNvSpPr>
            <a:spLocks noGrp="1"/>
          </p:cNvSpPr>
          <p:nvPr>
            <p:ph type="ctrTitle"/>
          </p:nvPr>
        </p:nvSpPr>
        <p:spPr>
          <a:xfrm>
            <a:off x="1524000" y="1352549"/>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31AC43F4-C14D-56B4-056B-CE27AE3FBEF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495B43FD-5CB0-6093-B0AD-01A8E9B75025}"/>
              </a:ext>
            </a:extLst>
          </p:cNvPr>
          <p:cNvSpPr>
            <a:spLocks noGrp="1"/>
          </p:cNvSpPr>
          <p:nvPr>
            <p:ph type="sldNum" sz="quarter" idx="12"/>
          </p:nvPr>
        </p:nvSpPr>
        <p:spPr/>
        <p:txBody>
          <a:bodyPr/>
          <a:lstStyle/>
          <a:p>
            <a:fld id="{577E625E-9F63-4F0D-B634-A1CAF123E05C}" type="slidenum">
              <a:rPr lang="it-IT" smtClean="0"/>
              <a:t>41</a:t>
            </a:fld>
            <a:endParaRPr lang="it-IT"/>
          </a:p>
        </p:txBody>
      </p:sp>
      <p:sp>
        <p:nvSpPr>
          <p:cNvPr id="4" name="CasellaDiTesto 3">
            <a:extLst>
              <a:ext uri="{FF2B5EF4-FFF2-40B4-BE49-F238E27FC236}">
                <a16:creationId xmlns:a16="http://schemas.microsoft.com/office/drawing/2014/main" id="{4B75131C-9918-752F-81BF-6F0A6F42E0A4}"/>
              </a:ext>
            </a:extLst>
          </p:cNvPr>
          <p:cNvSpPr txBox="1"/>
          <p:nvPr/>
        </p:nvSpPr>
        <p:spPr>
          <a:xfrm>
            <a:off x="376917" y="1779214"/>
            <a:ext cx="11038115" cy="4512133"/>
          </a:xfrm>
          <a:prstGeom prst="rect">
            <a:avLst/>
          </a:prstGeom>
          <a:noFill/>
        </p:spPr>
        <p:txBody>
          <a:bodyPr wrap="square">
            <a:spAutoFit/>
          </a:bodyPr>
          <a:lstStyle/>
          <a:p>
            <a:pPr marL="50800">
              <a:spcBef>
                <a:spcPts val="790"/>
              </a:spcBef>
            </a:pPr>
            <a:r>
              <a:rPr lang="it-IT" sz="1200" b="1" dirty="0">
                <a:effectLst/>
                <a:latin typeface="Calibri" panose="020F0502020204030204" pitchFamily="34" charset="0"/>
                <a:ea typeface="Calibri" panose="020F0502020204030204" pitchFamily="34" charset="0"/>
              </a:rPr>
              <a:t>Art.</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11.</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(Principio</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di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applicazione</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dei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contratti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collettivi</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nazionali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di</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settore.</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Inadempienze</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contributive</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e</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ritardo</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nei</a:t>
            </a:r>
            <a:r>
              <a:rPr lang="it-IT" sz="1200" b="1" spc="-15" dirty="0">
                <a:effectLst/>
                <a:latin typeface="Calibri" panose="020F0502020204030204" pitchFamily="34" charset="0"/>
                <a:ea typeface="Calibri" panose="020F0502020204030204" pitchFamily="34" charset="0"/>
              </a:rPr>
              <a:t> </a:t>
            </a:r>
            <a:r>
              <a:rPr lang="it-IT" sz="1200" b="1" spc="-10" dirty="0">
                <a:effectLst/>
                <a:latin typeface="Calibri" panose="020F0502020204030204" pitchFamily="34" charset="0"/>
                <a:ea typeface="Calibri" panose="020F0502020204030204" pitchFamily="34" charset="0"/>
              </a:rPr>
              <a:t>pagamenti)</a:t>
            </a:r>
            <a:endParaRPr lang="it-IT" sz="1200" b="1" dirty="0">
              <a:effectLst/>
              <a:latin typeface="Calibri" panose="020F0502020204030204" pitchFamily="34" charset="0"/>
              <a:ea typeface="Calibri" panose="020F0502020204030204" pitchFamily="34" charset="0"/>
            </a:endParaRPr>
          </a:p>
          <a:p>
            <a:pPr marL="342900" marR="54610" lvl="0" indent="-342900">
              <a:lnSpc>
                <a:spcPct val="96000"/>
              </a:lnSpc>
              <a:spcBef>
                <a:spcPts val="79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Al</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personale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impiegato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lavori,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servizi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forniture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oggetto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pubblici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concessioni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è</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applicato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collettivo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nazionale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territoriale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vigore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 settore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zona nella quale si eseguono le prestazioni di lavoro, stipulato dalle associazioni dei datori e dei prestatori di lavoro comparativamente più rappresentative sul piano nazionale e</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quello il cui ambito di applicazione sia strettamente connesso con l’attività oggetto dell’appalto o della concessione svolta dall’impresa anche in maniera prevalente.</a:t>
            </a:r>
          </a:p>
          <a:p>
            <a:pPr marL="342900" lvl="0" indent="-342900">
              <a:lnSpc>
                <a:spcPts val="860"/>
              </a:lnSpc>
              <a:buSzPts val="800"/>
              <a:buFont typeface="Calibri" panose="020F0502020204030204" pitchFamily="34" charset="0"/>
              <a:buAutoNum type="arabicPeriod"/>
              <a:tabLst>
                <a:tab pos="150495" algn="l"/>
              </a:tabLst>
            </a:pPr>
            <a:br>
              <a:rPr lang="it-IT" sz="1200" dirty="0">
                <a:effectLst/>
                <a:latin typeface="Calibri" panose="020F0502020204030204" pitchFamily="34" charset="0"/>
                <a:ea typeface="Calibri" panose="020F0502020204030204" pitchFamily="34" charset="0"/>
              </a:rPr>
            </a:br>
            <a:r>
              <a:rPr lang="it-IT" sz="1200" b="1" spc="0" dirty="0">
                <a:effectLst/>
                <a:latin typeface="Calibri" panose="020F0502020204030204" pitchFamily="34" charset="0"/>
                <a:ea typeface="Calibri" panose="020F0502020204030204" pitchFamily="34" charset="0"/>
              </a:rPr>
              <a:t>Nei</a:t>
            </a:r>
            <a:r>
              <a:rPr lang="it-IT" sz="1200" b="1" spc="-2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bandi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negli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inviti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le</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stazioni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appaltanti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gli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enti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concedenti</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indicano</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il</a:t>
            </a:r>
            <a:r>
              <a:rPr lang="it-IT" sz="1200" b="1" spc="-2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contratto</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collettivo</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applicabile</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al</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personale</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dipendente</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impiegato</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nell'appalto</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o</a:t>
            </a:r>
            <a:r>
              <a:rPr lang="it-IT" sz="1200" b="1" spc="-1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nella concessione,</a:t>
            </a:r>
            <a:r>
              <a:rPr lang="it-IT" sz="1200" b="1" spc="-15" dirty="0">
                <a:effectLst/>
                <a:latin typeface="Calibri" panose="020F0502020204030204" pitchFamily="34" charset="0"/>
                <a:ea typeface="Calibri" panose="020F0502020204030204" pitchFamily="34" charset="0"/>
              </a:rPr>
              <a:t> </a:t>
            </a:r>
            <a:r>
              <a:rPr lang="it-IT" sz="1200" b="1" spc="-25" dirty="0">
                <a:effectLst/>
                <a:latin typeface="Calibri" panose="020F0502020204030204" pitchFamily="34" charset="0"/>
                <a:ea typeface="Calibri" panose="020F0502020204030204" pitchFamily="34" charset="0"/>
              </a:rPr>
              <a:t>in </a:t>
            </a:r>
            <a:r>
              <a:rPr lang="it-IT" sz="1200" b="1" dirty="0">
                <a:effectLst/>
                <a:latin typeface="Calibri" panose="020F0502020204030204" pitchFamily="34" charset="0"/>
                <a:ea typeface="Calibri" panose="020F0502020204030204" pitchFamily="34" charset="0"/>
              </a:rPr>
              <a:t>conformità</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al</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comma</a:t>
            </a:r>
            <a:r>
              <a:rPr lang="it-IT" sz="1200" b="1" spc="-15" dirty="0">
                <a:effectLst/>
                <a:latin typeface="Calibri" panose="020F0502020204030204" pitchFamily="34" charset="0"/>
                <a:ea typeface="Calibri" panose="020F0502020204030204" pitchFamily="34" charset="0"/>
              </a:rPr>
              <a:t> </a:t>
            </a:r>
            <a:r>
              <a:rPr lang="it-IT" sz="1200" b="1" spc="-25" dirty="0">
                <a:effectLst/>
                <a:latin typeface="Calibri" panose="020F0502020204030204" pitchFamily="34" charset="0"/>
                <a:ea typeface="Calibri" panose="020F0502020204030204" pitchFamily="34" charset="0"/>
              </a:rPr>
              <a:t>1.</a:t>
            </a:r>
            <a:r>
              <a:rPr lang="it-IT" sz="1200" b="1" dirty="0">
                <a:effectLst/>
                <a:latin typeface="Calibri" panose="020F0502020204030204" pitchFamily="34" charset="0"/>
                <a:ea typeface="Calibri" panose="020F0502020204030204" pitchFamily="34" charset="0"/>
              </a:rPr>
              <a:t> </a:t>
            </a:r>
          </a:p>
          <a:p>
            <a:pPr marL="342900" marR="154940" lvl="0" indent="-342900">
              <a:lnSpc>
                <a:spcPct val="96000"/>
              </a:lnSpc>
              <a:spcBef>
                <a:spcPts val="79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Gli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operatori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economici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possono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indicare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nella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propria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offerta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differente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collettivo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essi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applicato,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purché</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garantisca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dipendenti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stesse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tutele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quello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indicato</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dalla stazione appaltante o dall’ente concedente .</a:t>
            </a:r>
          </a:p>
          <a:p>
            <a:pPr marL="342900" marR="111760" lvl="0" indent="-342900">
              <a:lnSpc>
                <a:spcPct val="96000"/>
              </a:lnSpc>
              <a:spcBef>
                <a:spcPts val="80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Nei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casi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cui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al</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comma</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3,</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prima</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procedere</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all’affidamento</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all’aggiudicazione</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le</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stazioni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appaltanti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gli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enti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concedenti</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acquisiscono</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dichiarazione</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quale</a:t>
            </a:r>
            <a:r>
              <a:rPr lang="it-IT" sz="1200" spc="-2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l’operatore</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economico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individuato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si</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impegna</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ad</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applicare</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collettivo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nazionale</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territoriale</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indicato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nell’esecuzione</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delle</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prestazioni</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oggetto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tutta</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sua</a:t>
            </a:r>
            <a:r>
              <a:rPr lang="it-IT" sz="1200" spc="-1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durata,</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ovvero la dichiarazione di equivalenza delle tutele. In quest’ultimo caso, la dichiarazione è anche verificata con le modalità di cui all’</a:t>
            </a:r>
            <a:r>
              <a:rPr lang="it-IT" sz="1200" u="sng" spc="0" dirty="0">
                <a:solidFill>
                  <a:srgbClr val="0000ED"/>
                </a:solidFill>
                <a:effectLst/>
                <a:uFill>
                  <a:solidFill>
                    <a:srgbClr val="0000ED"/>
                  </a:solidFill>
                </a:uFill>
                <a:latin typeface="Calibri" panose="020F0502020204030204" pitchFamily="34" charset="0"/>
                <a:ea typeface="Calibri" panose="020F0502020204030204" pitchFamily="34" charset="0"/>
              </a:rPr>
              <a:t>articolo 110</a:t>
            </a:r>
            <a:r>
              <a:rPr lang="it-IT" sz="1200" spc="0" dirty="0">
                <a:effectLst/>
                <a:latin typeface="Calibri" panose="020F0502020204030204" pitchFamily="34" charset="0"/>
                <a:ea typeface="Calibri" panose="020F0502020204030204" pitchFamily="34" charset="0"/>
              </a:rPr>
              <a:t>. </a:t>
            </a:r>
          </a:p>
          <a:p>
            <a:pPr marL="342900" lvl="0" indent="-342900">
              <a:spcBef>
                <a:spcPts val="78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stazioni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appaltanti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gli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concedenti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assicurano,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tutti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casi,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che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medesime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tutele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normative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ed</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economiche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siano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garantite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lavoratori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t>
            </a:r>
            <a:r>
              <a:rPr lang="it-IT" sz="1200" spc="-15" dirty="0">
                <a:effectLst/>
                <a:latin typeface="Calibri" panose="020F0502020204030204" pitchFamily="34" charset="0"/>
                <a:ea typeface="Calibri" panose="020F0502020204030204" pitchFamily="34" charset="0"/>
              </a:rPr>
              <a:t> </a:t>
            </a:r>
            <a:r>
              <a:rPr lang="it-IT" sz="1200" spc="-10" dirty="0">
                <a:effectLst/>
                <a:latin typeface="Calibri" panose="020F0502020204030204" pitchFamily="34" charset="0"/>
                <a:ea typeface="Calibri" panose="020F0502020204030204" pitchFamily="34" charset="0"/>
              </a:rPr>
              <a:t>subappalto.</a:t>
            </a:r>
            <a:endParaRPr lang="it-IT" sz="1200" spc="0" dirty="0">
              <a:effectLst/>
              <a:latin typeface="Calibri" panose="020F0502020204030204" pitchFamily="34" charset="0"/>
              <a:ea typeface="Calibri" panose="020F0502020204030204" pitchFamily="34" charset="0"/>
            </a:endParaRPr>
          </a:p>
          <a:p>
            <a:pPr marL="342900" marR="109855" lvl="0" indent="-342900">
              <a:lnSpc>
                <a:spcPct val="96000"/>
              </a:lnSpc>
              <a:spcBef>
                <a:spcPts val="79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In</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caso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inadempienza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contributiva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risultante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dal</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documento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unico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regolarità</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contributiva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relativo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personale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dipendente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dell'affidatario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subappaltatore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soggetti</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titolari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subappalti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cottimi,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impiegato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nell’esecuzione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stazione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appaltante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trattiene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dal</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certificato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pagamento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l’importo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corrispondente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all’inadempienza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successivo versamento diretto agli enti previdenziali e assicurativi, compresa, nei lavori, la cassa edile. In ogni caso sull’importo netto progressivo delle prestazioni operata una </a:t>
            </a:r>
            <a:r>
              <a:rPr lang="it-IT" sz="1200" dirty="0">
                <a:effectLst/>
                <a:latin typeface="Calibri" panose="020F0502020204030204" pitchFamily="34" charset="0"/>
                <a:ea typeface="Calibri" panose="020F0502020204030204" pitchFamily="34" charset="0"/>
              </a:rPr>
              <a:t>ritenuta dello 0,50 per cento; le ritenute possono essere svincolate soltanto in sede di liquidazione finale, dopo l'approvazione da parte della stazione appaltante del certificato di</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collaudo o di verifica di conformità, previo rilascio del documento unico di regolarità contributiva. In caso di ritardo nel pagamento delle retribuzioni dovute al personale di cui al</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primo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periodo,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il</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responsabile</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unico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del</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progetto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invita</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per</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iscritto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il</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soggetto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inadempiente,</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ed</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ogni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caso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l’affidatario,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provvedervi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entro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successivi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15</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quindici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giorni.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Ove</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non</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sia stata contestata formalmente e motivatamente la fondatezza della richiesta entro il termine di cui al terzo periodo, la stazione appaltante paga anche in corso d’opera direttamente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ai</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lavoratori</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le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retribuzioni</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arretrate,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detraendo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il</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relativo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importo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dalle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somme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dovute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all’affidatario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del</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contratto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ovvero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dalle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somme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dovute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al</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subappaltatore</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inadempiente nel caso in cui sia previsto il pagamento diretto.</a:t>
            </a:r>
          </a:p>
        </p:txBody>
      </p:sp>
      <p:sp>
        <p:nvSpPr>
          <p:cNvPr id="9" name="Fumetto: rettangolo con angoli arrotondati 8">
            <a:extLst>
              <a:ext uri="{FF2B5EF4-FFF2-40B4-BE49-F238E27FC236}">
                <a16:creationId xmlns:a16="http://schemas.microsoft.com/office/drawing/2014/main" id="{E62005B8-44E3-3A4E-06AE-A8DEAB0207F7}"/>
              </a:ext>
            </a:extLst>
          </p:cNvPr>
          <p:cNvSpPr/>
          <p:nvPr/>
        </p:nvSpPr>
        <p:spPr>
          <a:xfrm>
            <a:off x="3900973" y="1714211"/>
            <a:ext cx="8291027" cy="4642139"/>
          </a:xfrm>
          <a:prstGeom prst="wedgeRoundRectCallout">
            <a:avLst>
              <a:gd name="adj1" fmla="val -72121"/>
              <a:gd name="adj2" fmla="val -19324"/>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1" i="1" dirty="0"/>
              <a:t>CORRETTIVO</a:t>
            </a:r>
          </a:p>
          <a:p>
            <a:pPr algn="ctr"/>
            <a:endParaRPr lang="it-IT" dirty="0"/>
          </a:p>
          <a:p>
            <a:pPr algn="ctr"/>
            <a:r>
              <a:rPr lang="it-IT" dirty="0"/>
              <a:t>a)	</a:t>
            </a:r>
            <a:r>
              <a:rPr lang="it-IT" sz="1600" dirty="0"/>
              <a:t>il comma 2 è sostituito dal seguente:</a:t>
            </a:r>
          </a:p>
          <a:p>
            <a:pPr algn="ctr"/>
            <a:r>
              <a:rPr lang="it-IT" sz="1600" dirty="0"/>
              <a:t>«2. Nei documenti iniziali di gara e nella decisione di contrarre di cui all'articolo 17, comma 2 le stazioni appaltanti e gli enti concedenti indicano il contratto collettivo applicabile al personale dipendente impiegato nell'attività oggetto dell'appalto o della concessione svolta dall'impresa anche in maniera prevalente, in conformità al comma 1 e all'allegato I.01.»;</a:t>
            </a:r>
          </a:p>
          <a:p>
            <a:pPr algn="ctr"/>
            <a:r>
              <a:rPr lang="it-IT" sz="1600" dirty="0"/>
              <a:t>b)	dopo il comma 2, è inserito il seguente:</a:t>
            </a:r>
          </a:p>
          <a:p>
            <a:pPr algn="ctr"/>
            <a:r>
              <a:rPr lang="it-IT" sz="1600" dirty="0"/>
              <a:t>«2-bis. In presenza di prestazioni scorporabili, secondarie, accessorie o sussidiarie, qualora le relative attività siano differenti da quelle prevalenti oggetto dell'appalto o della concessione e si riferiscano, per una soglia pari o superiore al 30 per cento, alla medesima categoria omogenea di attività, le stazioni appaltanti e gli enti concedenti indicano altresì nei documenti di cui al comma 2 il contratto collettivo nazionale e territoriale di lavoro in vigore per il settore e per la zona nella quale si eseguono le prestazioni di lavoro, stipulato dalle associazioni dei datori e dei prestatori di lavoro comparativamente più rappresentative sul piano nazionale, applicabile al personale impiegato in tali prestazioni.»;</a:t>
            </a:r>
          </a:p>
        </p:txBody>
      </p:sp>
      <p:pic>
        <p:nvPicPr>
          <p:cNvPr id="3" name="Immagine 2">
            <a:extLst>
              <a:ext uri="{FF2B5EF4-FFF2-40B4-BE49-F238E27FC236}">
                <a16:creationId xmlns:a16="http://schemas.microsoft.com/office/drawing/2014/main" id="{5377243F-555A-1872-1047-65AC7F0249DA}"/>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82573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4D1DE-E8EA-6EC8-6776-70BF01D7C7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F49F506-FCDE-8DD0-4170-90C6A88AA2BF}"/>
              </a:ext>
            </a:extLst>
          </p:cNvPr>
          <p:cNvSpPr>
            <a:spLocks noGrp="1"/>
          </p:cNvSpPr>
          <p:nvPr>
            <p:ph type="ctrTitle"/>
          </p:nvPr>
        </p:nvSpPr>
        <p:spPr>
          <a:xfrm>
            <a:off x="1524000" y="1352549"/>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165FB158-FDF2-1F12-2F17-9622BCBF0B9E}"/>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C784F075-7773-095E-737B-CF59722B9F8C}"/>
              </a:ext>
            </a:extLst>
          </p:cNvPr>
          <p:cNvSpPr>
            <a:spLocks noGrp="1"/>
          </p:cNvSpPr>
          <p:nvPr>
            <p:ph type="sldNum" sz="quarter" idx="12"/>
          </p:nvPr>
        </p:nvSpPr>
        <p:spPr/>
        <p:txBody>
          <a:bodyPr/>
          <a:lstStyle/>
          <a:p>
            <a:fld id="{577E625E-9F63-4F0D-B634-A1CAF123E05C}" type="slidenum">
              <a:rPr lang="it-IT" smtClean="0"/>
              <a:t>42</a:t>
            </a:fld>
            <a:endParaRPr lang="it-IT"/>
          </a:p>
        </p:txBody>
      </p:sp>
      <p:sp>
        <p:nvSpPr>
          <p:cNvPr id="4" name="CasellaDiTesto 3">
            <a:extLst>
              <a:ext uri="{FF2B5EF4-FFF2-40B4-BE49-F238E27FC236}">
                <a16:creationId xmlns:a16="http://schemas.microsoft.com/office/drawing/2014/main" id="{2E18C237-C5BF-3427-B085-7E2876BC0F9F}"/>
              </a:ext>
            </a:extLst>
          </p:cNvPr>
          <p:cNvSpPr txBox="1"/>
          <p:nvPr/>
        </p:nvSpPr>
        <p:spPr>
          <a:xfrm>
            <a:off x="376917" y="1779214"/>
            <a:ext cx="11038115" cy="4689425"/>
          </a:xfrm>
          <a:prstGeom prst="rect">
            <a:avLst/>
          </a:prstGeom>
          <a:noFill/>
        </p:spPr>
        <p:txBody>
          <a:bodyPr wrap="square">
            <a:spAutoFit/>
          </a:bodyPr>
          <a:lstStyle/>
          <a:p>
            <a:pPr marL="50800">
              <a:spcBef>
                <a:spcPts val="790"/>
              </a:spcBef>
            </a:pPr>
            <a:r>
              <a:rPr lang="it-IT" sz="1200" b="1" dirty="0">
                <a:effectLst/>
                <a:latin typeface="Calibri" panose="020F0502020204030204" pitchFamily="34" charset="0"/>
                <a:ea typeface="Calibri" panose="020F0502020204030204" pitchFamily="34" charset="0"/>
              </a:rPr>
              <a:t>Art.</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11.</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(Principio</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di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applicazione</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dei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contratti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collettivi</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nazionali</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di</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settore.</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Inadempienze</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contributive</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e</a:t>
            </a:r>
            <a:r>
              <a:rPr lang="it-IT" sz="1200" b="1" spc="-15"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ritardo</a:t>
            </a:r>
            <a:r>
              <a:rPr lang="it-IT" sz="1200" b="1" spc="-20" dirty="0">
                <a:effectLst/>
                <a:latin typeface="Calibri" panose="020F0502020204030204" pitchFamily="34" charset="0"/>
                <a:ea typeface="Calibri" panose="020F0502020204030204" pitchFamily="34" charset="0"/>
              </a:rPr>
              <a:t> </a:t>
            </a:r>
            <a:r>
              <a:rPr lang="it-IT" sz="1200" b="1" dirty="0">
                <a:effectLst/>
                <a:latin typeface="Calibri" panose="020F0502020204030204" pitchFamily="34" charset="0"/>
                <a:ea typeface="Calibri" panose="020F0502020204030204" pitchFamily="34" charset="0"/>
              </a:rPr>
              <a:t>nei</a:t>
            </a:r>
            <a:r>
              <a:rPr lang="it-IT" sz="1200" b="1" spc="-15" dirty="0">
                <a:effectLst/>
                <a:latin typeface="Calibri" panose="020F0502020204030204" pitchFamily="34" charset="0"/>
                <a:ea typeface="Calibri" panose="020F0502020204030204" pitchFamily="34" charset="0"/>
              </a:rPr>
              <a:t> </a:t>
            </a:r>
            <a:r>
              <a:rPr lang="it-IT" sz="1200" b="1" spc="-10" dirty="0">
                <a:effectLst/>
                <a:latin typeface="Calibri" panose="020F0502020204030204" pitchFamily="34" charset="0"/>
                <a:ea typeface="Calibri" panose="020F0502020204030204" pitchFamily="34" charset="0"/>
              </a:rPr>
              <a:t>pagamenti)</a:t>
            </a:r>
            <a:endParaRPr lang="it-IT" sz="1200" b="1" dirty="0">
              <a:effectLst/>
              <a:latin typeface="Calibri" panose="020F0502020204030204" pitchFamily="34" charset="0"/>
              <a:ea typeface="Calibri" panose="020F0502020204030204" pitchFamily="34" charset="0"/>
            </a:endParaRPr>
          </a:p>
          <a:p>
            <a:pPr marL="342900" marR="54610" lvl="0" indent="-342900">
              <a:lnSpc>
                <a:spcPct val="96000"/>
              </a:lnSpc>
              <a:spcBef>
                <a:spcPts val="79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Al</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personale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impiegato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lavori,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servizi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forniture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oggetto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pubblici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concessioni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è</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applicato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collettivo</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nazionale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territoriale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vigore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 settore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zona nella quale si eseguono le prestazioni di lavoro, stipulato dalle associazioni dei datori e dei prestatori di lavoro comparativamente più rappresentative sul piano nazionale e</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quello il cui ambito di applicazione sia strettamente connesso con l’attività oggetto dell’appalto o della concessione svolta dall’impresa anche in maniera prevalente.</a:t>
            </a:r>
          </a:p>
          <a:p>
            <a:pPr marL="342900" lvl="0" indent="-342900">
              <a:lnSpc>
                <a:spcPts val="860"/>
              </a:lnSpc>
              <a:buSzPts val="800"/>
              <a:buFont typeface="Calibri" panose="020F0502020204030204" pitchFamily="34" charset="0"/>
              <a:buAutoNum type="arabicPeriod"/>
              <a:tabLst>
                <a:tab pos="150495" algn="l"/>
              </a:tabLst>
            </a:pPr>
            <a:br>
              <a:rPr lang="it-IT" sz="1200" dirty="0">
                <a:effectLst/>
                <a:latin typeface="Calibri" panose="020F0502020204030204" pitchFamily="34" charset="0"/>
                <a:ea typeface="Calibri" panose="020F0502020204030204" pitchFamily="34" charset="0"/>
              </a:rPr>
            </a:br>
            <a:r>
              <a:rPr lang="it-IT" sz="1200" spc="0" dirty="0">
                <a:effectLst/>
                <a:latin typeface="Calibri" panose="020F0502020204030204" pitchFamily="34" charset="0"/>
                <a:ea typeface="Calibri" panose="020F0502020204030204" pitchFamily="34" charset="0"/>
              </a:rPr>
              <a:t>Nei</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bandi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negli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inviti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stazioni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appaltanti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gli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concedenti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indicano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2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collettivo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applicabile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al</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personale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dipendente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impiegato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nell'appalto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nella concessione,</a:t>
            </a:r>
            <a:r>
              <a:rPr lang="it-IT" sz="1200" spc="-15" dirty="0">
                <a:effectLst/>
                <a:latin typeface="Calibri" panose="020F0502020204030204" pitchFamily="34" charset="0"/>
                <a:ea typeface="Calibri" panose="020F0502020204030204" pitchFamily="34" charset="0"/>
              </a:rPr>
              <a:t> </a:t>
            </a:r>
            <a:r>
              <a:rPr lang="it-IT" sz="1200" spc="-25" dirty="0">
                <a:effectLst/>
                <a:latin typeface="Calibri" panose="020F0502020204030204" pitchFamily="34" charset="0"/>
                <a:ea typeface="Calibri" panose="020F0502020204030204" pitchFamily="34" charset="0"/>
              </a:rPr>
              <a:t>in </a:t>
            </a:r>
            <a:r>
              <a:rPr lang="it-IT" sz="1200" dirty="0">
                <a:effectLst/>
                <a:latin typeface="Calibri" panose="020F0502020204030204" pitchFamily="34" charset="0"/>
                <a:ea typeface="Calibri" panose="020F0502020204030204" pitchFamily="34" charset="0"/>
              </a:rPr>
              <a:t>conformità</a:t>
            </a:r>
            <a:r>
              <a:rPr lang="it-IT" sz="1200" spc="-2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al</a:t>
            </a:r>
            <a:r>
              <a:rPr lang="it-IT" sz="1200" spc="-2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comma</a:t>
            </a:r>
            <a:r>
              <a:rPr lang="it-IT" sz="1200" spc="-15" dirty="0">
                <a:effectLst/>
                <a:latin typeface="Calibri" panose="020F0502020204030204" pitchFamily="34" charset="0"/>
                <a:ea typeface="Calibri" panose="020F0502020204030204" pitchFamily="34" charset="0"/>
              </a:rPr>
              <a:t> </a:t>
            </a:r>
            <a:r>
              <a:rPr lang="it-IT" sz="1200" spc="-25" dirty="0">
                <a:effectLst/>
                <a:latin typeface="Calibri" panose="020F0502020204030204" pitchFamily="34" charset="0"/>
                <a:ea typeface="Calibri" panose="020F0502020204030204" pitchFamily="34" charset="0"/>
              </a:rPr>
              <a:t>1.</a:t>
            </a:r>
            <a:r>
              <a:rPr lang="it-IT" sz="1200" dirty="0">
                <a:effectLst/>
                <a:latin typeface="Calibri" panose="020F0502020204030204" pitchFamily="34" charset="0"/>
                <a:ea typeface="Calibri" panose="020F0502020204030204" pitchFamily="34" charset="0"/>
              </a:rPr>
              <a:t> </a:t>
            </a:r>
          </a:p>
          <a:p>
            <a:pPr marL="342900" marR="154940" lvl="0" indent="-342900">
              <a:lnSpc>
                <a:spcPct val="96000"/>
              </a:lnSpc>
              <a:spcBef>
                <a:spcPts val="795"/>
              </a:spcBef>
              <a:buSzPts val="800"/>
              <a:buFont typeface="Calibri" panose="020F0502020204030204" pitchFamily="34" charset="0"/>
              <a:buAutoNum type="arabicPeriod"/>
              <a:tabLst>
                <a:tab pos="150495" algn="l"/>
              </a:tabLst>
            </a:pPr>
            <a:r>
              <a:rPr lang="it-IT" sz="1200" b="1" spc="0" dirty="0">
                <a:effectLst/>
                <a:latin typeface="Calibri" panose="020F0502020204030204" pitchFamily="34" charset="0"/>
                <a:ea typeface="Calibri" panose="020F0502020204030204" pitchFamily="34" charset="0"/>
              </a:rPr>
              <a:t>Gli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operatori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economici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possono</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indicare</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nella</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propria</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offerta</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il</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differente</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contratto</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collettivo</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da</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essi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applicato,</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purché</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garantisca</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dipendenti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le</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stesse</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tutele</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quello</a:t>
            </a:r>
            <a:r>
              <a:rPr lang="it-IT" sz="1200" b="1" spc="-3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indicato</a:t>
            </a:r>
            <a:r>
              <a:rPr lang="it-IT" sz="1200" b="1" spc="20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dalla stazione appaltante o dall’ente concedente .</a:t>
            </a:r>
          </a:p>
          <a:p>
            <a:pPr marL="342900" marR="111760" lvl="0" indent="-342900">
              <a:lnSpc>
                <a:spcPct val="96000"/>
              </a:lnSpc>
              <a:spcBef>
                <a:spcPts val="805"/>
              </a:spcBef>
              <a:buSzPts val="800"/>
              <a:buFont typeface="Calibri" panose="020F0502020204030204" pitchFamily="34" charset="0"/>
              <a:buAutoNum type="arabicPeriod"/>
              <a:tabLst>
                <a:tab pos="150495" algn="l"/>
              </a:tabLst>
            </a:pPr>
            <a:r>
              <a:rPr lang="it-IT" sz="1200" b="1" spc="0" dirty="0">
                <a:effectLst/>
                <a:latin typeface="Calibri" panose="020F0502020204030204" pitchFamily="34" charset="0"/>
                <a:ea typeface="Calibri" panose="020F0502020204030204" pitchFamily="34" charset="0"/>
              </a:rPr>
              <a:t>Nei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casi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cui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al</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comma</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3,</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prima</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procedere</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all’affidamento</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o</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all’aggiudicazione</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le</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stazioni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appaltanti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gli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enti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concedenti</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acquisiscono</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la</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dichiarazione</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la</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quale</a:t>
            </a:r>
            <a:r>
              <a:rPr lang="it-IT" sz="1200" b="1" spc="-25"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l’operatore</a:t>
            </a:r>
            <a:r>
              <a:rPr lang="it-IT" sz="1200" b="1" spc="20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economico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individuato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si</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impegna</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ad</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applicare</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il</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contratto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collettivo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nazionale</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e</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territoriale</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indicato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nell’esecuzione</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delle</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prestazioni</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oggetto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del</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contratto</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per</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tutta</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la</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sua</a:t>
            </a:r>
            <a:r>
              <a:rPr lang="it-IT" sz="1200" b="1" spc="-1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durata,</a:t>
            </a:r>
            <a:r>
              <a:rPr lang="it-IT" sz="1200" b="1" spc="200" dirty="0">
                <a:effectLst/>
                <a:latin typeface="Calibri" panose="020F0502020204030204" pitchFamily="34" charset="0"/>
                <a:ea typeface="Calibri" panose="020F0502020204030204" pitchFamily="34" charset="0"/>
              </a:rPr>
              <a:t> </a:t>
            </a:r>
            <a:r>
              <a:rPr lang="it-IT" sz="1200" b="1" spc="0" dirty="0">
                <a:effectLst/>
                <a:latin typeface="Calibri" panose="020F0502020204030204" pitchFamily="34" charset="0"/>
                <a:ea typeface="Calibri" panose="020F0502020204030204" pitchFamily="34" charset="0"/>
              </a:rPr>
              <a:t>ovvero la dichiarazione di equivalenza delle tutele. In quest’ultimo caso, la dichiarazione è anche verificata con le modalità di cui all’</a:t>
            </a:r>
            <a:r>
              <a:rPr lang="it-IT" sz="1200" b="1" u="sng" spc="0" dirty="0">
                <a:solidFill>
                  <a:srgbClr val="0000ED"/>
                </a:solidFill>
                <a:effectLst/>
                <a:uFill>
                  <a:solidFill>
                    <a:srgbClr val="0000ED"/>
                  </a:solidFill>
                </a:uFill>
                <a:latin typeface="Calibri" panose="020F0502020204030204" pitchFamily="34" charset="0"/>
                <a:ea typeface="Calibri" panose="020F0502020204030204" pitchFamily="34" charset="0"/>
              </a:rPr>
              <a:t>articolo 110</a:t>
            </a:r>
            <a:r>
              <a:rPr lang="it-IT" sz="1200" b="1" spc="0" dirty="0">
                <a:effectLst/>
                <a:latin typeface="Calibri" panose="020F0502020204030204" pitchFamily="34" charset="0"/>
                <a:ea typeface="Calibri" panose="020F0502020204030204" pitchFamily="34" charset="0"/>
              </a:rPr>
              <a:t>. </a:t>
            </a:r>
          </a:p>
          <a:p>
            <a:pPr marL="342900" lvl="0" indent="-342900">
              <a:spcBef>
                <a:spcPts val="78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stazioni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appaltanti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gli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concedenti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assicurano,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tutti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casi,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che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medesime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tutele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normative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ed</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economiche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siano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garantite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lavoratori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t>
            </a:r>
            <a:r>
              <a:rPr lang="it-IT" sz="1200" spc="-15" dirty="0">
                <a:effectLst/>
                <a:latin typeface="Calibri" panose="020F0502020204030204" pitchFamily="34" charset="0"/>
                <a:ea typeface="Calibri" panose="020F0502020204030204" pitchFamily="34" charset="0"/>
              </a:rPr>
              <a:t> </a:t>
            </a:r>
            <a:r>
              <a:rPr lang="it-IT" sz="1200" spc="-10" dirty="0">
                <a:effectLst/>
                <a:latin typeface="Calibri" panose="020F0502020204030204" pitchFamily="34" charset="0"/>
                <a:ea typeface="Calibri" panose="020F0502020204030204" pitchFamily="34" charset="0"/>
              </a:rPr>
              <a:t>subappalto.</a:t>
            </a:r>
            <a:endParaRPr lang="it-IT" sz="1200" spc="0" dirty="0">
              <a:effectLst/>
              <a:latin typeface="Calibri" panose="020F0502020204030204" pitchFamily="34" charset="0"/>
              <a:ea typeface="Calibri" panose="020F0502020204030204" pitchFamily="34" charset="0"/>
            </a:endParaRPr>
          </a:p>
          <a:p>
            <a:pPr marL="342900" marR="109855" lvl="0" indent="-342900">
              <a:lnSpc>
                <a:spcPct val="96000"/>
              </a:lnSpc>
              <a:spcBef>
                <a:spcPts val="795"/>
              </a:spcBef>
              <a:buSzPts val="800"/>
              <a:buFont typeface="Calibri" panose="020F0502020204030204" pitchFamily="34" charset="0"/>
              <a:buAutoNum type="arabicPeriod"/>
              <a:tabLst>
                <a:tab pos="150495" algn="l"/>
              </a:tabLst>
            </a:pPr>
            <a:r>
              <a:rPr lang="it-IT" sz="1200" spc="0" dirty="0">
                <a:effectLst/>
                <a:latin typeface="Calibri" panose="020F0502020204030204" pitchFamily="34" charset="0"/>
                <a:ea typeface="Calibri" panose="020F0502020204030204" pitchFamily="34" charset="0"/>
              </a:rPr>
              <a:t>In</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caso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inadempienza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contributiva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risultante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dal</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documento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unico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regolarità</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contributiva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relativo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personale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dipendente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dell'affidatario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subappaltatore</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o</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dei</a:t>
            </a:r>
            <a:r>
              <a:rPr lang="it-IT" sz="1200" spc="-15"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soggetti</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titolari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subappalti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cottimi,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impiegato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nell’esecuzione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del</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contratto,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stazione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appaltante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trattiene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dal</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certificato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di</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pagamento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l’importo</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corrispondente</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all’inadempienza</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per</a:t>
            </a:r>
            <a:r>
              <a:rPr lang="it-IT" sz="1200" spc="-3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il</a:t>
            </a:r>
            <a:r>
              <a:rPr lang="it-IT" sz="1200" spc="200" dirty="0">
                <a:effectLst/>
                <a:latin typeface="Calibri" panose="020F0502020204030204" pitchFamily="34" charset="0"/>
                <a:ea typeface="Calibri" panose="020F0502020204030204" pitchFamily="34" charset="0"/>
              </a:rPr>
              <a:t> </a:t>
            </a:r>
            <a:r>
              <a:rPr lang="it-IT" sz="1200" spc="0" dirty="0">
                <a:effectLst/>
                <a:latin typeface="Calibri" panose="020F0502020204030204" pitchFamily="34" charset="0"/>
                <a:ea typeface="Calibri" panose="020F0502020204030204" pitchFamily="34" charset="0"/>
              </a:rPr>
              <a:t>successivo versamento diretto agli enti previdenziali e assicurativi, compresa, nei lavori, la cassa edile. In ogni caso sull’importo netto progressivo delle prestazioni operata una </a:t>
            </a:r>
            <a:r>
              <a:rPr lang="it-IT" sz="1200" dirty="0">
                <a:effectLst/>
                <a:latin typeface="Calibri" panose="020F0502020204030204" pitchFamily="34" charset="0"/>
                <a:ea typeface="Calibri" panose="020F0502020204030204" pitchFamily="34" charset="0"/>
              </a:rPr>
              <a:t>ritenuta dello 0,50 per cento; le ritenute possono essere svincolate soltanto in sede di liquidazione finale, dopo l'approvazione da parte della stazione appaltante del certificato di</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collaudo o di verifica di conformità, previo rilascio del documento unico di regolarità contributiva. In caso di ritardo nel pagamento delle retribuzioni dovute al personale di cui al</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primo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periodo,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il</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responsabile</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unico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del</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progetto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invita</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per</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iscritto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il</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soggetto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inadempiente,</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ed</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ogni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caso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l’affidatario,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provvedervi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entro</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successivi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15</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quindici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giorni.</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Ove</a:t>
            </a:r>
            <a:r>
              <a:rPr lang="it-IT" sz="1200" spc="-2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non</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sia stata contestata formalmente e motivatamente la fondatezza della richiesta entro il termine di cui al terzo periodo, la stazione appaltante paga anche in corso d’opera direttamente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ai</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lavoratori</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le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retribuzioni</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arretrate,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detraendo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il</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relativo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importo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dalle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somme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dovute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all’affidatario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del</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contratto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ovvero</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dalle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somme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dovute</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al</a:t>
            </a:r>
            <a:r>
              <a:rPr lang="it-IT" sz="1200" spc="-35"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subappaltatore</a:t>
            </a:r>
            <a:r>
              <a:rPr lang="it-IT" sz="1200" spc="200" dirty="0">
                <a:effectLst/>
                <a:latin typeface="Calibri" panose="020F0502020204030204" pitchFamily="34" charset="0"/>
                <a:ea typeface="Calibri" panose="020F0502020204030204" pitchFamily="34" charset="0"/>
              </a:rPr>
              <a:t> </a:t>
            </a:r>
            <a:r>
              <a:rPr lang="it-IT" sz="1200" dirty="0">
                <a:effectLst/>
                <a:latin typeface="Calibri" panose="020F0502020204030204" pitchFamily="34" charset="0"/>
                <a:ea typeface="Calibri" panose="020F0502020204030204" pitchFamily="34" charset="0"/>
              </a:rPr>
              <a:t>inadempiente nel caso in cui sia previsto il pagamento diretto.</a:t>
            </a:r>
          </a:p>
        </p:txBody>
      </p:sp>
      <p:sp>
        <p:nvSpPr>
          <p:cNvPr id="9" name="Fumetto: rettangolo con angoli arrotondati 8">
            <a:extLst>
              <a:ext uri="{FF2B5EF4-FFF2-40B4-BE49-F238E27FC236}">
                <a16:creationId xmlns:a16="http://schemas.microsoft.com/office/drawing/2014/main" id="{8A9F618C-FA00-F4AB-3418-E388B2DBF569}"/>
              </a:ext>
            </a:extLst>
          </p:cNvPr>
          <p:cNvSpPr/>
          <p:nvPr/>
        </p:nvSpPr>
        <p:spPr>
          <a:xfrm>
            <a:off x="2476500" y="1714212"/>
            <a:ext cx="5155941" cy="1962050"/>
          </a:xfrm>
          <a:prstGeom prst="wedgeRoundRectCallout">
            <a:avLst>
              <a:gd name="adj1" fmla="val -86101"/>
              <a:gd name="adj2" fmla="val 33433"/>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1" i="1" dirty="0"/>
              <a:t>CORRETTIVO</a:t>
            </a:r>
          </a:p>
          <a:p>
            <a:pPr algn="ctr"/>
            <a:endParaRPr lang="it-IT" dirty="0"/>
          </a:p>
          <a:p>
            <a:pPr algn="ctr"/>
            <a:r>
              <a:rPr lang="it-IT" dirty="0"/>
              <a:t>a)	al comma 3, le parole «Gli operatori economici» sono sostituite dalle seguenti: «Nei casi di cui ai commi 2 e 2-bis, gli operatori economici»;</a:t>
            </a:r>
            <a:endParaRPr lang="it-IT" sz="1600" dirty="0"/>
          </a:p>
        </p:txBody>
      </p:sp>
      <p:sp>
        <p:nvSpPr>
          <p:cNvPr id="3" name="Fumetto: rettangolo con angoli arrotondati 2">
            <a:extLst>
              <a:ext uri="{FF2B5EF4-FFF2-40B4-BE49-F238E27FC236}">
                <a16:creationId xmlns:a16="http://schemas.microsoft.com/office/drawing/2014/main" id="{9D8C0313-1223-686E-AC6A-4535A1A1D905}"/>
              </a:ext>
            </a:extLst>
          </p:cNvPr>
          <p:cNvSpPr/>
          <p:nvPr/>
        </p:nvSpPr>
        <p:spPr>
          <a:xfrm>
            <a:off x="2843504" y="3998447"/>
            <a:ext cx="5155941" cy="1962050"/>
          </a:xfrm>
          <a:prstGeom prst="wedgeRoundRectCallout">
            <a:avLst>
              <a:gd name="adj1" fmla="val -93883"/>
              <a:gd name="adj2" fmla="val -58825"/>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1" i="1" dirty="0"/>
              <a:t>CORRETTIVO</a:t>
            </a:r>
          </a:p>
          <a:p>
            <a:pPr algn="ctr"/>
            <a:endParaRPr lang="it-IT" dirty="0"/>
          </a:p>
          <a:p>
            <a:pPr algn="ctr"/>
            <a:r>
              <a:rPr lang="it-IT" dirty="0"/>
              <a:t>a)	al comma 4, secondo periodo, sono aggiunte, in fine, le seguenti parole: «, in conformità all'allegato I.01».</a:t>
            </a:r>
            <a:endParaRPr lang="it-IT" sz="1600" dirty="0"/>
          </a:p>
        </p:txBody>
      </p:sp>
      <p:pic>
        <p:nvPicPr>
          <p:cNvPr id="10" name="Immagine 9">
            <a:extLst>
              <a:ext uri="{FF2B5EF4-FFF2-40B4-BE49-F238E27FC236}">
                <a16:creationId xmlns:a16="http://schemas.microsoft.com/office/drawing/2014/main" id="{3BADF5FB-6F5A-D5FC-3B5A-373521234DD7}"/>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0737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15F1A-74DC-D19F-175A-DF93B694E39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1A1934D-79D7-1152-5037-2253885C850B}"/>
              </a:ext>
            </a:extLst>
          </p:cNvPr>
          <p:cNvSpPr>
            <a:spLocks noGrp="1"/>
          </p:cNvSpPr>
          <p:nvPr>
            <p:ph type="ctrTitle"/>
          </p:nvPr>
        </p:nvSpPr>
        <p:spPr>
          <a:xfrm>
            <a:off x="1524000" y="1352549"/>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FD4FEF32-EC41-F0C4-F770-7BB07D46FBEB}"/>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F485FF1B-EC84-B57D-90A8-412E7EE177F5}"/>
              </a:ext>
            </a:extLst>
          </p:cNvPr>
          <p:cNvSpPr>
            <a:spLocks noGrp="1"/>
          </p:cNvSpPr>
          <p:nvPr>
            <p:ph type="sldNum" sz="quarter" idx="12"/>
          </p:nvPr>
        </p:nvSpPr>
        <p:spPr/>
        <p:txBody>
          <a:bodyPr/>
          <a:lstStyle/>
          <a:p>
            <a:fld id="{577E625E-9F63-4F0D-B634-A1CAF123E05C}" type="slidenum">
              <a:rPr lang="it-IT" smtClean="0"/>
              <a:t>43</a:t>
            </a:fld>
            <a:endParaRPr lang="it-IT"/>
          </a:p>
        </p:txBody>
      </p:sp>
      <p:sp>
        <p:nvSpPr>
          <p:cNvPr id="4" name="CasellaDiTesto 3">
            <a:extLst>
              <a:ext uri="{FF2B5EF4-FFF2-40B4-BE49-F238E27FC236}">
                <a16:creationId xmlns:a16="http://schemas.microsoft.com/office/drawing/2014/main" id="{827BA509-59C1-9292-92A2-015304554FB1}"/>
              </a:ext>
            </a:extLst>
          </p:cNvPr>
          <p:cNvSpPr txBox="1"/>
          <p:nvPr/>
        </p:nvSpPr>
        <p:spPr>
          <a:xfrm>
            <a:off x="376917" y="1779214"/>
            <a:ext cx="11038115" cy="1056700"/>
          </a:xfrm>
          <a:prstGeom prst="rect">
            <a:avLst/>
          </a:prstGeom>
          <a:noFill/>
        </p:spPr>
        <p:txBody>
          <a:bodyPr wrap="square">
            <a:spAutoFit/>
          </a:bodyPr>
          <a:lstStyle/>
          <a:p>
            <a:pPr marL="50800" algn="ctr">
              <a:spcBef>
                <a:spcPts val="790"/>
              </a:spcBef>
            </a:pPr>
            <a:r>
              <a:rPr lang="it-IT" sz="2800" dirty="0">
                <a:effectLst/>
                <a:latin typeface="Calibri" panose="020F0502020204030204" pitchFamily="34" charset="0"/>
                <a:ea typeface="Calibri" panose="020F0502020204030204" pitchFamily="34" charset="0"/>
              </a:rPr>
              <a:t>Allegato 0.1 Contratti Collettivi</a:t>
            </a:r>
          </a:p>
          <a:p>
            <a:pPr marL="50800" algn="ctr">
              <a:spcBef>
                <a:spcPts val="790"/>
              </a:spcBef>
            </a:pPr>
            <a:endParaRPr lang="it-IT" sz="2800" dirty="0">
              <a:effectLst/>
              <a:latin typeface="Calibri" panose="020F0502020204030204" pitchFamily="34" charset="0"/>
              <a:ea typeface="Calibri" panose="020F0502020204030204" pitchFamily="34" charset="0"/>
            </a:endParaRPr>
          </a:p>
        </p:txBody>
      </p:sp>
      <p:sp>
        <p:nvSpPr>
          <p:cNvPr id="10" name="Rettangolo con angoli arrotondati 9">
            <a:extLst>
              <a:ext uri="{FF2B5EF4-FFF2-40B4-BE49-F238E27FC236}">
                <a16:creationId xmlns:a16="http://schemas.microsoft.com/office/drawing/2014/main" id="{CE877534-CFB7-65FC-20D0-43D8D268ABE7}"/>
              </a:ext>
            </a:extLst>
          </p:cNvPr>
          <p:cNvSpPr/>
          <p:nvPr/>
        </p:nvSpPr>
        <p:spPr>
          <a:xfrm>
            <a:off x="376917" y="2427939"/>
            <a:ext cx="3676261" cy="353062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FINALITA’: </a:t>
            </a:r>
          </a:p>
          <a:p>
            <a:pPr algn="ctr"/>
            <a:r>
              <a:rPr lang="it-IT" dirty="0"/>
              <a:t>Consentire l’applicazione dei CCNL in materia di trattamento del personale impiegato negli appalti e nelle concessioni</a:t>
            </a:r>
          </a:p>
        </p:txBody>
      </p:sp>
      <p:sp>
        <p:nvSpPr>
          <p:cNvPr id="11" name="Rettangolo con angoli arrotondati 10">
            <a:extLst>
              <a:ext uri="{FF2B5EF4-FFF2-40B4-BE49-F238E27FC236}">
                <a16:creationId xmlns:a16="http://schemas.microsoft.com/office/drawing/2014/main" id="{8015A8EC-C797-E757-B176-26D0D960F839}"/>
              </a:ext>
            </a:extLst>
          </p:cNvPr>
          <p:cNvSpPr/>
          <p:nvPr/>
        </p:nvSpPr>
        <p:spPr>
          <a:xfrm>
            <a:off x="4864361" y="2427939"/>
            <a:ext cx="3430554" cy="88115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000" dirty="0">
                <a:effectLst/>
                <a:latin typeface="Aptos" panose="020B0004020202020204" pitchFamily="34" charset="0"/>
                <a:ea typeface="Aptos" panose="020B0004020202020204" pitchFamily="34" charset="0"/>
                <a:cs typeface="Times New Roman" panose="02020603050405020304" pitchFamily="18" charset="0"/>
              </a:rPr>
              <a:t>Obbligo di inserire nei bandi, negli inviti e nella decisione di contrarre di cui all'articolo 17, comma 2, del codice, il contratto collettivo nazionale e territoriale da applicare al personale impiegato nei lavori, servizi e forniture oggetto di appalti pubblici e concessioni</a:t>
            </a:r>
            <a:endParaRPr lang="it-IT" sz="1000" dirty="0"/>
          </a:p>
        </p:txBody>
      </p:sp>
      <p:sp>
        <p:nvSpPr>
          <p:cNvPr id="3" name="Rettangolo con angoli arrotondati 2">
            <a:extLst>
              <a:ext uri="{FF2B5EF4-FFF2-40B4-BE49-F238E27FC236}">
                <a16:creationId xmlns:a16="http://schemas.microsoft.com/office/drawing/2014/main" id="{87834281-7D75-7D6A-4936-5B3EAF27AA98}"/>
              </a:ext>
            </a:extLst>
          </p:cNvPr>
          <p:cNvSpPr/>
          <p:nvPr/>
        </p:nvSpPr>
        <p:spPr>
          <a:xfrm>
            <a:off x="4864361" y="3643122"/>
            <a:ext cx="3430554" cy="231544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000" dirty="0">
                <a:effectLst/>
                <a:latin typeface="Aptos" panose="020B0004020202020204" pitchFamily="34" charset="0"/>
                <a:ea typeface="Aptos" panose="020B0004020202020204" pitchFamily="34" charset="0"/>
                <a:cs typeface="Times New Roman" panose="02020603050405020304" pitchFamily="18" charset="0"/>
              </a:rPr>
              <a:t>Contratto in vigore per il settore e per la zona nella quale si eseguono le prestazioni di lavoro, stipulato dalle associazioni dei datori e dei prestatori di lavoro comparativamente più rappresentative sul piano nazionale e quello il cui ambito di applicazione sia strettamente connesso con l'attività oggetto dell'appalto o della concessione svolta dall'impresa anche in maniera prevalente di cui all'articolo 11, commi 1 e 2, </a:t>
            </a:r>
            <a:r>
              <a:rPr lang="it-IT" sz="1000" b="1" dirty="0">
                <a:effectLst/>
                <a:latin typeface="Aptos" panose="020B0004020202020204" pitchFamily="34" charset="0"/>
                <a:ea typeface="Aptos" panose="020B0004020202020204" pitchFamily="34" charset="0"/>
                <a:cs typeface="Times New Roman" panose="02020603050405020304" pitchFamily="18" charset="0"/>
              </a:rPr>
              <a:t>nonché per la presentazione e verifica della dichiarazione di equivalenza delle tutele ai sensi dell'articolo 11, comma 4</a:t>
            </a:r>
            <a:endParaRPr lang="it-IT" sz="1000" b="1" dirty="0"/>
          </a:p>
        </p:txBody>
      </p:sp>
      <p:sp>
        <p:nvSpPr>
          <p:cNvPr id="12" name="Rettangolo con angoli arrotondati 11">
            <a:extLst>
              <a:ext uri="{FF2B5EF4-FFF2-40B4-BE49-F238E27FC236}">
                <a16:creationId xmlns:a16="http://schemas.microsoft.com/office/drawing/2014/main" id="{6FEE770C-BD10-3774-E3DF-F8381B08CC7A}"/>
              </a:ext>
            </a:extLst>
          </p:cNvPr>
          <p:cNvSpPr/>
          <p:nvPr/>
        </p:nvSpPr>
        <p:spPr>
          <a:xfrm>
            <a:off x="8930369" y="3324756"/>
            <a:ext cx="2996682" cy="167549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b="1" dirty="0"/>
              <a:t>ATECO E CPV</a:t>
            </a:r>
          </a:p>
        </p:txBody>
      </p:sp>
      <p:cxnSp>
        <p:nvCxnSpPr>
          <p:cNvPr id="14" name="Connettore 2 13">
            <a:extLst>
              <a:ext uri="{FF2B5EF4-FFF2-40B4-BE49-F238E27FC236}">
                <a16:creationId xmlns:a16="http://schemas.microsoft.com/office/drawing/2014/main" id="{8F053850-C2EA-069F-D42D-8A74958A7B05}"/>
              </a:ext>
            </a:extLst>
          </p:cNvPr>
          <p:cNvCxnSpPr/>
          <p:nvPr/>
        </p:nvCxnSpPr>
        <p:spPr>
          <a:xfrm>
            <a:off x="8537510" y="2724539"/>
            <a:ext cx="867747" cy="429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90769812-73FE-96DB-F6D6-C9CE4E284BDA}"/>
              </a:ext>
            </a:extLst>
          </p:cNvPr>
          <p:cNvCxnSpPr>
            <a:cxnSpLocks/>
          </p:cNvCxnSpPr>
          <p:nvPr/>
        </p:nvCxnSpPr>
        <p:spPr>
          <a:xfrm flipV="1">
            <a:off x="8610600" y="5171256"/>
            <a:ext cx="704850" cy="36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id="{97E1DDB0-22A6-219A-E83E-F93F8BCE2C79}"/>
              </a:ext>
            </a:extLst>
          </p:cNvPr>
          <p:cNvPicPr>
            <a:picLocks noChangeAspect="1"/>
          </p:cNvPicPr>
          <p:nvPr/>
        </p:nvPicPr>
        <p:blipFill>
          <a:blip r:embed="rId3"/>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263214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 grpId="0" animBg="1"/>
      <p:bldP spid="1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AFD80-8D0D-6226-1696-C8BC147BF51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954893D-69BA-AADA-98DA-EA9322DB7041}"/>
              </a:ext>
            </a:extLst>
          </p:cNvPr>
          <p:cNvSpPr>
            <a:spLocks noGrp="1"/>
          </p:cNvSpPr>
          <p:nvPr>
            <p:ph type="ctrTitle"/>
          </p:nvPr>
        </p:nvSpPr>
        <p:spPr>
          <a:xfrm>
            <a:off x="1524000" y="1352549"/>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E6A1387C-FA85-EA21-EE84-0DFB506FFF92}"/>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9FFFE347-606B-D337-27F2-02C526D3DA00}"/>
              </a:ext>
            </a:extLst>
          </p:cNvPr>
          <p:cNvSpPr>
            <a:spLocks noGrp="1"/>
          </p:cNvSpPr>
          <p:nvPr>
            <p:ph type="sldNum" sz="quarter" idx="12"/>
          </p:nvPr>
        </p:nvSpPr>
        <p:spPr/>
        <p:txBody>
          <a:bodyPr/>
          <a:lstStyle/>
          <a:p>
            <a:fld id="{577E625E-9F63-4F0D-B634-A1CAF123E05C}" type="slidenum">
              <a:rPr lang="it-IT" smtClean="0"/>
              <a:t>44</a:t>
            </a:fld>
            <a:endParaRPr lang="it-IT"/>
          </a:p>
        </p:txBody>
      </p:sp>
      <p:sp>
        <p:nvSpPr>
          <p:cNvPr id="4" name="CasellaDiTesto 3">
            <a:extLst>
              <a:ext uri="{FF2B5EF4-FFF2-40B4-BE49-F238E27FC236}">
                <a16:creationId xmlns:a16="http://schemas.microsoft.com/office/drawing/2014/main" id="{031B8D99-D99C-B7B3-6967-4A1407D66E25}"/>
              </a:ext>
            </a:extLst>
          </p:cNvPr>
          <p:cNvSpPr txBox="1"/>
          <p:nvPr/>
        </p:nvSpPr>
        <p:spPr>
          <a:xfrm>
            <a:off x="376917" y="1779214"/>
            <a:ext cx="11038115" cy="1056700"/>
          </a:xfrm>
          <a:prstGeom prst="rect">
            <a:avLst/>
          </a:prstGeom>
          <a:noFill/>
        </p:spPr>
        <p:txBody>
          <a:bodyPr wrap="square">
            <a:spAutoFit/>
          </a:bodyPr>
          <a:lstStyle/>
          <a:p>
            <a:pPr marL="50800" algn="ctr">
              <a:spcBef>
                <a:spcPts val="790"/>
              </a:spcBef>
            </a:pPr>
            <a:r>
              <a:rPr lang="it-IT" sz="2800" dirty="0">
                <a:effectLst/>
                <a:latin typeface="Calibri" panose="020F0502020204030204" pitchFamily="34" charset="0"/>
                <a:ea typeface="Calibri" panose="020F0502020204030204" pitchFamily="34" charset="0"/>
              </a:rPr>
              <a:t>Allegato 0.1 Contratti Collettivi</a:t>
            </a:r>
          </a:p>
          <a:p>
            <a:pPr marL="50800" algn="ctr">
              <a:spcBef>
                <a:spcPts val="790"/>
              </a:spcBef>
            </a:pPr>
            <a:endParaRPr lang="it-IT" sz="2800" dirty="0">
              <a:effectLst/>
              <a:latin typeface="Calibri" panose="020F0502020204030204" pitchFamily="34" charset="0"/>
              <a:ea typeface="Calibri" panose="020F0502020204030204" pitchFamily="34" charset="0"/>
            </a:endParaRPr>
          </a:p>
        </p:txBody>
      </p:sp>
      <p:sp>
        <p:nvSpPr>
          <p:cNvPr id="10" name="Rettangolo con angoli arrotondati 9">
            <a:extLst>
              <a:ext uri="{FF2B5EF4-FFF2-40B4-BE49-F238E27FC236}">
                <a16:creationId xmlns:a16="http://schemas.microsoft.com/office/drawing/2014/main" id="{ADEFC89D-3F31-5950-F14F-8DE8F21A7F89}"/>
              </a:ext>
            </a:extLst>
          </p:cNvPr>
          <p:cNvSpPr/>
          <p:nvPr/>
        </p:nvSpPr>
        <p:spPr>
          <a:xfrm>
            <a:off x="562848" y="2714851"/>
            <a:ext cx="3676261" cy="3200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dirty="0"/>
              <a:t>COME INDIVIDUARE LE LAVORAZIONI E/O LE ATTIVITA’ OGGETTO DELL’APPALTO</a:t>
            </a:r>
          </a:p>
        </p:txBody>
      </p:sp>
      <p:sp>
        <p:nvSpPr>
          <p:cNvPr id="8" name="Rettangolo con angoli arrotondati 7">
            <a:extLst>
              <a:ext uri="{FF2B5EF4-FFF2-40B4-BE49-F238E27FC236}">
                <a16:creationId xmlns:a16="http://schemas.microsoft.com/office/drawing/2014/main" id="{1DE161A5-539C-3AD1-5D5F-19943E973F65}"/>
              </a:ext>
            </a:extLst>
          </p:cNvPr>
          <p:cNvSpPr/>
          <p:nvPr/>
        </p:nvSpPr>
        <p:spPr>
          <a:xfrm>
            <a:off x="5621393" y="2432174"/>
            <a:ext cx="3430554" cy="17760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800" b="1" i="0" u="none" strike="noStrike" baseline="0" dirty="0">
                <a:solidFill>
                  <a:srgbClr val="000000"/>
                </a:solidFill>
                <a:latin typeface="Arial" panose="020B0604020202020204" pitchFamily="34" charset="0"/>
              </a:rPr>
              <a:t> </a:t>
            </a:r>
            <a:r>
              <a:rPr lang="it-IT" sz="1600" b="1" i="0" u="none" strike="noStrike" baseline="0" dirty="0">
                <a:solidFill>
                  <a:srgbClr val="3A3838"/>
                </a:solidFill>
                <a:latin typeface="Arial" panose="020B0604020202020204" pitchFamily="34" charset="0"/>
              </a:rPr>
              <a:t>L’ATECO </a:t>
            </a:r>
          </a:p>
          <a:p>
            <a:pPr algn="ctr"/>
            <a:r>
              <a:rPr lang="it-IT" sz="1600" b="0" i="0" u="none" strike="noStrike" baseline="0" dirty="0">
                <a:solidFill>
                  <a:srgbClr val="3A3838"/>
                </a:solidFill>
                <a:latin typeface="Arial" panose="020B0604020202020204" pitchFamily="34" charset="0"/>
              </a:rPr>
              <a:t>è la classificazione delle attività economiche adottata dall’Istat per finalità statistiche cioè per la produzione e la diffusione di dati statistici ufficiali. </a:t>
            </a:r>
            <a:endParaRPr lang="it-IT" sz="1600" b="1" dirty="0"/>
          </a:p>
        </p:txBody>
      </p:sp>
      <p:sp>
        <p:nvSpPr>
          <p:cNvPr id="9" name="Rettangolo con angoli arrotondati 8">
            <a:extLst>
              <a:ext uri="{FF2B5EF4-FFF2-40B4-BE49-F238E27FC236}">
                <a16:creationId xmlns:a16="http://schemas.microsoft.com/office/drawing/2014/main" id="{DC820876-2A79-1DF0-0083-E0485FAD07C7}"/>
              </a:ext>
            </a:extLst>
          </p:cNvPr>
          <p:cNvSpPr/>
          <p:nvPr/>
        </p:nvSpPr>
        <p:spPr>
          <a:xfrm>
            <a:off x="5621393" y="4315051"/>
            <a:ext cx="3430554" cy="177603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b="1" i="0" dirty="0">
                <a:solidFill>
                  <a:srgbClr val="212529"/>
                </a:solidFill>
                <a:effectLst/>
                <a:latin typeface="Arial" panose="020B0604020202020204" pitchFamily="34" charset="0"/>
                <a:cs typeface="Arial" panose="020B0604020202020204" pitchFamily="34" charset="0"/>
              </a:rPr>
              <a:t>Il Common Procurement </a:t>
            </a:r>
            <a:r>
              <a:rPr lang="it-IT" sz="1600" b="1" i="0" dirty="0" err="1">
                <a:solidFill>
                  <a:srgbClr val="212529"/>
                </a:solidFill>
                <a:effectLst/>
                <a:latin typeface="Arial" panose="020B0604020202020204" pitchFamily="34" charset="0"/>
                <a:cs typeface="Arial" panose="020B0604020202020204" pitchFamily="34" charset="0"/>
              </a:rPr>
              <a:t>Vocabulary</a:t>
            </a:r>
            <a:r>
              <a:rPr lang="it-IT" sz="1600" b="1" i="0" dirty="0">
                <a:solidFill>
                  <a:srgbClr val="212529"/>
                </a:solidFill>
                <a:effectLst/>
                <a:latin typeface="Arial" panose="020B0604020202020204" pitchFamily="34" charset="0"/>
                <a:cs typeface="Arial" panose="020B0604020202020204" pitchFamily="34" charset="0"/>
              </a:rPr>
              <a:t> (CPV) </a:t>
            </a:r>
          </a:p>
          <a:p>
            <a:pPr algn="ctr"/>
            <a:r>
              <a:rPr lang="it-IT" sz="1600" b="0" i="0" dirty="0">
                <a:solidFill>
                  <a:srgbClr val="212529"/>
                </a:solidFill>
                <a:effectLst/>
                <a:latin typeface="Arial" panose="020B0604020202020204" pitchFamily="34" charset="0"/>
                <a:cs typeface="Arial" panose="020B0604020202020204" pitchFamily="34" charset="0"/>
              </a:rPr>
              <a:t>è un sistema di classificazione europeo per categorizzare l'oggetto dei contratti d'acquisto pubblici.</a:t>
            </a:r>
            <a:endParaRPr lang="it-IT" sz="1600" b="1" dirty="0">
              <a:latin typeface="Arial" panose="020B0604020202020204" pitchFamily="34" charset="0"/>
              <a:cs typeface="Arial" panose="020B0604020202020204" pitchFamily="34" charset="0"/>
            </a:endParaRPr>
          </a:p>
        </p:txBody>
      </p:sp>
      <p:sp>
        <p:nvSpPr>
          <p:cNvPr id="12" name="Freccia a destra 11">
            <a:extLst>
              <a:ext uri="{FF2B5EF4-FFF2-40B4-BE49-F238E27FC236}">
                <a16:creationId xmlns:a16="http://schemas.microsoft.com/office/drawing/2014/main" id="{A780D828-E1D0-480F-587B-CD2B81AB202B}"/>
              </a:ext>
            </a:extLst>
          </p:cNvPr>
          <p:cNvSpPr/>
          <p:nvPr/>
        </p:nvSpPr>
        <p:spPr>
          <a:xfrm>
            <a:off x="4541876" y="4059710"/>
            <a:ext cx="776749" cy="536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 name="Immagine 2">
            <a:extLst>
              <a:ext uri="{FF2B5EF4-FFF2-40B4-BE49-F238E27FC236}">
                <a16:creationId xmlns:a16="http://schemas.microsoft.com/office/drawing/2014/main" id="{8B2A7D42-4F3A-009E-21BA-FEA5787B2A29}"/>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196035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A398-D4AB-750B-5BB2-67E293E7719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26EBAAE-EAEC-6D71-D5D5-14D32961D4FB}"/>
              </a:ext>
            </a:extLst>
          </p:cNvPr>
          <p:cNvSpPr>
            <a:spLocks noGrp="1"/>
          </p:cNvSpPr>
          <p:nvPr>
            <p:ph type="ctrTitle"/>
          </p:nvPr>
        </p:nvSpPr>
        <p:spPr>
          <a:xfrm>
            <a:off x="1524000" y="1071032"/>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1A146E0A-D3C1-8630-A259-9ABF66A1F43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D92CAB43-5F71-AEE4-A8A1-EF1457213019}"/>
              </a:ext>
            </a:extLst>
          </p:cNvPr>
          <p:cNvSpPr>
            <a:spLocks noGrp="1"/>
          </p:cNvSpPr>
          <p:nvPr>
            <p:ph type="sldNum" sz="quarter" idx="12"/>
          </p:nvPr>
        </p:nvSpPr>
        <p:spPr/>
        <p:txBody>
          <a:bodyPr/>
          <a:lstStyle/>
          <a:p>
            <a:fld id="{577E625E-9F63-4F0D-B634-A1CAF123E05C}" type="slidenum">
              <a:rPr lang="it-IT" smtClean="0"/>
              <a:t>45</a:t>
            </a:fld>
            <a:endParaRPr lang="it-IT"/>
          </a:p>
        </p:txBody>
      </p:sp>
      <p:sp>
        <p:nvSpPr>
          <p:cNvPr id="4" name="CasellaDiTesto 3">
            <a:extLst>
              <a:ext uri="{FF2B5EF4-FFF2-40B4-BE49-F238E27FC236}">
                <a16:creationId xmlns:a16="http://schemas.microsoft.com/office/drawing/2014/main" id="{C8FCCE21-61EC-183A-F527-B80B4AB4B85C}"/>
              </a:ext>
            </a:extLst>
          </p:cNvPr>
          <p:cNvSpPr txBox="1"/>
          <p:nvPr/>
        </p:nvSpPr>
        <p:spPr>
          <a:xfrm>
            <a:off x="459045" y="1404164"/>
            <a:ext cx="11038115" cy="1056700"/>
          </a:xfrm>
          <a:prstGeom prst="rect">
            <a:avLst/>
          </a:prstGeom>
          <a:noFill/>
        </p:spPr>
        <p:txBody>
          <a:bodyPr wrap="square">
            <a:spAutoFit/>
          </a:bodyPr>
          <a:lstStyle/>
          <a:p>
            <a:pPr marL="50800" algn="ctr">
              <a:spcBef>
                <a:spcPts val="790"/>
              </a:spcBef>
            </a:pPr>
            <a:r>
              <a:rPr lang="it-IT" sz="2800" dirty="0">
                <a:effectLst/>
                <a:latin typeface="Calibri" panose="020F0502020204030204" pitchFamily="34" charset="0"/>
                <a:ea typeface="Calibri" panose="020F0502020204030204" pitchFamily="34" charset="0"/>
              </a:rPr>
              <a:t>Allegato 0.1 Contratti Collettivi</a:t>
            </a:r>
          </a:p>
          <a:p>
            <a:pPr marL="50800" algn="ctr">
              <a:spcBef>
                <a:spcPts val="790"/>
              </a:spcBef>
            </a:pPr>
            <a:endParaRPr lang="it-IT" sz="2800" dirty="0">
              <a:effectLst/>
              <a:latin typeface="Calibri" panose="020F0502020204030204" pitchFamily="34" charset="0"/>
              <a:ea typeface="Calibri" panose="020F0502020204030204" pitchFamily="34" charset="0"/>
            </a:endParaRPr>
          </a:p>
        </p:txBody>
      </p:sp>
      <p:graphicFrame>
        <p:nvGraphicFramePr>
          <p:cNvPr id="3" name="Tabella 2">
            <a:extLst>
              <a:ext uri="{FF2B5EF4-FFF2-40B4-BE49-F238E27FC236}">
                <a16:creationId xmlns:a16="http://schemas.microsoft.com/office/drawing/2014/main" id="{9919B8FE-042A-8C51-D09D-24A71BE5CBAB}"/>
              </a:ext>
            </a:extLst>
          </p:cNvPr>
          <p:cNvGraphicFramePr>
            <a:graphicFrameLocks noGrp="1"/>
          </p:cNvGraphicFramePr>
          <p:nvPr/>
        </p:nvGraphicFramePr>
        <p:xfrm>
          <a:off x="494813" y="1859774"/>
          <a:ext cx="11202373" cy="4750859"/>
        </p:xfrm>
        <a:graphic>
          <a:graphicData uri="http://schemas.openxmlformats.org/drawingml/2006/table">
            <a:tbl>
              <a:tblPr firstRow="1" bandRow="1">
                <a:tableStyleId>{775DCB02-9BB8-47FD-8907-85C794F793BA}</a:tableStyleId>
              </a:tblPr>
              <a:tblGrid>
                <a:gridCol w="2137596">
                  <a:extLst>
                    <a:ext uri="{9D8B030D-6E8A-4147-A177-3AD203B41FA5}">
                      <a16:colId xmlns:a16="http://schemas.microsoft.com/office/drawing/2014/main" val="397118040"/>
                    </a:ext>
                  </a:extLst>
                </a:gridCol>
                <a:gridCol w="9064777">
                  <a:extLst>
                    <a:ext uri="{9D8B030D-6E8A-4147-A177-3AD203B41FA5}">
                      <a16:colId xmlns:a16="http://schemas.microsoft.com/office/drawing/2014/main" val="2522925507"/>
                    </a:ext>
                  </a:extLst>
                </a:gridCol>
              </a:tblGrid>
              <a:tr h="544619">
                <a:tc gridSpan="2">
                  <a:txBody>
                    <a:bodyPr/>
                    <a:lstStyle/>
                    <a:p>
                      <a:pPr algn="ctr"/>
                      <a:r>
                        <a:rPr lang="it-IT" dirty="0">
                          <a:solidFill>
                            <a:schemeClr val="tx1"/>
                          </a:solidFill>
                        </a:rPr>
                        <a:t>CLASSIFICAZIONE ATECO</a:t>
                      </a:r>
                    </a:p>
                  </a:txBody>
                  <a:tcPr/>
                </a:tc>
                <a:tc hMerge="1">
                  <a:txBody>
                    <a:bodyPr/>
                    <a:lstStyle/>
                    <a:p>
                      <a:endParaRPr lang="it-IT" dirty="0"/>
                    </a:p>
                  </a:txBody>
                  <a:tcPr/>
                </a:tc>
                <a:extLst>
                  <a:ext uri="{0D108BD9-81ED-4DB2-BD59-A6C34878D82A}">
                    <a16:rowId xmlns:a16="http://schemas.microsoft.com/office/drawing/2014/main" val="2864435838"/>
                  </a:ext>
                </a:extLst>
              </a:tr>
              <a:tr h="355960">
                <a:tc>
                  <a:txBody>
                    <a:bodyPr/>
                    <a:lstStyle/>
                    <a:p>
                      <a:r>
                        <a:rPr lang="it-IT" sz="1800" kern="1200" dirty="0">
                          <a:solidFill>
                            <a:schemeClr val="dk1"/>
                          </a:solidFill>
                          <a:effectLst/>
                          <a:latin typeface="+mn-lt"/>
                          <a:ea typeface="+mn-ea"/>
                          <a:cs typeface="+mn-cs"/>
                        </a:rPr>
                        <a:t>Sezione A</a:t>
                      </a:r>
                      <a:endParaRPr lang="it-IT"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00" dirty="0">
                          <a:effectLst/>
                          <a:latin typeface="Aptos" panose="020B0004020202020204" pitchFamily="34" charset="0"/>
                          <a:ea typeface="Aptos" panose="020B0004020202020204" pitchFamily="34" charset="0"/>
                          <a:cs typeface="Times New Roman" panose="02020603050405020304" pitchFamily="18" charset="0"/>
                        </a:rPr>
                        <a:t>AGRICOLTURA, SILVICOLTURA E PESCA</a:t>
                      </a:r>
                      <a:endParaRPr lang="it-IT" dirty="0"/>
                    </a:p>
                  </a:txBody>
                  <a:tcPr/>
                </a:tc>
                <a:extLst>
                  <a:ext uri="{0D108BD9-81ED-4DB2-BD59-A6C34878D82A}">
                    <a16:rowId xmlns:a16="http://schemas.microsoft.com/office/drawing/2014/main" val="1694774622"/>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B</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ESTRATTIVE</a:t>
                      </a:r>
                      <a:endParaRPr lang="it-IT" dirty="0"/>
                    </a:p>
                  </a:txBody>
                  <a:tcPr/>
                </a:tc>
                <a:extLst>
                  <a:ext uri="{0D108BD9-81ED-4DB2-BD59-A6C34878D82A}">
                    <a16:rowId xmlns:a16="http://schemas.microsoft.com/office/drawing/2014/main" val="2683152616"/>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C</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MANIFATTURIERE</a:t>
                      </a:r>
                      <a:endParaRPr lang="it-IT" dirty="0"/>
                    </a:p>
                  </a:txBody>
                  <a:tcPr/>
                </a:tc>
                <a:extLst>
                  <a:ext uri="{0D108BD9-81ED-4DB2-BD59-A6C34878D82A}">
                    <a16:rowId xmlns:a16="http://schemas.microsoft.com/office/drawing/2014/main" val="271602865"/>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D</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FORNITURA DI ENERGIA ELETTRICA, GAS, VAPORE E ARIA CONDIZIONATA</a:t>
                      </a:r>
                      <a:endParaRPr lang="it-IT" dirty="0"/>
                    </a:p>
                  </a:txBody>
                  <a:tcPr/>
                </a:tc>
                <a:extLst>
                  <a:ext uri="{0D108BD9-81ED-4DB2-BD59-A6C34878D82A}">
                    <a16:rowId xmlns:a16="http://schemas.microsoft.com/office/drawing/2014/main" val="3598463116"/>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E</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FORNITURA DI ACQUA; GESTIONE DI RETI FOGNARIE, ATTIVITÀ DI TRATTAMENTO DEI RIFIUTI E RISANAMENTO</a:t>
                      </a:r>
                      <a:endParaRPr lang="it-IT" dirty="0"/>
                    </a:p>
                  </a:txBody>
                  <a:tcPr/>
                </a:tc>
                <a:extLst>
                  <a:ext uri="{0D108BD9-81ED-4DB2-BD59-A6C34878D82A}">
                    <a16:rowId xmlns:a16="http://schemas.microsoft.com/office/drawing/2014/main" val="2335715269"/>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F</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COSTRUZIONI</a:t>
                      </a:r>
                      <a:endParaRPr lang="it-IT" dirty="0"/>
                    </a:p>
                  </a:txBody>
                  <a:tcPr/>
                </a:tc>
                <a:extLst>
                  <a:ext uri="{0D108BD9-81ED-4DB2-BD59-A6C34878D82A}">
                    <a16:rowId xmlns:a16="http://schemas.microsoft.com/office/drawing/2014/main" val="1567202974"/>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G</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COMMERCIO ALL'INGROSSO E AL DETTAGLIO</a:t>
                      </a:r>
                      <a:endParaRPr lang="it-IT" dirty="0"/>
                    </a:p>
                  </a:txBody>
                  <a:tcPr/>
                </a:tc>
                <a:extLst>
                  <a:ext uri="{0D108BD9-81ED-4DB2-BD59-A6C34878D82A}">
                    <a16:rowId xmlns:a16="http://schemas.microsoft.com/office/drawing/2014/main" val="3534504559"/>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H</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TRASPORTO E MAGAZZINAGGIO</a:t>
                      </a:r>
                      <a:endParaRPr lang="it-IT" dirty="0"/>
                    </a:p>
                  </a:txBody>
                  <a:tcPr/>
                </a:tc>
                <a:extLst>
                  <a:ext uri="{0D108BD9-81ED-4DB2-BD59-A6C34878D82A}">
                    <a16:rowId xmlns:a16="http://schemas.microsoft.com/office/drawing/2014/main" val="1513137880"/>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I</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DEI SERVIZI DI ALLOGGIO E DI RISTORAZIONE</a:t>
                      </a:r>
                      <a:endParaRPr lang="it-IT" dirty="0"/>
                    </a:p>
                  </a:txBody>
                  <a:tcPr/>
                </a:tc>
                <a:extLst>
                  <a:ext uri="{0D108BD9-81ED-4DB2-BD59-A6C34878D82A}">
                    <a16:rowId xmlns:a16="http://schemas.microsoft.com/office/drawing/2014/main" val="3129572470"/>
                  </a:ext>
                </a:extLst>
              </a:tr>
              <a:tr h="3559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J</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EDITORIALI, TRASMISSIONI RADIOFONICHE E PRODUZIONE E DISTRIBUZIONE DI CONTENUTI</a:t>
                      </a:r>
                      <a:endParaRPr lang="it-IT" dirty="0"/>
                    </a:p>
                  </a:txBody>
                  <a:tcPr/>
                </a:tc>
                <a:extLst>
                  <a:ext uri="{0D108BD9-81ED-4DB2-BD59-A6C34878D82A}">
                    <a16:rowId xmlns:a16="http://schemas.microsoft.com/office/drawing/2014/main" val="2502051515"/>
                  </a:ext>
                </a:extLst>
              </a:tr>
            </a:tbl>
          </a:graphicData>
        </a:graphic>
      </p:graphicFrame>
      <p:pic>
        <p:nvPicPr>
          <p:cNvPr id="8" name="Immagine 7">
            <a:extLst>
              <a:ext uri="{FF2B5EF4-FFF2-40B4-BE49-F238E27FC236}">
                <a16:creationId xmlns:a16="http://schemas.microsoft.com/office/drawing/2014/main" id="{6BEB2B90-3626-94DB-F723-17F80AF12372}"/>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518134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F297-D014-144B-4D68-28F81FF529B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159805B-0A91-3053-FED1-3FA9A6F05EE7}"/>
              </a:ext>
            </a:extLst>
          </p:cNvPr>
          <p:cNvSpPr>
            <a:spLocks noGrp="1"/>
          </p:cNvSpPr>
          <p:nvPr>
            <p:ph type="ctrTitle"/>
          </p:nvPr>
        </p:nvSpPr>
        <p:spPr>
          <a:xfrm>
            <a:off x="1794932" y="0"/>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4CE98B57-F4D1-5ECE-A09F-90EA7C6B5557}"/>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9483BA78-0BF6-6E9F-0379-2F6EF20358C4}"/>
              </a:ext>
            </a:extLst>
          </p:cNvPr>
          <p:cNvSpPr>
            <a:spLocks noGrp="1"/>
          </p:cNvSpPr>
          <p:nvPr>
            <p:ph type="sldNum" sz="quarter" idx="12"/>
          </p:nvPr>
        </p:nvSpPr>
        <p:spPr/>
        <p:txBody>
          <a:bodyPr/>
          <a:lstStyle/>
          <a:p>
            <a:fld id="{577E625E-9F63-4F0D-B634-A1CAF123E05C}" type="slidenum">
              <a:rPr lang="it-IT" smtClean="0"/>
              <a:t>46</a:t>
            </a:fld>
            <a:endParaRPr lang="it-IT"/>
          </a:p>
        </p:txBody>
      </p:sp>
      <p:sp>
        <p:nvSpPr>
          <p:cNvPr id="4" name="CasellaDiTesto 3">
            <a:extLst>
              <a:ext uri="{FF2B5EF4-FFF2-40B4-BE49-F238E27FC236}">
                <a16:creationId xmlns:a16="http://schemas.microsoft.com/office/drawing/2014/main" id="{6233503C-A91A-F5AD-A2C7-D76637EFC9B6}"/>
              </a:ext>
            </a:extLst>
          </p:cNvPr>
          <p:cNvSpPr txBox="1"/>
          <p:nvPr/>
        </p:nvSpPr>
        <p:spPr>
          <a:xfrm>
            <a:off x="576941" y="575026"/>
            <a:ext cx="11038115" cy="1056700"/>
          </a:xfrm>
          <a:prstGeom prst="rect">
            <a:avLst/>
          </a:prstGeom>
          <a:noFill/>
        </p:spPr>
        <p:txBody>
          <a:bodyPr wrap="square">
            <a:spAutoFit/>
          </a:bodyPr>
          <a:lstStyle/>
          <a:p>
            <a:pPr marL="50800" algn="ctr">
              <a:spcBef>
                <a:spcPts val="790"/>
              </a:spcBef>
            </a:pPr>
            <a:r>
              <a:rPr lang="it-IT" sz="2800" dirty="0">
                <a:effectLst/>
                <a:latin typeface="Calibri" panose="020F0502020204030204" pitchFamily="34" charset="0"/>
                <a:ea typeface="Calibri" panose="020F0502020204030204" pitchFamily="34" charset="0"/>
              </a:rPr>
              <a:t>Allegato 0.1 Contratti Collettivi</a:t>
            </a:r>
          </a:p>
          <a:p>
            <a:pPr marL="50800" algn="ctr">
              <a:spcBef>
                <a:spcPts val="790"/>
              </a:spcBef>
            </a:pPr>
            <a:endParaRPr lang="it-IT" sz="2800" dirty="0">
              <a:effectLst/>
              <a:latin typeface="Calibri" panose="020F0502020204030204" pitchFamily="34" charset="0"/>
              <a:ea typeface="Calibri" panose="020F0502020204030204" pitchFamily="34" charset="0"/>
            </a:endParaRPr>
          </a:p>
        </p:txBody>
      </p:sp>
      <p:graphicFrame>
        <p:nvGraphicFramePr>
          <p:cNvPr id="3" name="Tabella 2">
            <a:extLst>
              <a:ext uri="{FF2B5EF4-FFF2-40B4-BE49-F238E27FC236}">
                <a16:creationId xmlns:a16="http://schemas.microsoft.com/office/drawing/2014/main" id="{B7958677-C041-4ECE-E677-F0350F44C6E0}"/>
              </a:ext>
            </a:extLst>
          </p:cNvPr>
          <p:cNvGraphicFramePr>
            <a:graphicFrameLocks noGrp="1"/>
          </p:cNvGraphicFramePr>
          <p:nvPr/>
        </p:nvGraphicFramePr>
        <p:xfrm>
          <a:off x="1" y="1025964"/>
          <a:ext cx="12192000" cy="5852160"/>
        </p:xfrm>
        <a:graphic>
          <a:graphicData uri="http://schemas.openxmlformats.org/drawingml/2006/table">
            <a:tbl>
              <a:tblPr firstRow="1" bandRow="1">
                <a:tableStyleId>{775DCB02-9BB8-47FD-8907-85C794F793BA}</a:tableStyleId>
              </a:tblPr>
              <a:tblGrid>
                <a:gridCol w="1822393">
                  <a:extLst>
                    <a:ext uri="{9D8B030D-6E8A-4147-A177-3AD203B41FA5}">
                      <a16:colId xmlns:a16="http://schemas.microsoft.com/office/drawing/2014/main" val="397118040"/>
                    </a:ext>
                  </a:extLst>
                </a:gridCol>
                <a:gridCol w="10369607">
                  <a:extLst>
                    <a:ext uri="{9D8B030D-6E8A-4147-A177-3AD203B41FA5}">
                      <a16:colId xmlns:a16="http://schemas.microsoft.com/office/drawing/2014/main" val="2522925507"/>
                    </a:ext>
                  </a:extLst>
                </a:gridCol>
              </a:tblGrid>
              <a:tr h="263287">
                <a:tc gridSpan="2">
                  <a:txBody>
                    <a:bodyPr/>
                    <a:lstStyle/>
                    <a:p>
                      <a:pPr algn="ctr"/>
                      <a:r>
                        <a:rPr lang="it-IT" dirty="0">
                          <a:solidFill>
                            <a:schemeClr val="tx1"/>
                          </a:solidFill>
                        </a:rPr>
                        <a:t>CLASSIFICAZIONE ATECO</a:t>
                      </a:r>
                    </a:p>
                  </a:txBody>
                  <a:tcPr/>
                </a:tc>
                <a:tc hMerge="1">
                  <a:txBody>
                    <a:bodyPr/>
                    <a:lstStyle/>
                    <a:p>
                      <a:endParaRPr lang="it-IT" dirty="0"/>
                    </a:p>
                  </a:txBody>
                  <a:tcPr/>
                </a:tc>
                <a:extLst>
                  <a:ext uri="{0D108BD9-81ED-4DB2-BD59-A6C34878D82A}">
                    <a16:rowId xmlns:a16="http://schemas.microsoft.com/office/drawing/2014/main" val="2864435838"/>
                  </a:ext>
                </a:extLst>
              </a:tr>
              <a:tr h="574544">
                <a:tc>
                  <a:txBody>
                    <a:bodyPr/>
                    <a:lstStyle/>
                    <a:p>
                      <a:r>
                        <a:rPr lang="it-IT" sz="1800" kern="1200" dirty="0">
                          <a:solidFill>
                            <a:schemeClr val="dk1"/>
                          </a:solidFill>
                          <a:effectLst/>
                          <a:latin typeface="+mn-lt"/>
                          <a:ea typeface="+mn-ea"/>
                          <a:cs typeface="+mn-cs"/>
                        </a:rPr>
                        <a:t>Sezione K</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TELECOMUNICAZIONI, PROGRAMMAZIONE E CONSULENZA INFORMATICA, INFRASTRUTTURE INFORMATICHE E ALTRE ATTIVITÀ DEI SERVIZI D'INFORMAZIONE</a:t>
                      </a:r>
                      <a:endParaRPr lang="it-IT" dirty="0"/>
                    </a:p>
                  </a:txBody>
                  <a:tcPr/>
                </a:tc>
                <a:extLst>
                  <a:ext uri="{0D108BD9-81ED-4DB2-BD59-A6C34878D82A}">
                    <a16:rowId xmlns:a16="http://schemas.microsoft.com/office/drawing/2014/main" val="1694774622"/>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L</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FINANZIARIE E ASSICURATIVE</a:t>
                      </a:r>
                      <a:endParaRPr lang="it-IT" dirty="0"/>
                    </a:p>
                  </a:txBody>
                  <a:tcPr/>
                </a:tc>
                <a:extLst>
                  <a:ext uri="{0D108BD9-81ED-4DB2-BD59-A6C34878D82A}">
                    <a16:rowId xmlns:a16="http://schemas.microsoft.com/office/drawing/2014/main" val="2683152616"/>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M</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IMMOBILIARI</a:t>
                      </a:r>
                      <a:endParaRPr lang="it-IT" dirty="0"/>
                    </a:p>
                  </a:txBody>
                  <a:tcPr/>
                </a:tc>
                <a:extLst>
                  <a:ext uri="{0D108BD9-81ED-4DB2-BD59-A6C34878D82A}">
                    <a16:rowId xmlns:a16="http://schemas.microsoft.com/office/drawing/2014/main" val="271602865"/>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N</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PROFESSIONALI, SCIENTIFICHE E TECNICHE</a:t>
                      </a:r>
                      <a:endParaRPr lang="it-IT" dirty="0"/>
                    </a:p>
                  </a:txBody>
                  <a:tcPr/>
                </a:tc>
                <a:extLst>
                  <a:ext uri="{0D108BD9-81ED-4DB2-BD59-A6C34878D82A}">
                    <a16:rowId xmlns:a16="http://schemas.microsoft.com/office/drawing/2014/main" val="3598463116"/>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O</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AMMINISTRATIVE E DI SERVIZI DI SUPPORTO</a:t>
                      </a:r>
                      <a:endParaRPr lang="it-IT" dirty="0"/>
                    </a:p>
                  </a:txBody>
                  <a:tcPr/>
                </a:tc>
                <a:extLst>
                  <a:ext uri="{0D108BD9-81ED-4DB2-BD59-A6C34878D82A}">
                    <a16:rowId xmlns:a16="http://schemas.microsoft.com/office/drawing/2014/main" val="2335715269"/>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P</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AMMINISTRAZIONE PUBBLICA E DIFESA; ASSICURAZIONE SOCIALE OBBLIGATORIA</a:t>
                      </a:r>
                      <a:endParaRPr lang="it-IT" dirty="0"/>
                    </a:p>
                  </a:txBody>
                  <a:tcPr/>
                </a:tc>
                <a:extLst>
                  <a:ext uri="{0D108BD9-81ED-4DB2-BD59-A6C34878D82A}">
                    <a16:rowId xmlns:a16="http://schemas.microsoft.com/office/drawing/2014/main" val="1567202974"/>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Q</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 ISTRUZIONE E FORMAZIONE</a:t>
                      </a:r>
                      <a:endParaRPr lang="it-IT" dirty="0"/>
                    </a:p>
                  </a:txBody>
                  <a:tcPr/>
                </a:tc>
                <a:extLst>
                  <a:ext uri="{0D108BD9-81ED-4DB2-BD59-A6C34878D82A}">
                    <a16:rowId xmlns:a16="http://schemas.microsoft.com/office/drawing/2014/main" val="3534504559"/>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R</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PER LA SALUTE UMANA E DI ASSISTENZA SOCIALE</a:t>
                      </a:r>
                      <a:endParaRPr lang="it-IT" dirty="0"/>
                    </a:p>
                  </a:txBody>
                  <a:tcPr/>
                </a:tc>
                <a:extLst>
                  <a:ext uri="{0D108BD9-81ED-4DB2-BD59-A6C34878D82A}">
                    <a16:rowId xmlns:a16="http://schemas.microsoft.com/office/drawing/2014/main" val="1513137880"/>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S</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ARTISTICHE, SPORTIVE E DI DIVERTIMENTO</a:t>
                      </a:r>
                      <a:endParaRPr lang="it-IT" dirty="0"/>
                    </a:p>
                  </a:txBody>
                  <a:tcPr/>
                </a:tc>
                <a:extLst>
                  <a:ext uri="{0D108BD9-81ED-4DB2-BD59-A6C34878D82A}">
                    <a16:rowId xmlns:a16="http://schemas.microsoft.com/office/drawing/2014/main" val="3129572470"/>
                  </a:ext>
                </a:extLst>
              </a:tr>
              <a:tr h="328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800" kern="1200" dirty="0">
                          <a:solidFill>
                            <a:schemeClr val="dk1"/>
                          </a:solidFill>
                          <a:effectLst/>
                          <a:latin typeface="+mn-lt"/>
                          <a:ea typeface="+mn-ea"/>
                          <a:cs typeface="+mn-cs"/>
                        </a:rPr>
                        <a:t>Sezione T</a:t>
                      </a: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ALTRE ATTIVITÀ DI SERVIZI</a:t>
                      </a:r>
                      <a:endParaRPr lang="it-IT" dirty="0"/>
                    </a:p>
                  </a:txBody>
                  <a:tcPr/>
                </a:tc>
                <a:extLst>
                  <a:ext uri="{0D108BD9-81ED-4DB2-BD59-A6C34878D82A}">
                    <a16:rowId xmlns:a16="http://schemas.microsoft.com/office/drawing/2014/main" val="2502051515"/>
                  </a:ext>
                </a:extLst>
              </a:tr>
              <a:tr h="82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Sezione U</a:t>
                      </a:r>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DI FAMIGLIE E CONVIVENZE COME DATORI DI LAVORO PER PERSONALE DOMESTICO E PRODUZIONE DI BENI E SERVIZI INDIFFERENZIATI PER USO PROPRIO DA PARTE DI FAMIGLIE E CONVIVENZE</a:t>
                      </a:r>
                      <a:endParaRPr lang="it-IT" dirty="0"/>
                    </a:p>
                  </a:txBody>
                  <a:tcPr/>
                </a:tc>
                <a:extLst>
                  <a:ext uri="{0D108BD9-81ED-4DB2-BD59-A6C34878D82A}">
                    <a16:rowId xmlns:a16="http://schemas.microsoft.com/office/drawing/2014/main" val="452422428"/>
                  </a:ext>
                </a:extLst>
              </a:tr>
              <a:tr h="574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t>Sezione V</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dirty="0"/>
                    </a:p>
                  </a:txBody>
                  <a:tcPr/>
                </a:tc>
                <a:tc>
                  <a:txBody>
                    <a:bodyPr/>
                    <a:lstStyle/>
                    <a:p>
                      <a:r>
                        <a:rPr lang="it-IT" sz="1800" dirty="0">
                          <a:effectLst/>
                          <a:latin typeface="Aptos" panose="020B0004020202020204" pitchFamily="34" charset="0"/>
                          <a:ea typeface="Aptos" panose="020B0004020202020204" pitchFamily="34" charset="0"/>
                          <a:cs typeface="Times New Roman" panose="02020603050405020304" pitchFamily="18" charset="0"/>
                        </a:rPr>
                        <a:t>ATTIVITÀ DI ORGANIZZAZIONI E ORGANISMI EXTRATERRITORIALI</a:t>
                      </a:r>
                      <a:endParaRPr lang="it-IT" dirty="0"/>
                    </a:p>
                  </a:txBody>
                  <a:tcPr/>
                </a:tc>
                <a:extLst>
                  <a:ext uri="{0D108BD9-81ED-4DB2-BD59-A6C34878D82A}">
                    <a16:rowId xmlns:a16="http://schemas.microsoft.com/office/drawing/2014/main" val="3525243422"/>
                  </a:ext>
                </a:extLst>
              </a:tr>
            </a:tbl>
          </a:graphicData>
        </a:graphic>
      </p:graphicFrame>
    </p:spTree>
    <p:extLst>
      <p:ext uri="{BB962C8B-B14F-4D97-AF65-F5344CB8AC3E}">
        <p14:creationId xmlns:p14="http://schemas.microsoft.com/office/powerpoint/2010/main" val="28057466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15C077-CE06-157D-95AF-549A75A6511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9630C8-5FFD-78C3-3880-E0D52D95EB55}"/>
              </a:ext>
            </a:extLst>
          </p:cNvPr>
          <p:cNvSpPr>
            <a:spLocks noGrp="1"/>
          </p:cNvSpPr>
          <p:nvPr>
            <p:ph type="ctrTitle"/>
          </p:nvPr>
        </p:nvSpPr>
        <p:spPr>
          <a:xfrm>
            <a:off x="1524000" y="1352549"/>
            <a:ext cx="9144000" cy="741363"/>
          </a:xfrm>
        </p:spPr>
        <p:txBody>
          <a:bodyPr anchor="t">
            <a:normAutofit/>
          </a:bodyPr>
          <a:lstStyle/>
          <a:p>
            <a:r>
              <a:rPr lang="it-IT" sz="2400" b="1" dirty="0"/>
              <a:t>TUTELE LAVORISTICHE</a:t>
            </a:r>
          </a:p>
        </p:txBody>
      </p:sp>
      <p:sp>
        <p:nvSpPr>
          <p:cNvPr id="6" name="Segnaposto piè di pagina 5">
            <a:extLst>
              <a:ext uri="{FF2B5EF4-FFF2-40B4-BE49-F238E27FC236}">
                <a16:creationId xmlns:a16="http://schemas.microsoft.com/office/drawing/2014/main" id="{D5793A1C-9479-7B5E-3F13-75183C6CD914}"/>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AB25DFB1-363D-7582-CFEA-17A154E9B667}"/>
              </a:ext>
            </a:extLst>
          </p:cNvPr>
          <p:cNvSpPr>
            <a:spLocks noGrp="1"/>
          </p:cNvSpPr>
          <p:nvPr>
            <p:ph type="sldNum" sz="quarter" idx="12"/>
          </p:nvPr>
        </p:nvSpPr>
        <p:spPr/>
        <p:txBody>
          <a:bodyPr/>
          <a:lstStyle/>
          <a:p>
            <a:fld id="{577E625E-9F63-4F0D-B634-A1CAF123E05C}" type="slidenum">
              <a:rPr lang="it-IT" smtClean="0"/>
              <a:t>47</a:t>
            </a:fld>
            <a:endParaRPr lang="it-IT"/>
          </a:p>
        </p:txBody>
      </p:sp>
      <p:sp>
        <p:nvSpPr>
          <p:cNvPr id="4" name="CasellaDiTesto 3">
            <a:extLst>
              <a:ext uri="{FF2B5EF4-FFF2-40B4-BE49-F238E27FC236}">
                <a16:creationId xmlns:a16="http://schemas.microsoft.com/office/drawing/2014/main" id="{7050A5F3-6B3C-FE7F-0D5D-96699B8B4E35}"/>
              </a:ext>
            </a:extLst>
          </p:cNvPr>
          <p:cNvSpPr txBox="1"/>
          <p:nvPr/>
        </p:nvSpPr>
        <p:spPr>
          <a:xfrm>
            <a:off x="376917" y="1779214"/>
            <a:ext cx="11038115" cy="1056700"/>
          </a:xfrm>
          <a:prstGeom prst="rect">
            <a:avLst/>
          </a:prstGeom>
          <a:noFill/>
        </p:spPr>
        <p:txBody>
          <a:bodyPr wrap="square">
            <a:spAutoFit/>
          </a:bodyPr>
          <a:lstStyle/>
          <a:p>
            <a:pPr marL="50800" algn="ctr">
              <a:spcBef>
                <a:spcPts val="790"/>
              </a:spcBef>
            </a:pPr>
            <a:r>
              <a:rPr lang="it-IT" sz="2800" dirty="0">
                <a:effectLst/>
                <a:latin typeface="Calibri" panose="020F0502020204030204" pitchFamily="34" charset="0"/>
                <a:ea typeface="Calibri" panose="020F0502020204030204" pitchFamily="34" charset="0"/>
              </a:rPr>
              <a:t>Allegato 0.1 Contratti Collettivi</a:t>
            </a:r>
          </a:p>
          <a:p>
            <a:pPr marL="50800" algn="ctr">
              <a:spcBef>
                <a:spcPts val="790"/>
              </a:spcBef>
            </a:pPr>
            <a:endParaRPr lang="it-IT" sz="2800" dirty="0">
              <a:effectLst/>
              <a:latin typeface="Calibri" panose="020F0502020204030204" pitchFamily="34" charset="0"/>
              <a:ea typeface="Calibri" panose="020F0502020204030204" pitchFamily="34" charset="0"/>
            </a:endParaRPr>
          </a:p>
        </p:txBody>
      </p:sp>
      <p:sp>
        <p:nvSpPr>
          <p:cNvPr id="10" name="Rettangolo con angoli arrotondati 9">
            <a:extLst>
              <a:ext uri="{FF2B5EF4-FFF2-40B4-BE49-F238E27FC236}">
                <a16:creationId xmlns:a16="http://schemas.microsoft.com/office/drawing/2014/main" id="{D08E45EF-2002-3A2C-D549-F58B166CA27A}"/>
              </a:ext>
            </a:extLst>
          </p:cNvPr>
          <p:cNvSpPr/>
          <p:nvPr/>
        </p:nvSpPr>
        <p:spPr>
          <a:xfrm>
            <a:off x="85371" y="2520576"/>
            <a:ext cx="3676261" cy="3200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b="1" dirty="0"/>
              <a:t>EQUIVALENZA</a:t>
            </a:r>
          </a:p>
          <a:p>
            <a:pPr algn="ctr"/>
            <a:endParaRPr lang="it-IT" dirty="0"/>
          </a:p>
          <a:p>
            <a:pPr algn="ctr"/>
            <a:r>
              <a:rPr lang="it-IT" dirty="0"/>
              <a:t>(Fermo restando quanto previsto dall'articolo 11, comma 3, le stazioni appaltanti e gli enti concedenti non possono imporre, a pena di esclusione, nel bando di gara o nell'invito l'applicazione di un determinato contratto collettivo quale requisito di partecipazione)</a:t>
            </a:r>
          </a:p>
        </p:txBody>
      </p:sp>
      <p:sp>
        <p:nvSpPr>
          <p:cNvPr id="8" name="Rettangolo con angoli arrotondati 7">
            <a:extLst>
              <a:ext uri="{FF2B5EF4-FFF2-40B4-BE49-F238E27FC236}">
                <a16:creationId xmlns:a16="http://schemas.microsoft.com/office/drawing/2014/main" id="{7C14B2A5-5524-BC77-164D-1AF6C28903BF}"/>
              </a:ext>
            </a:extLst>
          </p:cNvPr>
          <p:cNvSpPr/>
          <p:nvPr/>
        </p:nvSpPr>
        <p:spPr>
          <a:xfrm>
            <a:off x="4624905" y="2248911"/>
            <a:ext cx="3430554" cy="362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b="0" i="0" u="none" strike="noStrike" baseline="0" dirty="0">
                <a:solidFill>
                  <a:srgbClr val="000000"/>
                </a:solidFill>
                <a:latin typeface="Arial" panose="020B0604020202020204" pitchFamily="34" charset="0"/>
              </a:rPr>
              <a:t>si considerano equivalenti le tutele garantite da contratti collettivi nazionali e territoriali di lavoro, sottoscritti congiuntamente dalle medesime organizzazioni sindacali comparativamente più rappresentative con organizzazioni datoriali diverse da quelle firmatarie del contratto collettivo di lavoro indicato dalla stazione appaltante, attinenti al medesimo sottosettore a condizione che ai lavoratori dell'operatore economico sia applicato il contratto collettivo di lavoro corrispondente alla dimensione o alla natura giuridica dell'impresa.</a:t>
            </a:r>
            <a:endParaRPr lang="it-IT" sz="1400" b="1" dirty="0"/>
          </a:p>
        </p:txBody>
      </p:sp>
      <p:sp>
        <p:nvSpPr>
          <p:cNvPr id="3" name="Freccia a destra 2">
            <a:extLst>
              <a:ext uri="{FF2B5EF4-FFF2-40B4-BE49-F238E27FC236}">
                <a16:creationId xmlns:a16="http://schemas.microsoft.com/office/drawing/2014/main" id="{1103D5AC-2FD7-60E4-0D7B-72B369555978}"/>
              </a:ext>
            </a:extLst>
          </p:cNvPr>
          <p:cNvSpPr/>
          <p:nvPr/>
        </p:nvSpPr>
        <p:spPr>
          <a:xfrm>
            <a:off x="3804894" y="3574086"/>
            <a:ext cx="776749" cy="536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a destra 12">
            <a:extLst>
              <a:ext uri="{FF2B5EF4-FFF2-40B4-BE49-F238E27FC236}">
                <a16:creationId xmlns:a16="http://schemas.microsoft.com/office/drawing/2014/main" id="{1DC36ED7-4009-12FB-DB17-0B689B1D9F83}"/>
              </a:ext>
            </a:extLst>
          </p:cNvPr>
          <p:cNvSpPr/>
          <p:nvPr/>
        </p:nvSpPr>
        <p:spPr>
          <a:xfrm>
            <a:off x="8055460" y="3585919"/>
            <a:ext cx="644838" cy="53642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con angoli arrotondati 13">
            <a:extLst>
              <a:ext uri="{FF2B5EF4-FFF2-40B4-BE49-F238E27FC236}">
                <a16:creationId xmlns:a16="http://schemas.microsoft.com/office/drawing/2014/main" id="{30F03078-E33C-BE33-217F-B34DF6EFC281}"/>
              </a:ext>
            </a:extLst>
          </p:cNvPr>
          <p:cNvSpPr/>
          <p:nvPr/>
        </p:nvSpPr>
        <p:spPr>
          <a:xfrm>
            <a:off x="8700297" y="2296276"/>
            <a:ext cx="3430554" cy="36284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800" dirty="0">
                <a:effectLst/>
                <a:latin typeface="Aptos" panose="020B0004020202020204" pitchFamily="34" charset="0"/>
                <a:ea typeface="Aptos" panose="020B0004020202020204" pitchFamily="34" charset="0"/>
                <a:cs typeface="Times New Roman" panose="02020603050405020304" pitchFamily="18" charset="0"/>
              </a:rPr>
              <a:t>Quando, al di fuori delle ipotesi di cui all'articolo 3, l'operatore economico indica nell'offerta un diverso contratto collettivo di lavoro da esso applicato, si considerano, ai fini della valutazione di equivalenza, </a:t>
            </a:r>
            <a:r>
              <a:rPr lang="it-IT" sz="1800" b="1" dirty="0">
                <a:effectLst/>
                <a:latin typeface="Aptos" panose="020B0004020202020204" pitchFamily="34" charset="0"/>
                <a:ea typeface="Aptos" panose="020B0004020202020204" pitchFamily="34" charset="0"/>
                <a:cs typeface="Times New Roman" panose="02020603050405020304" pitchFamily="18" charset="0"/>
              </a:rPr>
              <a:t>le tutele economiche e le tutele normative.</a:t>
            </a:r>
            <a:endParaRPr lang="it-IT" sz="1400" b="1" dirty="0"/>
          </a:p>
        </p:txBody>
      </p:sp>
      <p:sp>
        <p:nvSpPr>
          <p:cNvPr id="15" name="Fumetto: ovale 14">
            <a:extLst>
              <a:ext uri="{FF2B5EF4-FFF2-40B4-BE49-F238E27FC236}">
                <a16:creationId xmlns:a16="http://schemas.microsoft.com/office/drawing/2014/main" id="{754C2695-C17D-DCB4-9806-9F16731F3ABD}"/>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6" name="Fumetto: ovale 15">
            <a:extLst>
              <a:ext uri="{FF2B5EF4-FFF2-40B4-BE49-F238E27FC236}">
                <a16:creationId xmlns:a16="http://schemas.microsoft.com/office/drawing/2014/main" id="{73D734AF-9CB9-A6FB-5190-4FC034F2A422}"/>
              </a:ext>
            </a:extLst>
          </p:cNvPr>
          <p:cNvSpPr/>
          <p:nvPr/>
        </p:nvSpPr>
        <p:spPr>
          <a:xfrm>
            <a:off x="4286865" y="1352548"/>
            <a:ext cx="4935793" cy="2857902"/>
          </a:xfrm>
          <a:prstGeom prst="wedgeEllipseCallout">
            <a:avLst>
              <a:gd name="adj1" fmla="val -83184"/>
              <a:gd name="adj2" fmla="val -115"/>
            </a:avLst>
          </a:prstGeom>
        </p:spPr>
        <p:style>
          <a:lnRef idx="1">
            <a:schemeClr val="accent3"/>
          </a:lnRef>
          <a:fillRef idx="2">
            <a:schemeClr val="accent3"/>
          </a:fillRef>
          <a:effectRef idx="1">
            <a:schemeClr val="accent3"/>
          </a:effectRef>
          <a:fontRef idx="minor">
            <a:schemeClr val="dk1"/>
          </a:fontRef>
        </p:style>
        <p:txBody>
          <a:bodyPr rtlCol="0" anchor="ctr"/>
          <a:lstStyle/>
          <a:p>
            <a:r>
              <a:rPr lang="it-IT" sz="1800" b="0" i="0" u="none" strike="noStrike" baseline="0" dirty="0">
                <a:solidFill>
                  <a:srgbClr val="3C3C3C"/>
                </a:solidFill>
                <a:latin typeface=".L"/>
              </a:rPr>
              <a:t>i criteri di equivalenza consentono di ritenere comparabile e quindi accettabile anche un contratto collettivo diverso da quello indicato dalla stazione appaltante in sede di gara.</a:t>
            </a:r>
            <a:endParaRPr lang="it-IT" dirty="0"/>
          </a:p>
        </p:txBody>
      </p:sp>
      <p:sp>
        <p:nvSpPr>
          <p:cNvPr id="17" name="Fumetto: rettangolo con angoli arrotondati 16">
            <a:extLst>
              <a:ext uri="{FF2B5EF4-FFF2-40B4-BE49-F238E27FC236}">
                <a16:creationId xmlns:a16="http://schemas.microsoft.com/office/drawing/2014/main" id="{B144198F-5C41-23FC-375F-B1AADF229013}"/>
              </a:ext>
            </a:extLst>
          </p:cNvPr>
          <p:cNvSpPr/>
          <p:nvPr/>
        </p:nvSpPr>
        <p:spPr>
          <a:xfrm>
            <a:off x="85370" y="3933838"/>
            <a:ext cx="6047912" cy="2681708"/>
          </a:xfrm>
          <a:prstGeom prst="wedgeRoundRectCallout">
            <a:avLst>
              <a:gd name="adj1" fmla="val 59135"/>
              <a:gd name="adj2" fmla="val -8839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it-IT" sz="1800" b="0" i="0" u="none" strike="noStrike" baseline="0" dirty="0">
              <a:solidFill>
                <a:srgbClr val="000000"/>
              </a:solidFill>
              <a:latin typeface=".L"/>
            </a:endParaRPr>
          </a:p>
          <a:p>
            <a:endParaRPr lang="it-IT" sz="1800" b="0" i="0" u="none" strike="noStrike" baseline="0" dirty="0">
              <a:solidFill>
                <a:srgbClr val="000000"/>
              </a:solidFill>
              <a:latin typeface=".L"/>
            </a:endParaRPr>
          </a:p>
          <a:p>
            <a:r>
              <a:rPr lang="it-IT" dirty="0">
                <a:solidFill>
                  <a:srgbClr val="3C3C3C"/>
                </a:solidFill>
                <a:latin typeface=".L"/>
              </a:rPr>
              <a:t>Le </a:t>
            </a:r>
            <a:r>
              <a:rPr lang="it-IT" sz="1800" b="0" i="0" u="none" strike="noStrike" baseline="0" dirty="0">
                <a:solidFill>
                  <a:srgbClr val="3C3C3C"/>
                </a:solidFill>
                <a:latin typeface=".L"/>
              </a:rPr>
              <a:t>stazioni appaltanti sono tenute ad operare le loro verifiche sull’effettiva equivalenza del diverso contratto collettivo che il concorrente intende applicare prima di procedere all’aggiudicazione. Inoltre, in sede di verifica di anomalia dell’offerta devono accertare che il contratto collettivo proposto non contenga trattamenti salariali minimi inferiori a quelli stabiliti per legge.</a:t>
            </a:r>
            <a:endParaRPr lang="it-IT" dirty="0"/>
          </a:p>
        </p:txBody>
      </p:sp>
      <p:pic>
        <p:nvPicPr>
          <p:cNvPr id="9" name="Immagine 8">
            <a:extLst>
              <a:ext uri="{FF2B5EF4-FFF2-40B4-BE49-F238E27FC236}">
                <a16:creationId xmlns:a16="http://schemas.microsoft.com/office/drawing/2014/main" id="{ABF5B63D-2A7E-8AC5-B8CD-4F03EE1C24EC}"/>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47443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D6F3A1-ABB1-790D-1582-619E51B8317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66E8AAD-AD37-F79F-1D24-55578AE0D90E}"/>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3" name="Fumetto: rettangolo con angoli arrotondati 2">
            <a:extLst>
              <a:ext uri="{FF2B5EF4-FFF2-40B4-BE49-F238E27FC236}">
                <a16:creationId xmlns:a16="http://schemas.microsoft.com/office/drawing/2014/main" id="{68B7A5C1-28C8-1049-F879-5920F28F21A3}"/>
              </a:ext>
            </a:extLst>
          </p:cNvPr>
          <p:cNvSpPr/>
          <p:nvPr/>
        </p:nvSpPr>
        <p:spPr>
          <a:xfrm>
            <a:off x="6351640" y="-57619"/>
            <a:ext cx="5279922" cy="2330245"/>
          </a:xfrm>
          <a:prstGeom prst="wedgeRoundRectCallout">
            <a:avLst>
              <a:gd name="adj1" fmla="val -112482"/>
              <a:gd name="adj2" fmla="val 61430"/>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800" dirty="0">
                <a:effectLst/>
                <a:latin typeface="Segoe UI" panose="020B0502040204020203" pitchFamily="34" charset="0"/>
              </a:rPr>
              <a:t>al comma 1, sono aggiunte, in fine, le seguenti parole: «riferite alle prestazioni oggetto del contratto»;</a:t>
            </a:r>
            <a:endParaRPr lang="it-IT" dirty="0"/>
          </a:p>
        </p:txBody>
      </p:sp>
      <p:sp>
        <p:nvSpPr>
          <p:cNvPr id="6" name="Segnaposto piè di pagina 5">
            <a:extLst>
              <a:ext uri="{FF2B5EF4-FFF2-40B4-BE49-F238E27FC236}">
                <a16:creationId xmlns:a16="http://schemas.microsoft.com/office/drawing/2014/main" id="{FF58E07E-6D86-7A36-DB00-7EDC27B6746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62BFA1FA-DE41-6BAC-412E-19B0AF05DA6D}"/>
              </a:ext>
            </a:extLst>
          </p:cNvPr>
          <p:cNvSpPr>
            <a:spLocks noGrp="1"/>
          </p:cNvSpPr>
          <p:nvPr>
            <p:ph type="sldNum" sz="quarter" idx="12"/>
          </p:nvPr>
        </p:nvSpPr>
        <p:spPr/>
        <p:txBody>
          <a:bodyPr/>
          <a:lstStyle/>
          <a:p>
            <a:fld id="{577E625E-9F63-4F0D-B634-A1CAF123E05C}" type="slidenum">
              <a:rPr lang="it-IT" smtClean="0"/>
              <a:t>48</a:t>
            </a:fld>
            <a:endParaRPr lang="it-IT"/>
          </a:p>
        </p:txBody>
      </p:sp>
      <p:sp>
        <p:nvSpPr>
          <p:cNvPr id="15" name="Fumetto: ovale 14">
            <a:extLst>
              <a:ext uri="{FF2B5EF4-FFF2-40B4-BE49-F238E27FC236}">
                <a16:creationId xmlns:a16="http://schemas.microsoft.com/office/drawing/2014/main" id="{297915A7-8B48-D83C-E2F7-4ED2EFCB6EE4}"/>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9" name="Elaborazione alternativa 18">
            <a:extLst>
              <a:ext uri="{FF2B5EF4-FFF2-40B4-BE49-F238E27FC236}">
                <a16:creationId xmlns:a16="http://schemas.microsoft.com/office/drawing/2014/main" id="{5B385199-1905-A65C-7332-EFB29B96E2A8}"/>
              </a:ext>
            </a:extLst>
          </p:cNvPr>
          <p:cNvSpPr/>
          <p:nvPr/>
        </p:nvSpPr>
        <p:spPr>
          <a:xfrm>
            <a:off x="668594" y="1820529"/>
            <a:ext cx="11316929" cy="434073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50800" algn="ctr">
              <a:spcBef>
                <a:spcPts val="785"/>
              </a:spcBef>
            </a:pPr>
            <a:r>
              <a:rPr lang="it-IT" sz="2000" b="1" dirty="0">
                <a:effectLst/>
                <a:latin typeface="Calibri" panose="020F0502020204030204" pitchFamily="34" charset="0"/>
                <a:ea typeface="Calibri" panose="020F0502020204030204" pitchFamily="34" charset="0"/>
              </a:rPr>
              <a:t>Art.</a:t>
            </a:r>
            <a:r>
              <a:rPr lang="it-IT" sz="2000" b="1" spc="-10" dirty="0">
                <a:effectLst/>
                <a:latin typeface="Calibri" panose="020F0502020204030204" pitchFamily="34" charset="0"/>
                <a:ea typeface="Calibri" panose="020F0502020204030204" pitchFamily="34" charset="0"/>
              </a:rPr>
              <a:t> </a:t>
            </a:r>
            <a:r>
              <a:rPr lang="it-IT" sz="2000" b="1" dirty="0">
                <a:effectLst/>
                <a:latin typeface="Calibri" panose="020F0502020204030204" pitchFamily="34" charset="0"/>
                <a:ea typeface="Calibri" panose="020F0502020204030204" pitchFamily="34" charset="0"/>
              </a:rPr>
              <a:t>60.</a:t>
            </a:r>
            <a:r>
              <a:rPr lang="it-IT" sz="2000" b="1" spc="-5" dirty="0">
                <a:effectLst/>
                <a:latin typeface="Calibri" panose="020F0502020204030204" pitchFamily="34" charset="0"/>
                <a:ea typeface="Calibri" panose="020F0502020204030204" pitchFamily="34" charset="0"/>
              </a:rPr>
              <a:t> </a:t>
            </a:r>
            <a:r>
              <a:rPr lang="it-IT" sz="2000" b="1" dirty="0">
                <a:effectLst/>
                <a:latin typeface="Calibri" panose="020F0502020204030204" pitchFamily="34" charset="0"/>
                <a:ea typeface="Calibri" panose="020F0502020204030204" pitchFamily="34" charset="0"/>
              </a:rPr>
              <a:t>(Revisione</a:t>
            </a:r>
            <a:r>
              <a:rPr lang="it-IT" sz="2000" b="1" spc="-5" dirty="0">
                <a:effectLst/>
                <a:latin typeface="Calibri" panose="020F0502020204030204" pitchFamily="34" charset="0"/>
                <a:ea typeface="Calibri" panose="020F0502020204030204" pitchFamily="34" charset="0"/>
              </a:rPr>
              <a:t> </a:t>
            </a:r>
            <a:r>
              <a:rPr lang="it-IT" sz="2000" b="1" spc="-10" dirty="0">
                <a:effectLst/>
                <a:latin typeface="Calibri" panose="020F0502020204030204" pitchFamily="34" charset="0"/>
                <a:ea typeface="Calibri" panose="020F0502020204030204" pitchFamily="34" charset="0"/>
              </a:rPr>
              <a:t>prezzi)</a:t>
            </a:r>
            <a:endParaRPr lang="it-IT" b="1" dirty="0">
              <a:effectLst/>
              <a:latin typeface="Calibri" panose="020F0502020204030204" pitchFamily="34" charset="0"/>
              <a:ea typeface="Calibri" panose="020F0502020204030204" pitchFamily="34" charset="0"/>
            </a:endParaRPr>
          </a:p>
          <a:p>
            <a:pPr marL="457200" lvl="0" indent="-457200" algn="just">
              <a:spcBef>
                <a:spcPts val="770"/>
              </a:spcBef>
              <a:buSzPct val="100000"/>
              <a:buFont typeface="+mj-lt"/>
              <a:buAutoNum type="arabicPeriod"/>
              <a:tabLst>
                <a:tab pos="150495" algn="l"/>
              </a:tabLst>
            </a:pPr>
            <a:r>
              <a:rPr lang="it-IT" spc="0" dirty="0">
                <a:effectLst/>
                <a:latin typeface="Arial" panose="020B0604020202020204" pitchFamily="34" charset="0"/>
                <a:ea typeface="Calibri" panose="020F0502020204030204" pitchFamily="34" charset="0"/>
                <a:cs typeface="Arial" panose="020B0604020202020204" pitchFamily="34" charset="0"/>
              </a:rPr>
              <a:t>Nei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documenti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di</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gara</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iniziali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delle</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procedure</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affidamento</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è</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obbligatorio</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l’inserimento</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delle</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clausole</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revisione</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10" dirty="0">
                <a:effectLst/>
                <a:latin typeface="Arial" panose="020B0604020202020204" pitchFamily="34" charset="0"/>
                <a:ea typeface="Calibri" panose="020F0502020204030204" pitchFamily="34" charset="0"/>
                <a:cs typeface="Arial" panose="020B0604020202020204" pitchFamily="34" charset="0"/>
              </a:rPr>
              <a:t>prezzi.</a:t>
            </a:r>
          </a:p>
          <a:p>
            <a:pPr marL="457200" lvl="0" indent="-457200" algn="just">
              <a:spcBef>
                <a:spcPts val="770"/>
              </a:spcBef>
              <a:buSzPct val="100000"/>
              <a:buFont typeface="+mj-lt"/>
              <a:buAutoNum type="arabicPeriod"/>
              <a:tabLst>
                <a:tab pos="15049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Queste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clausole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non</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apportano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modifiche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che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alterino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la</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natura</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generale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dell'accordo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quadro;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attivano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verificarsi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particolari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condizioni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natura</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oggettiva,</a:t>
            </a:r>
            <a:r>
              <a:rPr lang="it-IT" b="1" spc="20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che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determinano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una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variazione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costo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dell’opera,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fornitura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servizio,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aumento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diminuzione,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superiore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5</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per</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cento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dell’importo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complessivo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operano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nella</a:t>
            </a:r>
            <a:r>
              <a:rPr lang="it-IT" b="1" spc="20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misura dell’80 per cento della variazione stessa, in relazione alle prestazioni da eseguire. </a:t>
            </a:r>
          </a:p>
          <a:p>
            <a:pPr marL="457200" lvl="0" indent="-457200" algn="just">
              <a:spcBef>
                <a:spcPts val="785"/>
              </a:spcBef>
              <a:buSzPct val="100000"/>
              <a:buFont typeface="+mj-lt"/>
              <a:buAutoNum type="arabicPeriod"/>
              <a:tabLst>
                <a:tab pos="15049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Ai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fini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determinazione</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variazione</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costi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prezzi</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cui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comma</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1,</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utilizzano</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seguenti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sintetici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elaborati</a:t>
            </a:r>
            <a:r>
              <a:rPr lang="it-IT" b="1" spc="-10" dirty="0">
                <a:effectLst/>
                <a:latin typeface="Arial" panose="020B0604020202020204" pitchFamily="34" charset="0"/>
                <a:ea typeface="Calibri" panose="020F0502020204030204" pitchFamily="34" charset="0"/>
                <a:cs typeface="Arial" panose="020B0604020202020204" pitchFamily="34" charset="0"/>
              </a:rPr>
              <a:t> dall’ISTAT:</a:t>
            </a:r>
            <a:endParaRPr lang="it-IT" b="1" spc="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ts val="965"/>
              </a:lnSpc>
              <a:spcBef>
                <a:spcPts val="770"/>
              </a:spcBef>
              <a:buSzPct val="100000"/>
              <a:buAutoNum type="alphaLcParenR"/>
              <a:tabLst>
                <a:tab pos="40703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con</a:t>
            </a:r>
            <a:r>
              <a:rPr lang="it-IT" b="1" spc="-3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riguardo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contratti</a:t>
            </a:r>
            <a:r>
              <a:rPr lang="it-IT" b="1" spc="-2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lavori,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gli</a:t>
            </a:r>
            <a:r>
              <a:rPr lang="it-IT" b="1" spc="-2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sintetici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2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costo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10" dirty="0">
                <a:effectLst/>
                <a:latin typeface="Arial" panose="020B0604020202020204" pitchFamily="34" charset="0"/>
                <a:ea typeface="Calibri" panose="020F0502020204030204" pitchFamily="34" charset="0"/>
                <a:cs typeface="Arial" panose="020B0604020202020204" pitchFamily="34" charset="0"/>
              </a:rPr>
              <a:t>costruzione;</a:t>
            </a:r>
          </a:p>
          <a:p>
            <a:pPr marL="800100" lvl="1" indent="-342900" algn="just">
              <a:spcBef>
                <a:spcPts val="770"/>
              </a:spcBef>
              <a:buSzPct val="100000"/>
              <a:buAutoNum type="alphaLcParenR"/>
              <a:tabLst>
                <a:tab pos="40703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con</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riguardo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servizi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forniture,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gli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prezzi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consumo,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prezzi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alla produzione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dell’industria</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servizi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gli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retribuzioni</a:t>
            </a:r>
            <a:r>
              <a:rPr lang="it-IT" b="1" spc="20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contrattuali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orarie. </a:t>
            </a:r>
          </a:p>
        </p:txBody>
      </p:sp>
      <p:sp>
        <p:nvSpPr>
          <p:cNvPr id="8" name="Fumetto: rettangolo con angoli arrotondati 7">
            <a:extLst>
              <a:ext uri="{FF2B5EF4-FFF2-40B4-BE49-F238E27FC236}">
                <a16:creationId xmlns:a16="http://schemas.microsoft.com/office/drawing/2014/main" id="{A08B5713-F295-55CA-4819-8C024233FB17}"/>
              </a:ext>
            </a:extLst>
          </p:cNvPr>
          <p:cNvSpPr/>
          <p:nvPr/>
        </p:nvSpPr>
        <p:spPr>
          <a:xfrm>
            <a:off x="3313472" y="687644"/>
            <a:ext cx="8586661" cy="4817806"/>
          </a:xfrm>
          <a:prstGeom prst="wedgeRoundRectCallout">
            <a:avLst>
              <a:gd name="adj1" fmla="val -75604"/>
              <a:gd name="adj2" fmla="val 50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mj-lt"/>
              <a:buAutoNum type="arabicPeriod"/>
            </a:pPr>
            <a:r>
              <a:rPr lang="it-IT" sz="1400" dirty="0">
                <a:effectLst/>
                <a:latin typeface="Segoe UI" panose="020B0502040204020203" pitchFamily="34" charset="0"/>
              </a:rPr>
              <a:t>il comma 2 è sostituito dal seguente:</a:t>
            </a:r>
            <a:endParaRPr lang="it-IT" sz="1400" dirty="0">
              <a:effectLst/>
              <a:latin typeface="Arial" panose="020B0604020202020204" pitchFamily="34" charset="0"/>
            </a:endParaRPr>
          </a:p>
          <a:p>
            <a:r>
              <a:rPr lang="it-IT" sz="1400" dirty="0">
                <a:effectLst/>
                <a:latin typeface="Segoe UI" panose="020B0502040204020203" pitchFamily="34" charset="0"/>
              </a:rPr>
              <a:t>«2. Queste clausole non apportano modifiche che alterino la natura generale del contratto o dell'accordo quadro; si attivano al verificarsi di particolari condizioni di natura oggettiva, che determinano:</a:t>
            </a:r>
            <a:endParaRPr lang="it-IT" sz="1400" dirty="0">
              <a:effectLst/>
              <a:latin typeface="Arial" panose="020B0604020202020204" pitchFamily="34" charset="0"/>
            </a:endParaRPr>
          </a:p>
          <a:p>
            <a:pPr>
              <a:buFont typeface="+mj-lt"/>
              <a:buAutoNum type="arabicPeriod"/>
            </a:pPr>
            <a:r>
              <a:rPr lang="it-IT" sz="1400" dirty="0">
                <a:effectLst/>
                <a:latin typeface="Segoe UI" panose="020B0502040204020203" pitchFamily="34" charset="0"/>
              </a:rPr>
              <a:t>una variazione del costo dell'opera, in aumento o in diminuzione, superiore al 3 per cento dell'importo complessivo e operano nella misura del 90 per cento del valore eccedente la variazione del 3 per cento applicata alle prestazioni da eseguire;</a:t>
            </a:r>
            <a:endParaRPr lang="it-IT" sz="1400" dirty="0">
              <a:effectLst/>
              <a:latin typeface="Arial" panose="020B0604020202020204" pitchFamily="34" charset="0"/>
            </a:endParaRPr>
          </a:p>
          <a:p>
            <a:pPr>
              <a:buFont typeface="+mj-lt"/>
              <a:buAutoNum type="arabicPeriod"/>
            </a:pPr>
            <a:r>
              <a:rPr lang="it-IT" sz="1400" dirty="0">
                <a:effectLst/>
                <a:latin typeface="Segoe UI" panose="020B0502040204020203" pitchFamily="34" charset="0"/>
              </a:rPr>
              <a:t>una variazione del costo della fornitura o del servizio, in aumento o in diminuzione, superiore al 5 per cento dell'importo complessivo e operano nella misura dell'80 per cento del valore eccedente la variazione del 5 per cento applicata alle prestazioni da eseguire.»;</a:t>
            </a:r>
            <a:endParaRPr lang="it-IT" sz="1400" dirty="0">
              <a:effectLst/>
              <a:latin typeface="Arial" panose="020B0604020202020204" pitchFamily="34" charset="0"/>
            </a:endParaRPr>
          </a:p>
          <a:p>
            <a:pPr>
              <a:buFont typeface="+mj-lt"/>
              <a:buAutoNum type="arabicPeriod"/>
            </a:pPr>
            <a:r>
              <a:rPr lang="it-IT" sz="1400" dirty="0">
                <a:effectLst/>
                <a:latin typeface="Segoe UI" panose="020B0502040204020203" pitchFamily="34" charset="0"/>
              </a:rPr>
              <a:t>dopo il comma 2 è inserito il seguente:</a:t>
            </a:r>
            <a:endParaRPr lang="it-IT" sz="1400" dirty="0">
              <a:effectLst/>
              <a:latin typeface="Arial" panose="020B0604020202020204" pitchFamily="34" charset="0"/>
            </a:endParaRPr>
          </a:p>
          <a:p>
            <a:r>
              <a:rPr lang="it-IT" sz="1400" dirty="0">
                <a:effectLst/>
                <a:latin typeface="Segoe UI" panose="020B0502040204020203" pitchFamily="34" charset="0"/>
              </a:rPr>
              <a:t>«2-bis. Per gli appalti di servizi e forniture, resta ferma la facoltà di inserire nel contratto, oltre alle clausole di cui al comma 1, meccanismi ordinari di adeguamento del prezzo del contratto all'indice inflattivo convenzionalmente individuato tra le parti. In tale ipotesi, l'incremento di prezzo riconosciuto in virtù dei meccanismi ordinari di adeguamento del prezzo del contratto non è considerato nel calcolo della variazione del costo del servizio o della fornitura rilevante, ai sensi del comma 2, lettera b), ai fini dell'attivazione delle clausole di revisione prezzi.»;</a:t>
            </a:r>
            <a:endParaRPr lang="it-IT" sz="1400" dirty="0">
              <a:effectLst/>
              <a:latin typeface="Arial" panose="020B0604020202020204" pitchFamily="34" charset="0"/>
            </a:endParaRPr>
          </a:p>
        </p:txBody>
      </p:sp>
      <p:sp>
        <p:nvSpPr>
          <p:cNvPr id="9" name="Fumetto: rettangolo con angoli arrotondati 8">
            <a:extLst>
              <a:ext uri="{FF2B5EF4-FFF2-40B4-BE49-F238E27FC236}">
                <a16:creationId xmlns:a16="http://schemas.microsoft.com/office/drawing/2014/main" id="{C44DA3F2-24EB-77FA-5916-E403C681B9D8}"/>
              </a:ext>
            </a:extLst>
          </p:cNvPr>
          <p:cNvSpPr/>
          <p:nvPr/>
        </p:nvSpPr>
        <p:spPr>
          <a:xfrm>
            <a:off x="4038600" y="2421122"/>
            <a:ext cx="8586661" cy="2030986"/>
          </a:xfrm>
          <a:prstGeom prst="wedgeRoundRectCallout">
            <a:avLst>
              <a:gd name="adj1" fmla="val -81673"/>
              <a:gd name="adj2" fmla="val 131315"/>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buFont typeface="+mj-lt"/>
              <a:buAutoNum type="arabicPeriod"/>
            </a:pPr>
            <a:r>
              <a:rPr lang="it-IT" dirty="0">
                <a:effectLst/>
                <a:latin typeface="Segoe UI" panose="020B0502040204020203" pitchFamily="34" charset="0"/>
              </a:rPr>
              <a:t>Al comma 3:</a:t>
            </a:r>
            <a:endParaRPr lang="it-IT" dirty="0">
              <a:latin typeface="Arial" panose="020B0604020202020204" pitchFamily="34" charset="0"/>
            </a:endParaRPr>
          </a:p>
          <a:p>
            <a:pPr marL="342900" indent="-342900">
              <a:buAutoNum type="arabicParenR"/>
            </a:pPr>
            <a:r>
              <a:rPr lang="it-IT" dirty="0">
                <a:effectLst/>
                <a:latin typeface="Segoe UI" panose="020B0502040204020203" pitchFamily="34" charset="0"/>
              </a:rPr>
              <a:t>all'alinea, le parole: «elaborati dall'ISTAT» sono soppresse;</a:t>
            </a:r>
          </a:p>
          <a:p>
            <a:pPr marL="342900" indent="-342900">
              <a:buAutoNum type="arabicParenR"/>
            </a:pPr>
            <a:r>
              <a:rPr lang="it-IT" dirty="0">
                <a:effectLst/>
                <a:latin typeface="Segoe UI" panose="020B0502040204020203" pitchFamily="34" charset="0"/>
              </a:rPr>
              <a:t>la lettera a) è sostituita dalla seguente: «a) con riguardo ai contratti di lavori, gli indici sintetici individuati ai sensi del comma 4-quater;»;</a:t>
            </a:r>
          </a:p>
          <a:p>
            <a:pPr marL="342900" indent="-342900">
              <a:buAutoNum type="arabicParenR"/>
            </a:pPr>
            <a:r>
              <a:rPr lang="it-IT" dirty="0">
                <a:effectLst/>
                <a:latin typeface="Segoe UI" panose="020B0502040204020203" pitchFamily="34" charset="0"/>
              </a:rPr>
              <a:t>alla lettera b), dopo le parole: «gli indici» sono inserite le seguenti: «, anche disaggregati,»;</a:t>
            </a:r>
            <a:endParaRPr lang="it-IT" dirty="0">
              <a:effectLst/>
              <a:latin typeface="Arial" panose="020B0604020202020204" pitchFamily="34" charset="0"/>
            </a:endParaRPr>
          </a:p>
        </p:txBody>
      </p:sp>
    </p:spTree>
    <p:extLst>
      <p:ext uri="{BB962C8B-B14F-4D97-AF65-F5344CB8AC3E}">
        <p14:creationId xmlns:p14="http://schemas.microsoft.com/office/powerpoint/2010/main" val="40307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F9A0DC-4C02-3FF3-D425-0C7495FBE1B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F8B36ED-5D42-4E4C-C432-AB98A2DCD402}"/>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4F8DE333-B107-83D6-E688-BF078BF558E8}"/>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BEC1C584-ADD8-DDE9-C1EC-0F6C2F61416C}"/>
              </a:ext>
            </a:extLst>
          </p:cNvPr>
          <p:cNvSpPr>
            <a:spLocks noGrp="1"/>
          </p:cNvSpPr>
          <p:nvPr>
            <p:ph type="sldNum" sz="quarter" idx="12"/>
          </p:nvPr>
        </p:nvSpPr>
        <p:spPr/>
        <p:txBody>
          <a:bodyPr/>
          <a:lstStyle/>
          <a:p>
            <a:fld id="{577E625E-9F63-4F0D-B634-A1CAF123E05C}" type="slidenum">
              <a:rPr lang="it-IT" smtClean="0"/>
              <a:t>49</a:t>
            </a:fld>
            <a:endParaRPr lang="it-IT"/>
          </a:p>
        </p:txBody>
      </p:sp>
      <p:sp>
        <p:nvSpPr>
          <p:cNvPr id="15" name="Fumetto: ovale 14">
            <a:extLst>
              <a:ext uri="{FF2B5EF4-FFF2-40B4-BE49-F238E27FC236}">
                <a16:creationId xmlns:a16="http://schemas.microsoft.com/office/drawing/2014/main" id="{A9230F5D-FE60-C3A8-D51E-A60962463FCA}"/>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9" name="Elaborazione alternativa 18">
            <a:extLst>
              <a:ext uri="{FF2B5EF4-FFF2-40B4-BE49-F238E27FC236}">
                <a16:creationId xmlns:a16="http://schemas.microsoft.com/office/drawing/2014/main" id="{75BC2CFE-88B9-F450-2EF6-AD50833CDDE6}"/>
              </a:ext>
            </a:extLst>
          </p:cNvPr>
          <p:cNvSpPr/>
          <p:nvPr/>
        </p:nvSpPr>
        <p:spPr>
          <a:xfrm>
            <a:off x="668594" y="1820529"/>
            <a:ext cx="11316929" cy="434073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50800" algn="ctr">
              <a:spcBef>
                <a:spcPts val="785"/>
              </a:spcBef>
            </a:pPr>
            <a:r>
              <a:rPr lang="it-IT" sz="2000" b="1" dirty="0">
                <a:effectLst/>
                <a:latin typeface="Calibri" panose="020F0502020204030204" pitchFamily="34" charset="0"/>
                <a:ea typeface="Calibri" panose="020F0502020204030204" pitchFamily="34" charset="0"/>
              </a:rPr>
              <a:t>Art.</a:t>
            </a:r>
            <a:r>
              <a:rPr lang="it-IT" sz="2000" b="1" spc="-10" dirty="0">
                <a:effectLst/>
                <a:latin typeface="Calibri" panose="020F0502020204030204" pitchFamily="34" charset="0"/>
                <a:ea typeface="Calibri" panose="020F0502020204030204" pitchFamily="34" charset="0"/>
              </a:rPr>
              <a:t> </a:t>
            </a:r>
            <a:r>
              <a:rPr lang="it-IT" sz="2000" b="1" dirty="0">
                <a:effectLst/>
                <a:latin typeface="Calibri" panose="020F0502020204030204" pitchFamily="34" charset="0"/>
                <a:ea typeface="Calibri" panose="020F0502020204030204" pitchFamily="34" charset="0"/>
              </a:rPr>
              <a:t>60.</a:t>
            </a:r>
            <a:r>
              <a:rPr lang="it-IT" sz="2000" b="1" spc="-5" dirty="0">
                <a:effectLst/>
                <a:latin typeface="Calibri" panose="020F0502020204030204" pitchFamily="34" charset="0"/>
                <a:ea typeface="Calibri" panose="020F0502020204030204" pitchFamily="34" charset="0"/>
              </a:rPr>
              <a:t> </a:t>
            </a:r>
            <a:r>
              <a:rPr lang="it-IT" sz="2000" b="1" dirty="0">
                <a:effectLst/>
                <a:latin typeface="Calibri" panose="020F0502020204030204" pitchFamily="34" charset="0"/>
                <a:ea typeface="Calibri" panose="020F0502020204030204" pitchFamily="34" charset="0"/>
              </a:rPr>
              <a:t>(Revisione</a:t>
            </a:r>
            <a:r>
              <a:rPr lang="it-IT" sz="2000" b="1" spc="-5" dirty="0">
                <a:effectLst/>
                <a:latin typeface="Calibri" panose="020F0502020204030204" pitchFamily="34" charset="0"/>
                <a:ea typeface="Calibri" panose="020F0502020204030204" pitchFamily="34" charset="0"/>
              </a:rPr>
              <a:t> </a:t>
            </a:r>
            <a:r>
              <a:rPr lang="it-IT" sz="2000" b="1" spc="-10" dirty="0">
                <a:effectLst/>
                <a:latin typeface="Calibri" panose="020F0502020204030204" pitchFamily="34" charset="0"/>
                <a:ea typeface="Calibri" panose="020F0502020204030204" pitchFamily="34" charset="0"/>
              </a:rPr>
              <a:t>prezzi)</a:t>
            </a:r>
            <a:endParaRPr lang="it-IT" b="1" dirty="0">
              <a:effectLst/>
              <a:latin typeface="Calibri" panose="020F0502020204030204" pitchFamily="34" charset="0"/>
              <a:ea typeface="Calibri" panose="020F0502020204030204" pitchFamily="34" charset="0"/>
            </a:endParaRPr>
          </a:p>
          <a:p>
            <a:pPr marL="457200" lvl="0" indent="-457200" algn="just">
              <a:spcBef>
                <a:spcPts val="770"/>
              </a:spcBef>
              <a:buSzPct val="100000"/>
              <a:buFont typeface="+mj-lt"/>
              <a:buAutoNum type="arabicPeriod"/>
              <a:tabLst>
                <a:tab pos="150495" algn="l"/>
              </a:tabLst>
            </a:pPr>
            <a:r>
              <a:rPr lang="it-IT" spc="0" dirty="0">
                <a:effectLst/>
                <a:latin typeface="Arial" panose="020B0604020202020204" pitchFamily="34" charset="0"/>
                <a:ea typeface="Calibri" panose="020F0502020204030204" pitchFamily="34" charset="0"/>
                <a:cs typeface="Arial" panose="020B0604020202020204" pitchFamily="34" charset="0"/>
              </a:rPr>
              <a:t>Nei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documenti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di</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gara</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iniziali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delle</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procedure</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affidamento</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è</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obbligatorio</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l’inserimento</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delle</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clausole</a:t>
            </a:r>
            <a:r>
              <a:rPr lang="it-IT" spc="-10"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di</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0" dirty="0">
                <a:effectLst/>
                <a:latin typeface="Arial" panose="020B0604020202020204" pitchFamily="34" charset="0"/>
                <a:ea typeface="Calibri" panose="020F0502020204030204" pitchFamily="34" charset="0"/>
                <a:cs typeface="Arial" panose="020B0604020202020204" pitchFamily="34" charset="0"/>
              </a:rPr>
              <a:t>revisione</a:t>
            </a:r>
            <a:r>
              <a:rPr lang="it-IT" spc="-15" dirty="0">
                <a:effectLst/>
                <a:latin typeface="Arial" panose="020B0604020202020204" pitchFamily="34" charset="0"/>
                <a:ea typeface="Calibri" panose="020F0502020204030204" pitchFamily="34" charset="0"/>
                <a:cs typeface="Arial" panose="020B0604020202020204" pitchFamily="34" charset="0"/>
              </a:rPr>
              <a:t> </a:t>
            </a:r>
            <a:r>
              <a:rPr lang="it-IT" spc="-10" dirty="0">
                <a:effectLst/>
                <a:latin typeface="Arial" panose="020B0604020202020204" pitchFamily="34" charset="0"/>
                <a:ea typeface="Calibri" panose="020F0502020204030204" pitchFamily="34" charset="0"/>
                <a:cs typeface="Arial" panose="020B0604020202020204" pitchFamily="34" charset="0"/>
              </a:rPr>
              <a:t>prezzi.</a:t>
            </a:r>
          </a:p>
          <a:p>
            <a:pPr marL="457200" lvl="0" indent="-457200" algn="just">
              <a:spcBef>
                <a:spcPts val="770"/>
              </a:spcBef>
              <a:buSzPct val="100000"/>
              <a:buFont typeface="+mj-lt"/>
              <a:buAutoNum type="arabicPeriod"/>
              <a:tabLst>
                <a:tab pos="15049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Queste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clausole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non</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apportano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modifiche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che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alterino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la</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natura</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generale</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dell'accordo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quadro;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attivano</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verificarsi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particolari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condizioni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natura</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oggettiva,</a:t>
            </a:r>
            <a:r>
              <a:rPr lang="it-IT" b="1" spc="20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che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determinano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una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variazione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costo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dell’opera,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fornitura</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servizio,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aumento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diminuzione,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superiore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5</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per</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cento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dell’importo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complessivo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operano</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nella</a:t>
            </a:r>
            <a:r>
              <a:rPr lang="it-IT" b="1" spc="20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misura dell’80 per cento della variazione stessa, in relazione alle prestazioni da eseguire. </a:t>
            </a:r>
          </a:p>
          <a:p>
            <a:pPr marL="457200" lvl="0" indent="-457200" algn="just">
              <a:spcBef>
                <a:spcPts val="785"/>
              </a:spcBef>
              <a:buSzPct val="100000"/>
              <a:buFont typeface="+mj-lt"/>
              <a:buAutoNum type="arabicPeriod"/>
              <a:tabLst>
                <a:tab pos="15049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Ai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fini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determinazione</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della</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variazione</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costi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prezzi</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cui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comma</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1,</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utilizzano</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seguenti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sintetici</a:t>
            </a:r>
            <a:r>
              <a:rPr lang="it-IT" b="1" spc="-1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elaborati</a:t>
            </a:r>
            <a:r>
              <a:rPr lang="it-IT" b="1" spc="-10" dirty="0">
                <a:effectLst/>
                <a:latin typeface="Arial" panose="020B0604020202020204" pitchFamily="34" charset="0"/>
                <a:ea typeface="Calibri" panose="020F0502020204030204" pitchFamily="34" charset="0"/>
                <a:cs typeface="Arial" panose="020B0604020202020204" pitchFamily="34" charset="0"/>
              </a:rPr>
              <a:t> dall’ISTAT:</a:t>
            </a:r>
            <a:endParaRPr lang="it-IT" b="1" spc="0" dirty="0">
              <a:effectLst/>
              <a:latin typeface="Arial" panose="020B0604020202020204" pitchFamily="34" charset="0"/>
              <a:ea typeface="Calibri" panose="020F0502020204030204" pitchFamily="34" charset="0"/>
              <a:cs typeface="Arial" panose="020B0604020202020204" pitchFamily="34" charset="0"/>
            </a:endParaRPr>
          </a:p>
          <a:p>
            <a:pPr marL="800100" lvl="1" indent="-342900">
              <a:lnSpc>
                <a:spcPts val="965"/>
              </a:lnSpc>
              <a:spcBef>
                <a:spcPts val="770"/>
              </a:spcBef>
              <a:buSzPct val="100000"/>
              <a:buAutoNum type="alphaLcParenR"/>
              <a:tabLst>
                <a:tab pos="40703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con</a:t>
            </a:r>
            <a:r>
              <a:rPr lang="it-IT" b="1" spc="-3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riguardo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contratti</a:t>
            </a:r>
            <a:r>
              <a:rPr lang="it-IT" b="1" spc="-2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lavori,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gli</a:t>
            </a:r>
            <a:r>
              <a:rPr lang="it-IT" b="1" spc="-2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sintetici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2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costo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10" dirty="0">
                <a:effectLst/>
                <a:latin typeface="Arial" panose="020B0604020202020204" pitchFamily="34" charset="0"/>
                <a:ea typeface="Calibri" panose="020F0502020204030204" pitchFamily="34" charset="0"/>
                <a:cs typeface="Arial" panose="020B0604020202020204" pitchFamily="34" charset="0"/>
              </a:rPr>
              <a:t>costruzione;</a:t>
            </a:r>
          </a:p>
          <a:p>
            <a:pPr marL="800100" lvl="1" indent="-342900" algn="just">
              <a:spcBef>
                <a:spcPts val="770"/>
              </a:spcBef>
              <a:buSzPct val="100000"/>
              <a:buAutoNum type="alphaLcParenR"/>
              <a:tabLst>
                <a:tab pos="407035" algn="l"/>
              </a:tabLst>
            </a:pPr>
            <a:r>
              <a:rPr lang="it-IT" b="1" spc="0" dirty="0">
                <a:effectLst/>
                <a:latin typeface="Arial" panose="020B0604020202020204" pitchFamily="34" charset="0"/>
                <a:ea typeface="Calibri" panose="020F0502020204030204" pitchFamily="34" charset="0"/>
                <a:cs typeface="Arial" panose="020B0604020202020204" pitchFamily="34" charset="0"/>
              </a:rPr>
              <a:t>con</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riguardo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servizi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forniture,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gli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prezzi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consumo,</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prezzi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alla produzione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dell’industria</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servizi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gli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indici</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delle</a:t>
            </a:r>
            <a:r>
              <a:rPr lang="it-IT" b="1" spc="-1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retribuzioni</a:t>
            </a:r>
            <a:r>
              <a:rPr lang="it-IT" b="1" spc="200"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contrattuali</a:t>
            </a:r>
            <a:r>
              <a:rPr lang="it-IT" b="1" spc="-25" dirty="0">
                <a:effectLst/>
                <a:latin typeface="Arial" panose="020B0604020202020204" pitchFamily="34" charset="0"/>
                <a:ea typeface="Calibri" panose="020F0502020204030204" pitchFamily="34" charset="0"/>
                <a:cs typeface="Arial" panose="020B0604020202020204" pitchFamily="34" charset="0"/>
              </a:rPr>
              <a:t> </a:t>
            </a:r>
            <a:r>
              <a:rPr lang="it-IT" b="1" spc="0" dirty="0">
                <a:effectLst/>
                <a:latin typeface="Arial" panose="020B0604020202020204" pitchFamily="34" charset="0"/>
                <a:ea typeface="Calibri" panose="020F0502020204030204" pitchFamily="34" charset="0"/>
                <a:cs typeface="Arial" panose="020B0604020202020204" pitchFamily="34" charset="0"/>
              </a:rPr>
              <a:t>orarie. </a:t>
            </a:r>
          </a:p>
        </p:txBody>
      </p:sp>
      <p:sp>
        <p:nvSpPr>
          <p:cNvPr id="4" name="Fumetto: rettangolo con angoli arrotondati 3">
            <a:extLst>
              <a:ext uri="{FF2B5EF4-FFF2-40B4-BE49-F238E27FC236}">
                <a16:creationId xmlns:a16="http://schemas.microsoft.com/office/drawing/2014/main" id="{D326C8E8-1A4C-526D-3E08-6917B0C8733E}"/>
              </a:ext>
            </a:extLst>
          </p:cNvPr>
          <p:cNvSpPr/>
          <p:nvPr/>
        </p:nvSpPr>
        <p:spPr>
          <a:xfrm>
            <a:off x="6351640" y="-57619"/>
            <a:ext cx="5279922" cy="2330245"/>
          </a:xfrm>
          <a:prstGeom prst="wedgeRoundRectCallout">
            <a:avLst>
              <a:gd name="adj1" fmla="val -112482"/>
              <a:gd name="adj2" fmla="val 61430"/>
              <a:gd name="adj3" fmla="val 16667"/>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it-IT" sz="1800" dirty="0">
                <a:effectLst/>
                <a:latin typeface="Segoe UI" panose="020B0502040204020203" pitchFamily="34" charset="0"/>
              </a:rPr>
              <a:t>al comma 1, sono aggiunte, in fine, le seguenti parole: «riferite alle prestazioni oggetto del contratto»;</a:t>
            </a:r>
            <a:endParaRPr lang="it-IT" dirty="0"/>
          </a:p>
        </p:txBody>
      </p:sp>
      <p:sp>
        <p:nvSpPr>
          <p:cNvPr id="5" name="Fumetto: rettangolo con angoli arrotondati 4">
            <a:extLst>
              <a:ext uri="{FF2B5EF4-FFF2-40B4-BE49-F238E27FC236}">
                <a16:creationId xmlns:a16="http://schemas.microsoft.com/office/drawing/2014/main" id="{118D48F4-FCDD-86F1-753A-24105EC630F6}"/>
              </a:ext>
            </a:extLst>
          </p:cNvPr>
          <p:cNvSpPr/>
          <p:nvPr/>
        </p:nvSpPr>
        <p:spPr>
          <a:xfrm>
            <a:off x="3313472" y="687644"/>
            <a:ext cx="8586661" cy="4817806"/>
          </a:xfrm>
          <a:prstGeom prst="wedgeRoundRectCallout">
            <a:avLst>
              <a:gd name="adj1" fmla="val -75604"/>
              <a:gd name="adj2" fmla="val 5039"/>
              <a:gd name="adj3" fmla="val 16667"/>
            </a:avLst>
          </a:prstGeom>
          <a:solidFill>
            <a:schemeClr val="accent6">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buFont typeface="+mj-lt"/>
              <a:buAutoNum type="arabicPeriod"/>
            </a:pPr>
            <a:r>
              <a:rPr lang="it-IT" sz="1400" dirty="0">
                <a:effectLst/>
                <a:latin typeface="Segoe UI" panose="020B0502040204020203" pitchFamily="34" charset="0"/>
              </a:rPr>
              <a:t>il comma 2 è sostituito dal seguente:</a:t>
            </a:r>
            <a:endParaRPr lang="it-IT" sz="1400" dirty="0">
              <a:effectLst/>
              <a:latin typeface="Arial" panose="020B0604020202020204" pitchFamily="34" charset="0"/>
            </a:endParaRPr>
          </a:p>
          <a:p>
            <a:r>
              <a:rPr lang="it-IT" sz="1400" dirty="0">
                <a:effectLst/>
                <a:latin typeface="Segoe UI" panose="020B0502040204020203" pitchFamily="34" charset="0"/>
              </a:rPr>
              <a:t>«2. Queste clausole non apportano modifiche che alterino la natura generale del contratto o dell'accordo quadro; si attivano al verificarsi di particolari condizioni di natura oggettiva, che determinano:</a:t>
            </a:r>
            <a:endParaRPr lang="it-IT" sz="1400" dirty="0">
              <a:effectLst/>
              <a:latin typeface="Arial" panose="020B0604020202020204" pitchFamily="34" charset="0"/>
            </a:endParaRPr>
          </a:p>
          <a:p>
            <a:pPr>
              <a:buFont typeface="+mj-lt"/>
              <a:buAutoNum type="arabicPeriod"/>
            </a:pPr>
            <a:r>
              <a:rPr lang="it-IT" sz="1400" dirty="0">
                <a:effectLst/>
                <a:latin typeface="Segoe UI" panose="020B0502040204020203" pitchFamily="34" charset="0"/>
              </a:rPr>
              <a:t>una variazione del costo dell'opera, in aumento o in diminuzione, superiore al 3 per cento dell'importo complessivo e operano nella misura del 90 per cento del valore eccedente la variazione del 3 per cento applicata alle prestazioni da eseguire;</a:t>
            </a:r>
            <a:endParaRPr lang="it-IT" sz="1400" dirty="0">
              <a:effectLst/>
              <a:latin typeface="Arial" panose="020B0604020202020204" pitchFamily="34" charset="0"/>
            </a:endParaRPr>
          </a:p>
          <a:p>
            <a:pPr>
              <a:buFont typeface="+mj-lt"/>
              <a:buAutoNum type="arabicPeriod"/>
            </a:pPr>
            <a:r>
              <a:rPr lang="it-IT" sz="1400" dirty="0">
                <a:effectLst/>
                <a:latin typeface="Segoe UI" panose="020B0502040204020203" pitchFamily="34" charset="0"/>
              </a:rPr>
              <a:t>una variazione del costo della fornitura o del servizio, in aumento o in diminuzione, superiore al 5 per cento dell'importo complessivo e operano nella misura dell'80 per cento del valore eccedente la variazione del 5 per cento applicata alle prestazioni da eseguire.»;</a:t>
            </a:r>
            <a:endParaRPr lang="it-IT" sz="1400" dirty="0">
              <a:effectLst/>
              <a:latin typeface="Arial" panose="020B0604020202020204" pitchFamily="34" charset="0"/>
            </a:endParaRPr>
          </a:p>
          <a:p>
            <a:pPr>
              <a:buFont typeface="+mj-lt"/>
              <a:buAutoNum type="arabicPeriod"/>
            </a:pPr>
            <a:r>
              <a:rPr lang="it-IT" sz="1400" dirty="0">
                <a:effectLst/>
                <a:latin typeface="Segoe UI" panose="020B0502040204020203" pitchFamily="34" charset="0"/>
              </a:rPr>
              <a:t>dopo il comma 2 è inserito il seguente:</a:t>
            </a:r>
            <a:endParaRPr lang="it-IT" sz="1400" dirty="0">
              <a:effectLst/>
              <a:latin typeface="Arial" panose="020B0604020202020204" pitchFamily="34" charset="0"/>
            </a:endParaRPr>
          </a:p>
          <a:p>
            <a:r>
              <a:rPr lang="it-IT" sz="1400" dirty="0">
                <a:effectLst/>
                <a:latin typeface="Segoe UI" panose="020B0502040204020203" pitchFamily="34" charset="0"/>
              </a:rPr>
              <a:t>«2-bis. Per gli appalti di servizi e forniture, resta ferma la facoltà di inserire nel contratto, oltre alle clausole di cui al comma 1, meccanismi ordinari di adeguamento del prezzo del contratto all'indice inflattivo convenzionalmente individuato tra le parti. In tale ipotesi, l'incremento di prezzo riconosciuto in virtù dei meccanismi ordinari di adeguamento del prezzo del contratto non è considerato nel calcolo della variazione del costo del servizio o della fornitura rilevante, ai sensi del comma 2, lettera b), ai fini dell'attivazione delle clausole di revisione prezzi.»;</a:t>
            </a:r>
            <a:endParaRPr lang="it-IT" sz="1400" dirty="0">
              <a:effectLst/>
              <a:latin typeface="Arial" panose="020B0604020202020204" pitchFamily="34" charset="0"/>
            </a:endParaRPr>
          </a:p>
        </p:txBody>
      </p:sp>
      <p:sp>
        <p:nvSpPr>
          <p:cNvPr id="10" name="Fumetto: rettangolo con angoli arrotondati 9">
            <a:extLst>
              <a:ext uri="{FF2B5EF4-FFF2-40B4-BE49-F238E27FC236}">
                <a16:creationId xmlns:a16="http://schemas.microsoft.com/office/drawing/2014/main" id="{B94BC93A-16CE-D25D-EF3B-5C758CC11C89}"/>
              </a:ext>
            </a:extLst>
          </p:cNvPr>
          <p:cNvSpPr/>
          <p:nvPr/>
        </p:nvSpPr>
        <p:spPr>
          <a:xfrm>
            <a:off x="4038601" y="2421122"/>
            <a:ext cx="8153400" cy="2030986"/>
          </a:xfrm>
          <a:prstGeom prst="wedgeRoundRectCallout">
            <a:avLst>
              <a:gd name="adj1" fmla="val -83734"/>
              <a:gd name="adj2" fmla="val 57730"/>
              <a:gd name="adj3" fmla="val 16667"/>
            </a:avLst>
          </a:prstGeom>
          <a:solidFill>
            <a:schemeClr val="accent6">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buFont typeface="+mj-lt"/>
              <a:buAutoNum type="arabicPeriod"/>
            </a:pPr>
            <a:r>
              <a:rPr lang="it-IT" dirty="0">
                <a:effectLst/>
                <a:latin typeface="Segoe UI" panose="020B0502040204020203" pitchFamily="34" charset="0"/>
              </a:rPr>
              <a:t>Al comma 3:</a:t>
            </a:r>
            <a:endParaRPr lang="it-IT" dirty="0">
              <a:latin typeface="Arial" panose="020B0604020202020204" pitchFamily="34" charset="0"/>
            </a:endParaRPr>
          </a:p>
          <a:p>
            <a:pPr marL="342900" indent="-342900">
              <a:buAutoNum type="arabicParenR"/>
            </a:pPr>
            <a:r>
              <a:rPr lang="it-IT" dirty="0">
                <a:effectLst/>
                <a:latin typeface="Segoe UI" panose="020B0502040204020203" pitchFamily="34" charset="0"/>
              </a:rPr>
              <a:t>all'alinea, le parole: «elaborati dall'ISTAT» sono soppresse;</a:t>
            </a:r>
          </a:p>
          <a:p>
            <a:pPr marL="342900" indent="-342900">
              <a:buAutoNum type="arabicParenR"/>
            </a:pPr>
            <a:r>
              <a:rPr lang="it-IT" dirty="0">
                <a:effectLst/>
                <a:latin typeface="Segoe UI" panose="020B0502040204020203" pitchFamily="34" charset="0"/>
              </a:rPr>
              <a:t>la lettera a) è sostituita dalla seguente: «a) con riguardo ai contratti di lavori, gli indici sintetici individuati ai sensi del comma 4-quater;»;</a:t>
            </a:r>
          </a:p>
          <a:p>
            <a:pPr marL="342900" indent="-342900">
              <a:buAutoNum type="arabicParenR"/>
            </a:pPr>
            <a:r>
              <a:rPr lang="it-IT" dirty="0">
                <a:effectLst/>
                <a:latin typeface="Segoe UI" panose="020B0502040204020203" pitchFamily="34" charset="0"/>
              </a:rPr>
              <a:t>alla lettera b), dopo le parole: «gli indici» sono inserite le seguenti: «, anche disaggregati,»;</a:t>
            </a:r>
            <a:endParaRPr lang="it-IT" dirty="0">
              <a:effectLst/>
              <a:latin typeface="Arial" panose="020B0604020202020204" pitchFamily="34" charset="0"/>
            </a:endParaRPr>
          </a:p>
        </p:txBody>
      </p:sp>
    </p:spTree>
    <p:extLst>
      <p:ext uri="{BB962C8B-B14F-4D97-AF65-F5344CB8AC3E}">
        <p14:creationId xmlns:p14="http://schemas.microsoft.com/office/powerpoint/2010/main" val="13168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76040" y="1352550"/>
            <a:ext cx="9291960" cy="840234"/>
          </a:xfrm>
        </p:spPr>
        <p:txBody>
          <a:bodyPr anchor="t">
            <a:normAutofit fontScale="90000"/>
          </a:bodyPr>
          <a:lstStyle/>
          <a:p>
            <a:r>
              <a:rPr lang="it-IT" sz="3100" b="1" dirty="0"/>
              <a:t>I PRINCIPI</a:t>
            </a:r>
            <a:br>
              <a:rPr lang="it-IT" sz="2400" b="1" dirty="0"/>
            </a:br>
            <a:r>
              <a:rPr lang="it-IT" sz="4000" b="1" dirty="0">
                <a:latin typeface="Vivaldi" panose="03020602050506090804" pitchFamily="66" charset="0"/>
                <a:cs typeface="BrowalliaUPC" panose="020B0502040204020203" pitchFamily="34" charset="-34"/>
              </a:rPr>
              <a:t>…di risultato</a:t>
            </a:r>
          </a:p>
        </p:txBody>
      </p:sp>
      <p:sp>
        <p:nvSpPr>
          <p:cNvPr id="7" name="Rettangolo con angoli arrotondati 6">
            <a:extLst>
              <a:ext uri="{FF2B5EF4-FFF2-40B4-BE49-F238E27FC236}">
                <a16:creationId xmlns:a16="http://schemas.microsoft.com/office/drawing/2014/main" id="{9AD86486-1751-4E92-B054-F93C8CF8BAF5}"/>
              </a:ext>
            </a:extLst>
          </p:cNvPr>
          <p:cNvSpPr/>
          <p:nvPr/>
        </p:nvSpPr>
        <p:spPr>
          <a:xfrm>
            <a:off x="3133817" y="3624030"/>
            <a:ext cx="8629095" cy="1107583"/>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800" dirty="0">
                <a:solidFill>
                  <a:schemeClr val="tx1"/>
                </a:solidFill>
              </a:rPr>
              <a:t>la concorrenza non è più un valore in sé e per sé, ma  uno strumento per ottenere i migliori risultati.</a:t>
            </a:r>
          </a:p>
        </p:txBody>
      </p:sp>
      <p:sp>
        <p:nvSpPr>
          <p:cNvPr id="16" name="Rettangolo con angoli arrotondati 15">
            <a:extLst>
              <a:ext uri="{FF2B5EF4-FFF2-40B4-BE49-F238E27FC236}">
                <a16:creationId xmlns:a16="http://schemas.microsoft.com/office/drawing/2014/main" id="{8930522B-73F4-4CAC-BBA9-970F2BE683A4}"/>
              </a:ext>
            </a:extLst>
          </p:cNvPr>
          <p:cNvSpPr/>
          <p:nvPr/>
        </p:nvSpPr>
        <p:spPr>
          <a:xfrm>
            <a:off x="696187" y="5062985"/>
            <a:ext cx="8629095" cy="1293365"/>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800" dirty="0">
                <a:solidFill>
                  <a:schemeClr val="tx1"/>
                </a:solidFill>
              </a:rPr>
              <a:t>non si persegue “un risultato purché sia”, ma un risultato “virtuoso”, che accresca la qualità, diminuisca i costi, aumenti la produttività, etc.</a:t>
            </a:r>
          </a:p>
        </p:txBody>
      </p:sp>
      <p:sp>
        <p:nvSpPr>
          <p:cNvPr id="4" name="Segnaposto piè di pagina 3">
            <a:extLst>
              <a:ext uri="{FF2B5EF4-FFF2-40B4-BE49-F238E27FC236}">
                <a16:creationId xmlns:a16="http://schemas.microsoft.com/office/drawing/2014/main" id="{7CE81477-5284-2D42-E4F9-D3D88F008B34}"/>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A93003F9-8F5D-BD03-7418-B77FC0A1B9F7}"/>
              </a:ext>
            </a:extLst>
          </p:cNvPr>
          <p:cNvSpPr>
            <a:spLocks noGrp="1"/>
          </p:cNvSpPr>
          <p:nvPr>
            <p:ph type="sldNum" sz="quarter" idx="12"/>
          </p:nvPr>
        </p:nvSpPr>
        <p:spPr/>
        <p:txBody>
          <a:bodyPr/>
          <a:lstStyle/>
          <a:p>
            <a:fld id="{577E625E-9F63-4F0D-B634-A1CAF123E05C}" type="slidenum">
              <a:rPr lang="it-IT" smtClean="0"/>
              <a:t>5</a:t>
            </a:fld>
            <a:endParaRPr lang="it-IT"/>
          </a:p>
        </p:txBody>
      </p:sp>
      <p:pic>
        <p:nvPicPr>
          <p:cNvPr id="5" name="Immagine 4">
            <a:extLst>
              <a:ext uri="{FF2B5EF4-FFF2-40B4-BE49-F238E27FC236}">
                <a16:creationId xmlns:a16="http://schemas.microsoft.com/office/drawing/2014/main" id="{2D37D528-518C-202C-15B7-B26F3E302573}"/>
              </a:ext>
            </a:extLst>
          </p:cNvPr>
          <p:cNvPicPr>
            <a:picLocks noChangeAspect="1"/>
          </p:cNvPicPr>
          <p:nvPr/>
        </p:nvPicPr>
        <p:blipFill>
          <a:blip r:embed="rId3"/>
          <a:stretch>
            <a:fillRect/>
          </a:stretch>
        </p:blipFill>
        <p:spPr>
          <a:xfrm>
            <a:off x="455011" y="2414338"/>
            <a:ext cx="5357611" cy="1107583"/>
          </a:xfrm>
          <a:prstGeom prst="rect">
            <a:avLst/>
          </a:prstGeom>
        </p:spPr>
      </p:pic>
      <p:pic>
        <p:nvPicPr>
          <p:cNvPr id="6" name="Immagine 5">
            <a:extLst>
              <a:ext uri="{FF2B5EF4-FFF2-40B4-BE49-F238E27FC236}">
                <a16:creationId xmlns:a16="http://schemas.microsoft.com/office/drawing/2014/main" id="{9756401F-929B-50AA-6F19-B3941C353783}"/>
              </a:ext>
            </a:extLst>
          </p:cNvPr>
          <p:cNvPicPr>
            <a:picLocks noChangeAspect="1"/>
          </p:cNvPicPr>
          <p:nvPr/>
        </p:nvPicPr>
        <p:blipFill>
          <a:blip r:embed="rId4"/>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691931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EFBC8-8BE8-677D-8465-F94D2D500ED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CCE45E2-87BE-5F0A-08F8-B7464128E1EC}"/>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5C440925-E8A2-ECE2-F744-4CF5B4568F0E}"/>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BC1440F-754E-3F14-5B55-9521696FF86A}"/>
              </a:ext>
            </a:extLst>
          </p:cNvPr>
          <p:cNvSpPr>
            <a:spLocks noGrp="1"/>
          </p:cNvSpPr>
          <p:nvPr>
            <p:ph type="sldNum" sz="quarter" idx="12"/>
          </p:nvPr>
        </p:nvSpPr>
        <p:spPr/>
        <p:txBody>
          <a:bodyPr/>
          <a:lstStyle/>
          <a:p>
            <a:fld id="{577E625E-9F63-4F0D-B634-A1CAF123E05C}" type="slidenum">
              <a:rPr lang="it-IT" smtClean="0"/>
              <a:t>50</a:t>
            </a:fld>
            <a:endParaRPr lang="it-IT"/>
          </a:p>
        </p:txBody>
      </p:sp>
      <p:sp>
        <p:nvSpPr>
          <p:cNvPr id="15" name="Fumetto: ovale 14">
            <a:extLst>
              <a:ext uri="{FF2B5EF4-FFF2-40B4-BE49-F238E27FC236}">
                <a16:creationId xmlns:a16="http://schemas.microsoft.com/office/drawing/2014/main" id="{2A46A9D8-F1D5-4C92-8ED5-DA5027639D49}"/>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9" name="Elaborazione alternativa 18">
            <a:extLst>
              <a:ext uri="{FF2B5EF4-FFF2-40B4-BE49-F238E27FC236}">
                <a16:creationId xmlns:a16="http://schemas.microsoft.com/office/drawing/2014/main" id="{26387E05-8C1A-E883-381D-11DC6D800AAC}"/>
              </a:ext>
            </a:extLst>
          </p:cNvPr>
          <p:cNvSpPr/>
          <p:nvPr/>
        </p:nvSpPr>
        <p:spPr>
          <a:xfrm>
            <a:off x="668594" y="1820529"/>
            <a:ext cx="11316929" cy="4340737"/>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marL="50800" algn="ctr">
              <a:spcBef>
                <a:spcPts val="785"/>
              </a:spcBef>
            </a:pPr>
            <a:r>
              <a:rPr lang="it-IT" sz="1600" b="1" dirty="0">
                <a:effectLst/>
                <a:latin typeface="Calibri" panose="020F0502020204030204" pitchFamily="34" charset="0"/>
                <a:ea typeface="Calibri" panose="020F0502020204030204" pitchFamily="34" charset="0"/>
              </a:rPr>
              <a:t>Art.</a:t>
            </a:r>
            <a:r>
              <a:rPr lang="it-IT" sz="1600" b="1" spc="-10" dirty="0">
                <a:effectLst/>
                <a:latin typeface="Calibri" panose="020F0502020204030204" pitchFamily="34" charset="0"/>
                <a:ea typeface="Calibri" panose="020F0502020204030204" pitchFamily="34" charset="0"/>
              </a:rPr>
              <a:t> </a:t>
            </a:r>
            <a:r>
              <a:rPr lang="it-IT" sz="1600" b="1" dirty="0">
                <a:effectLst/>
                <a:latin typeface="Calibri" panose="020F0502020204030204" pitchFamily="34" charset="0"/>
                <a:ea typeface="Calibri" panose="020F0502020204030204" pitchFamily="34" charset="0"/>
              </a:rPr>
              <a:t>60.</a:t>
            </a:r>
            <a:r>
              <a:rPr lang="it-IT" sz="1600" b="1" spc="-5" dirty="0">
                <a:effectLst/>
                <a:latin typeface="Calibri" panose="020F0502020204030204" pitchFamily="34" charset="0"/>
                <a:ea typeface="Calibri" panose="020F0502020204030204" pitchFamily="34" charset="0"/>
              </a:rPr>
              <a:t> </a:t>
            </a:r>
            <a:r>
              <a:rPr lang="it-IT" sz="1600" b="1" dirty="0">
                <a:effectLst/>
                <a:latin typeface="Calibri" panose="020F0502020204030204" pitchFamily="34" charset="0"/>
                <a:ea typeface="Calibri" panose="020F0502020204030204" pitchFamily="34" charset="0"/>
              </a:rPr>
              <a:t>(Revisione</a:t>
            </a:r>
            <a:r>
              <a:rPr lang="it-IT" sz="1600" b="1" spc="-5" dirty="0">
                <a:effectLst/>
                <a:latin typeface="Calibri" panose="020F0502020204030204" pitchFamily="34" charset="0"/>
                <a:ea typeface="Calibri" panose="020F0502020204030204" pitchFamily="34" charset="0"/>
              </a:rPr>
              <a:t> </a:t>
            </a:r>
            <a:r>
              <a:rPr lang="it-IT" sz="1600" b="1" spc="-10" dirty="0">
                <a:effectLst/>
                <a:latin typeface="Calibri" panose="020F0502020204030204" pitchFamily="34" charset="0"/>
                <a:ea typeface="Calibri" panose="020F0502020204030204" pitchFamily="34" charset="0"/>
              </a:rPr>
              <a:t>prezzi)</a:t>
            </a:r>
            <a:endParaRPr lang="it-IT" sz="1600" b="1" dirty="0">
              <a:effectLst/>
              <a:latin typeface="Calibri" panose="020F0502020204030204" pitchFamily="34" charset="0"/>
              <a:ea typeface="Calibri" panose="020F0502020204030204" pitchFamily="34" charset="0"/>
            </a:endParaRPr>
          </a:p>
          <a:p>
            <a:pPr marL="342900" marR="252095" lvl="0" indent="-342900" algn="just">
              <a:lnSpc>
                <a:spcPct val="96000"/>
              </a:lnSpc>
              <a:spcBef>
                <a:spcPts val="805"/>
              </a:spcBef>
              <a:buSzPct val="100000"/>
              <a:buFont typeface="+mj-lt"/>
              <a:buAutoNum type="arabicPeriod" startAt="4"/>
              <a:tabLst>
                <a:tab pos="150495" algn="l"/>
              </a:tabLst>
            </a:pPr>
            <a:r>
              <a:rPr lang="it-IT" sz="1600" spc="0" dirty="0">
                <a:effectLst/>
                <a:latin typeface="Calibri" panose="020F0502020204030204" pitchFamily="34" charset="0"/>
                <a:ea typeface="Calibri" panose="020F0502020204030204" pitchFamily="34" charset="0"/>
              </a:rPr>
              <a:t>Gli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indici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costo</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prezzo</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cui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al</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comma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3,</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sono</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pubblicati,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unitamente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alla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relativa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metodologia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calcolo,</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sul</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portale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istituzionale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dell’ISTAT</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in</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conformità</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alle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pertinenti</a:t>
            </a:r>
            <a:r>
              <a:rPr lang="it-IT" sz="1600" spc="20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disposizioni normative europee e nazionali in materia di comunicazione e diffusione dell’informazione statistica ufficiale. Con provvedimento adottato dal Ministero </a:t>
            </a:r>
            <a:r>
              <a:rPr lang="it-IT" sz="1600" dirty="0">
                <a:effectLst/>
                <a:latin typeface="Calibri" panose="020F0502020204030204" pitchFamily="34" charset="0"/>
                <a:ea typeface="Calibri" panose="020F0502020204030204" pitchFamily="34" charset="0"/>
              </a:rPr>
              <a:t>dell’infrastrutture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dei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trasporti,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sentito</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l’ISTAT,</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sono</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individuate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eventuali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ulteriori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categorie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di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indici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ovvero</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ulteriori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specificazioni</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tipologiche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o</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merceologiche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delle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categorie</a:t>
            </a:r>
            <a:r>
              <a:rPr lang="it-IT" sz="1600" spc="-35"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di</a:t>
            </a:r>
            <a:r>
              <a:rPr lang="it-IT" sz="1600" spc="200" dirty="0">
                <a:effectLst/>
                <a:latin typeface="Calibri" panose="020F0502020204030204" pitchFamily="34" charset="0"/>
                <a:ea typeface="Calibri" panose="020F0502020204030204" pitchFamily="34" charset="0"/>
              </a:rPr>
              <a:t> </a:t>
            </a:r>
            <a:r>
              <a:rPr lang="it-IT" sz="1600" dirty="0">
                <a:effectLst/>
                <a:latin typeface="Calibri" panose="020F0502020204030204" pitchFamily="34" charset="0"/>
                <a:ea typeface="Calibri" panose="020F0502020204030204" pitchFamily="34" charset="0"/>
              </a:rPr>
              <a:t>indici individuate dal comma 3 nell’ambito degli indici già prodotti dall’ISTAT. </a:t>
            </a:r>
          </a:p>
          <a:p>
            <a:pPr marL="342900" marR="252095" lvl="0" indent="-342900" algn="just">
              <a:lnSpc>
                <a:spcPct val="96000"/>
              </a:lnSpc>
              <a:spcBef>
                <a:spcPts val="805"/>
              </a:spcBef>
              <a:buSzPct val="100000"/>
              <a:buFont typeface="+mj-lt"/>
              <a:buAutoNum type="arabicPeriod" startAt="4"/>
              <a:tabLst>
                <a:tab pos="150495" algn="l"/>
              </a:tabLst>
            </a:pPr>
            <a:r>
              <a:rPr lang="it-IT" sz="1600" spc="0" dirty="0">
                <a:effectLst/>
                <a:latin typeface="Calibri" panose="020F0502020204030204" pitchFamily="34" charset="0"/>
                <a:ea typeface="Calibri" panose="020F0502020204030204" pitchFamily="34" charset="0"/>
              </a:rPr>
              <a:t>Per</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far</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fronte</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ai</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maggiori</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oneri</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derivanti</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dalla</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revisione</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prezzi</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cui</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al</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presente</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articolo</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le</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stazioni</a:t>
            </a:r>
            <a:r>
              <a:rPr lang="it-IT" sz="1600" spc="-1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appaltanti</a:t>
            </a:r>
            <a:r>
              <a:rPr lang="it-IT" sz="1600" spc="-15" dirty="0">
                <a:effectLst/>
                <a:latin typeface="Calibri" panose="020F0502020204030204" pitchFamily="34" charset="0"/>
                <a:ea typeface="Calibri" panose="020F0502020204030204" pitchFamily="34" charset="0"/>
              </a:rPr>
              <a:t> </a:t>
            </a:r>
            <a:r>
              <a:rPr lang="it-IT" sz="1600" spc="-10" dirty="0">
                <a:effectLst/>
                <a:latin typeface="Calibri" panose="020F0502020204030204" pitchFamily="34" charset="0"/>
                <a:ea typeface="Calibri" panose="020F0502020204030204" pitchFamily="34" charset="0"/>
              </a:rPr>
              <a:t>utilizzano:</a:t>
            </a:r>
            <a:endParaRPr lang="it-IT" sz="1600" spc="0" dirty="0">
              <a:effectLst/>
              <a:latin typeface="Calibri" panose="020F0502020204030204" pitchFamily="34" charset="0"/>
              <a:ea typeface="Calibri" panose="020F0502020204030204" pitchFamily="34" charset="0"/>
            </a:endParaRPr>
          </a:p>
          <a:p>
            <a:pPr marL="742950" marR="364490" lvl="1" indent="-285750" algn="just">
              <a:lnSpc>
                <a:spcPct val="96000"/>
              </a:lnSpc>
              <a:spcBef>
                <a:spcPts val="795"/>
              </a:spcBef>
              <a:buSzPct val="100000"/>
              <a:buFont typeface="Calibri" panose="020F0502020204030204" pitchFamily="34" charset="0"/>
              <a:buAutoNum type="alphaLcParenR"/>
              <a:tabLst>
                <a:tab pos="407035" algn="l"/>
              </a:tabLst>
            </a:pPr>
            <a:r>
              <a:rPr lang="it-IT" sz="1600" spc="0" dirty="0">
                <a:effectLst/>
                <a:latin typeface="Calibri" panose="020F0502020204030204" pitchFamily="34" charset="0"/>
                <a:ea typeface="Calibri" panose="020F0502020204030204" pitchFamily="34" charset="0"/>
              </a:rPr>
              <a:t>nel limite del 50 per cento, le risorse appositamente accantonate per imprevisti nel quadro economico di ogni intervento, fatte salve le somme relative agli impegni</a:t>
            </a:r>
            <a:r>
              <a:rPr lang="it-IT" sz="1600" spc="20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contrattuali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già</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assunti,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le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eventuali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ulteriori</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somme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disposizione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della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medesima</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stazione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appaltante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stanziate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annualmente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relativamente</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allo</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stesso</a:t>
            </a:r>
            <a:r>
              <a:rPr lang="it-IT" sz="1600" spc="-2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intervento;</a:t>
            </a:r>
          </a:p>
          <a:p>
            <a:pPr marL="742950" marR="364490" lvl="1" indent="-285750">
              <a:lnSpc>
                <a:spcPct val="96000"/>
              </a:lnSpc>
              <a:spcBef>
                <a:spcPts val="795"/>
              </a:spcBef>
              <a:buSzPct val="100000"/>
              <a:buFont typeface="Calibri" panose="020F0502020204030204" pitchFamily="34" charset="0"/>
              <a:buAutoNum type="alphaLcParenR"/>
              <a:tabLst>
                <a:tab pos="407035" algn="l"/>
              </a:tabLst>
            </a:pPr>
            <a:r>
              <a:rPr lang="it-IT" sz="1600" spc="0" dirty="0">
                <a:effectLst/>
                <a:latin typeface="Calibri" panose="020F0502020204030204" pitchFamily="34" charset="0"/>
                <a:ea typeface="Calibri" panose="020F0502020204030204" pitchFamily="34" charset="0"/>
              </a:rPr>
              <a:t>le</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somme</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derivanti</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da</a:t>
            </a:r>
            <a:r>
              <a:rPr lang="it-IT" sz="1600" spc="-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ribassi</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d'asta,</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se</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non</a:t>
            </a:r>
            <a:r>
              <a:rPr lang="it-IT" sz="1600" spc="-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ne</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è</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prevista</a:t>
            </a:r>
            <a:r>
              <a:rPr lang="it-IT" sz="1600" spc="-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una</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diversa</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destinazione</a:t>
            </a:r>
            <a:r>
              <a:rPr lang="it-IT" sz="1600" spc="-1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dalle</a:t>
            </a:r>
            <a:r>
              <a:rPr lang="it-IT" sz="1600" spc="-5"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norme</a:t>
            </a:r>
            <a:r>
              <a:rPr lang="it-IT" sz="1600" spc="-10" dirty="0">
                <a:effectLst/>
                <a:latin typeface="Calibri" panose="020F0502020204030204" pitchFamily="34" charset="0"/>
                <a:ea typeface="Calibri" panose="020F0502020204030204" pitchFamily="34" charset="0"/>
              </a:rPr>
              <a:t> vigenti;</a:t>
            </a:r>
          </a:p>
          <a:p>
            <a:pPr marL="742950" marR="364490" lvl="1" indent="-285750" algn="just">
              <a:lnSpc>
                <a:spcPct val="96000"/>
              </a:lnSpc>
              <a:spcBef>
                <a:spcPts val="795"/>
              </a:spcBef>
              <a:buSzPct val="100000"/>
              <a:buFont typeface="Calibri" panose="020F0502020204030204" pitchFamily="34" charset="0"/>
              <a:buAutoNum type="alphaLcParenR"/>
              <a:tabLst>
                <a:tab pos="407035" algn="l"/>
              </a:tabLst>
            </a:pPr>
            <a:r>
              <a:rPr lang="it-IT" sz="1600" spc="0" dirty="0">
                <a:effectLst/>
                <a:latin typeface="Calibri" panose="020F0502020204030204" pitchFamily="34" charset="0"/>
                <a:ea typeface="Calibri" panose="020F0502020204030204" pitchFamily="34" charset="0"/>
              </a:rPr>
              <a:t>le</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somme</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disponibili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relative</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ad</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altri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interventi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ultimati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competenza</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della</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medesima</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stazione</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appaltante</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per</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quali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siano</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stati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eseguiti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relativi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collaudi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o</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emessi</a:t>
            </a:r>
            <a:r>
              <a:rPr lang="it-IT" sz="1600" spc="-2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i</a:t>
            </a:r>
            <a:r>
              <a:rPr lang="it-IT" sz="1600" spc="200" dirty="0">
                <a:effectLst/>
                <a:latin typeface="Calibri" panose="020F0502020204030204" pitchFamily="34" charset="0"/>
                <a:ea typeface="Calibri" panose="020F0502020204030204" pitchFamily="34" charset="0"/>
              </a:rPr>
              <a:t> </a:t>
            </a:r>
            <a:r>
              <a:rPr lang="it-IT" sz="1600" spc="0" dirty="0">
                <a:effectLst/>
                <a:latin typeface="Calibri" panose="020F0502020204030204" pitchFamily="34" charset="0"/>
                <a:ea typeface="Calibri" panose="020F0502020204030204" pitchFamily="34" charset="0"/>
              </a:rPr>
              <a:t>certificati di regolare esecuzione, nel rispetto delle procedure contabili della spesa e nei limiti della residua spesa autorizzata disponibile.</a:t>
            </a:r>
          </a:p>
        </p:txBody>
      </p:sp>
      <p:sp>
        <p:nvSpPr>
          <p:cNvPr id="3" name="Fumetto: rettangolo con angoli arrotondati 2">
            <a:extLst>
              <a:ext uri="{FF2B5EF4-FFF2-40B4-BE49-F238E27FC236}">
                <a16:creationId xmlns:a16="http://schemas.microsoft.com/office/drawing/2014/main" id="{30BE0250-6395-A2E9-6A1F-68567CF9750B}"/>
              </a:ext>
            </a:extLst>
          </p:cNvPr>
          <p:cNvSpPr/>
          <p:nvPr/>
        </p:nvSpPr>
        <p:spPr>
          <a:xfrm>
            <a:off x="3431458" y="136525"/>
            <a:ext cx="8760543" cy="6372430"/>
          </a:xfrm>
          <a:prstGeom prst="wedgeRoundRectCallout">
            <a:avLst>
              <a:gd name="adj1" fmla="val -72543"/>
              <a:gd name="adj2" fmla="val -11377"/>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marL="685800"/>
            <a:r>
              <a:rPr lang="it-IT" sz="1800" dirty="0">
                <a:effectLst/>
                <a:latin typeface="Segoe UI" panose="020B0502040204020203" pitchFamily="34" charset="0"/>
              </a:rPr>
              <a:t>il comma 4 è sostituito dal seguente:</a:t>
            </a:r>
            <a:endParaRPr lang="it-IT" sz="1800" dirty="0">
              <a:effectLst/>
              <a:latin typeface="Arial" panose="020B0604020202020204" pitchFamily="34" charset="0"/>
            </a:endParaRPr>
          </a:p>
          <a:p>
            <a:pPr algn="just"/>
            <a:r>
              <a:rPr lang="it-IT" sz="1800" dirty="0">
                <a:effectLst/>
                <a:latin typeface="Segoe UI" panose="020B0502040204020203" pitchFamily="34" charset="0"/>
              </a:rPr>
              <a:t>«4. Con provvedimento adottato dal Ministero dell'infrastrutture e dei trasporti, sentito l'ISTAT, sono adottati i singoli indici di costo delle lavorazioni, sulla base delle tipologie omogenee di cui alla tabella A dell'allegato II.2-bis, per la determinazione degli indici sintetici individuati ai sensi del comma 4-quater.»;</a:t>
            </a:r>
          </a:p>
          <a:p>
            <a:r>
              <a:rPr lang="it-IT" dirty="0">
                <a:latin typeface="Segoe UI" panose="020B0502040204020203" pitchFamily="34" charset="0"/>
              </a:rPr>
              <a:t>dopo il comma 4 sono inseriti i seguenti:</a:t>
            </a:r>
          </a:p>
          <a:p>
            <a:pPr algn="just"/>
            <a:r>
              <a:rPr lang="it-IT" dirty="0">
                <a:latin typeface="Segoe UI" panose="020B0502040204020203" pitchFamily="34" charset="0"/>
              </a:rPr>
              <a:t>«4-bis. Gli indici di prezzo di cui al comma 3, lettera b), sono pubblicati, unitamente alla relativa metodologia di calcolo, sul portale istituzionale dell'ISTAT in conformità alle pertinenti disposizioni normative europee e nazionali in materia di comunicazione e diffusione dell'informazione statistica ufficiale.</a:t>
            </a:r>
          </a:p>
          <a:p>
            <a:pPr algn="just"/>
            <a:r>
              <a:rPr lang="it-IT" dirty="0">
                <a:latin typeface="Segoe UI" panose="020B0502040204020203" pitchFamily="34" charset="0"/>
              </a:rPr>
              <a:t>4-ter. In relazione agli appalti di servizi e forniture che, in ragione dei settori di riferimento, dispongono di specifici indici di determinazione della variazione del prezzo, resta ferma la possibilità di fare riferimento ai medesimi indici anche in sostituzione di quelli previsti dal comma 3, lettera b). Le disposizioni di cui al comma 1 non si applicano agli appalti di servizi e forniture il cui prezzo è determinato sulla base di una indicizzazione.</a:t>
            </a:r>
          </a:p>
          <a:p>
            <a:pPr algn="just"/>
            <a:r>
              <a:rPr lang="it-IT" dirty="0">
                <a:latin typeface="Segoe UI" panose="020B0502040204020203" pitchFamily="34" charset="0"/>
              </a:rPr>
              <a:t>4-quater. L'allegato II.2-bis disciplina le modalità di applicazione delle clausole di revisione dei prezzi, tenuto conto della natura e del settore merceologico dell'appalto, e degli indici disponibili e ne specifica le modalità di corresponsione, anche in considerazione dell'eventuale ricorso al subappalto.».</a:t>
            </a:r>
          </a:p>
          <a:p>
            <a:endParaRPr lang="it-IT" sz="1800" dirty="0">
              <a:effectLst/>
              <a:latin typeface="Arial" panose="020B0604020202020204" pitchFamily="34" charset="0"/>
            </a:endParaRPr>
          </a:p>
        </p:txBody>
      </p:sp>
    </p:spTree>
    <p:extLst>
      <p:ext uri="{BB962C8B-B14F-4D97-AF65-F5344CB8AC3E}">
        <p14:creationId xmlns:p14="http://schemas.microsoft.com/office/powerpoint/2010/main" val="38368724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45ED1-048F-8E08-0FA3-3ACAC974532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386CE1E-6BA4-0F60-584C-768362AD3EA8}"/>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32B35113-468C-4E74-F799-F755727E70EA}"/>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7D3B631C-7746-0C22-2772-4C4E44E59112}"/>
              </a:ext>
            </a:extLst>
          </p:cNvPr>
          <p:cNvSpPr>
            <a:spLocks noGrp="1"/>
          </p:cNvSpPr>
          <p:nvPr>
            <p:ph type="sldNum" sz="quarter" idx="12"/>
          </p:nvPr>
        </p:nvSpPr>
        <p:spPr/>
        <p:txBody>
          <a:bodyPr/>
          <a:lstStyle/>
          <a:p>
            <a:fld id="{577E625E-9F63-4F0D-B634-A1CAF123E05C}" type="slidenum">
              <a:rPr lang="it-IT" smtClean="0"/>
              <a:t>51</a:t>
            </a:fld>
            <a:endParaRPr lang="it-IT"/>
          </a:p>
        </p:txBody>
      </p:sp>
      <p:sp>
        <p:nvSpPr>
          <p:cNvPr id="15" name="Fumetto: ovale 14">
            <a:extLst>
              <a:ext uri="{FF2B5EF4-FFF2-40B4-BE49-F238E27FC236}">
                <a16:creationId xmlns:a16="http://schemas.microsoft.com/office/drawing/2014/main" id="{A88D42CE-5A33-66C5-89DF-84712F5F1F08}"/>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95E6800D-C1A9-184A-E8AA-2137C0D9BFDA}"/>
              </a:ext>
            </a:extLst>
          </p:cNvPr>
          <p:cNvSpPr/>
          <p:nvPr/>
        </p:nvSpPr>
        <p:spPr>
          <a:xfrm>
            <a:off x="993058" y="2202426"/>
            <a:ext cx="3195484" cy="3303024"/>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LAVORI</a:t>
            </a:r>
          </a:p>
          <a:p>
            <a:pPr algn="ctr"/>
            <a:r>
              <a:rPr lang="it-IT" sz="1800" dirty="0">
                <a:solidFill>
                  <a:schemeClr val="tx1"/>
                </a:solidFill>
                <a:effectLst/>
                <a:latin typeface="Segoe UI" panose="020B0502040204020203" pitchFamily="34" charset="0"/>
              </a:rPr>
              <a:t>variazione del costo dell'opera, in aumento o in diminuzione, superiore al 3 per cento dell'importo complessivo e operano nella misura del 90 per cento del valore eccedente la variazione del 3 per cento applicata alle prestazioni da eseguire</a:t>
            </a:r>
            <a:endParaRPr lang="it-IT" dirty="0">
              <a:solidFill>
                <a:schemeClr val="tx1"/>
              </a:solidFill>
            </a:endParaRPr>
          </a:p>
        </p:txBody>
      </p:sp>
      <p:sp>
        <p:nvSpPr>
          <p:cNvPr id="9" name="Elaborazione alternativa 8">
            <a:extLst>
              <a:ext uri="{FF2B5EF4-FFF2-40B4-BE49-F238E27FC236}">
                <a16:creationId xmlns:a16="http://schemas.microsoft.com/office/drawing/2014/main" id="{E5791D52-AC5B-5155-4C2E-44C1CECE820F}"/>
              </a:ext>
            </a:extLst>
          </p:cNvPr>
          <p:cNvSpPr/>
          <p:nvPr/>
        </p:nvSpPr>
        <p:spPr>
          <a:xfrm>
            <a:off x="7615084" y="2202426"/>
            <a:ext cx="3195484" cy="3303024"/>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FORNITURE E SERVIZI</a:t>
            </a:r>
          </a:p>
          <a:p>
            <a:pPr algn="ctr"/>
            <a:r>
              <a:rPr lang="it-IT" sz="1800" dirty="0">
                <a:solidFill>
                  <a:schemeClr val="tx1"/>
                </a:solidFill>
                <a:effectLst/>
                <a:latin typeface="Segoe UI" panose="020B0502040204020203" pitchFamily="34" charset="0"/>
              </a:rPr>
              <a:t>variazione del costo della fornitura o del servizio, in aumento o in diminuzione, superiore al 5 per cento dell'importo complessivo e operano nella misura dell'80 per cento del valore eccedente la variazione del 5 per cento applicata alle prestazioni da eseguire.</a:t>
            </a:r>
            <a:endParaRPr lang="it-IT" dirty="0">
              <a:solidFill>
                <a:schemeClr val="tx1"/>
              </a:solidFill>
            </a:endParaRPr>
          </a:p>
        </p:txBody>
      </p:sp>
      <p:pic>
        <p:nvPicPr>
          <p:cNvPr id="10" name="Immagine 9">
            <a:extLst>
              <a:ext uri="{FF2B5EF4-FFF2-40B4-BE49-F238E27FC236}">
                <a16:creationId xmlns:a16="http://schemas.microsoft.com/office/drawing/2014/main" id="{87CF1F05-8B18-ADE5-0167-50CB60987F2F}"/>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2386929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5BD96E-B412-59B3-7101-3D16B1BD4A1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1728D85-316C-587B-0172-6E52EBE4283C}"/>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4E867921-AA02-ED12-B604-EBF9766DD5EE}"/>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B89CA622-1BDB-F8D5-E0F0-8A342D137891}"/>
              </a:ext>
            </a:extLst>
          </p:cNvPr>
          <p:cNvSpPr>
            <a:spLocks noGrp="1"/>
          </p:cNvSpPr>
          <p:nvPr>
            <p:ph type="sldNum" sz="quarter" idx="12"/>
          </p:nvPr>
        </p:nvSpPr>
        <p:spPr/>
        <p:txBody>
          <a:bodyPr/>
          <a:lstStyle/>
          <a:p>
            <a:fld id="{577E625E-9F63-4F0D-B634-A1CAF123E05C}" type="slidenum">
              <a:rPr lang="it-IT" smtClean="0"/>
              <a:t>52</a:t>
            </a:fld>
            <a:endParaRPr lang="it-IT"/>
          </a:p>
        </p:txBody>
      </p:sp>
      <p:sp>
        <p:nvSpPr>
          <p:cNvPr id="15" name="Fumetto: ovale 14">
            <a:extLst>
              <a:ext uri="{FF2B5EF4-FFF2-40B4-BE49-F238E27FC236}">
                <a16:creationId xmlns:a16="http://schemas.microsoft.com/office/drawing/2014/main" id="{6C78BAF1-3447-A78E-5266-7BEC52D2B82C}"/>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777EC96B-167E-4D82-C27B-8306C07634E9}"/>
              </a:ext>
            </a:extLst>
          </p:cNvPr>
          <p:cNvSpPr/>
          <p:nvPr/>
        </p:nvSpPr>
        <p:spPr>
          <a:xfrm>
            <a:off x="993058" y="2202426"/>
            <a:ext cx="3195484" cy="3303024"/>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LAVORI</a:t>
            </a:r>
          </a:p>
          <a:p>
            <a:pPr algn="ctr"/>
            <a:r>
              <a:rPr lang="it-IT" sz="1800" dirty="0">
                <a:solidFill>
                  <a:schemeClr val="tx1"/>
                </a:solidFill>
                <a:effectLst/>
                <a:latin typeface="Segoe UI" panose="020B0502040204020203" pitchFamily="34" charset="0"/>
              </a:rPr>
              <a:t>variazione del costo dell'opera, in aumento o in diminuzione, superiore al 3 per cento dell'importo complessivo e operano nella misura del 90 per cento del valore eccedente la variazione del 3 per cento applicata alle prestazioni da eseguire</a:t>
            </a:r>
            <a:endParaRPr lang="it-IT" dirty="0">
              <a:solidFill>
                <a:schemeClr val="tx1"/>
              </a:solidFill>
            </a:endParaRPr>
          </a:p>
        </p:txBody>
      </p:sp>
      <p:sp>
        <p:nvSpPr>
          <p:cNvPr id="8" name="Elaborazione alternativa 7">
            <a:extLst>
              <a:ext uri="{FF2B5EF4-FFF2-40B4-BE49-F238E27FC236}">
                <a16:creationId xmlns:a16="http://schemas.microsoft.com/office/drawing/2014/main" id="{4D51853E-251F-FFAA-5E44-88B79DC8CF1F}"/>
              </a:ext>
            </a:extLst>
          </p:cNvPr>
          <p:cNvSpPr/>
          <p:nvPr/>
        </p:nvSpPr>
        <p:spPr>
          <a:xfrm>
            <a:off x="6096000" y="2220247"/>
            <a:ext cx="3195484" cy="3303024"/>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800" b="0" i="0" u="none" strike="noStrike" baseline="0" dirty="0">
                <a:solidFill>
                  <a:srgbClr val="3C3C3C"/>
                </a:solidFill>
                <a:latin typeface=".L"/>
              </a:rPr>
              <a:t>Per esemplificare, a fronte di una variazione dell’8%, in base alla precedente disciplina il corrispettivo revisionale da riconoscere sarebbe stato pari all’80% dell’8%, mentre secondo la nuova formulazione sarebbe pari al 90% del 5%. </a:t>
            </a:r>
            <a:endParaRPr lang="it-IT" dirty="0">
              <a:solidFill>
                <a:schemeClr val="tx1"/>
              </a:solidFill>
            </a:endParaRPr>
          </a:p>
        </p:txBody>
      </p:sp>
      <p:sp>
        <p:nvSpPr>
          <p:cNvPr id="10" name="Freccia a destra 9">
            <a:extLst>
              <a:ext uri="{FF2B5EF4-FFF2-40B4-BE49-F238E27FC236}">
                <a16:creationId xmlns:a16="http://schemas.microsoft.com/office/drawing/2014/main" id="{D47B25BC-E2D5-DDD8-73D2-E20DBA21E737}"/>
              </a:ext>
            </a:extLst>
          </p:cNvPr>
          <p:cNvSpPr/>
          <p:nvPr/>
        </p:nvSpPr>
        <p:spPr>
          <a:xfrm>
            <a:off x="4485715" y="3326619"/>
            <a:ext cx="1313112"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a:extLst>
              <a:ext uri="{FF2B5EF4-FFF2-40B4-BE49-F238E27FC236}">
                <a16:creationId xmlns:a16="http://schemas.microsoft.com/office/drawing/2014/main" id="{5D02D4DD-1FA0-72B7-F146-0EFA02C40143}"/>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745306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73CE4-F795-8811-C712-ED7EF537B6A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AB4B003-7942-FDBC-C936-54DFDA1E9AFF}"/>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36D8078C-0F19-A267-1C8C-23BA96058B53}"/>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C4FE8167-8895-4FC5-398E-E801C2ED648C}"/>
              </a:ext>
            </a:extLst>
          </p:cNvPr>
          <p:cNvSpPr>
            <a:spLocks noGrp="1"/>
          </p:cNvSpPr>
          <p:nvPr>
            <p:ph type="sldNum" sz="quarter" idx="12"/>
          </p:nvPr>
        </p:nvSpPr>
        <p:spPr/>
        <p:txBody>
          <a:bodyPr/>
          <a:lstStyle/>
          <a:p>
            <a:fld id="{577E625E-9F63-4F0D-B634-A1CAF123E05C}" type="slidenum">
              <a:rPr lang="it-IT" smtClean="0"/>
              <a:t>53</a:t>
            </a:fld>
            <a:endParaRPr lang="it-IT"/>
          </a:p>
        </p:txBody>
      </p:sp>
      <p:sp>
        <p:nvSpPr>
          <p:cNvPr id="15" name="Fumetto: ovale 14">
            <a:extLst>
              <a:ext uri="{FF2B5EF4-FFF2-40B4-BE49-F238E27FC236}">
                <a16:creationId xmlns:a16="http://schemas.microsoft.com/office/drawing/2014/main" id="{D859814B-A943-D5C9-8FE2-1515302131A3}"/>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0DD41473-D99C-9569-4BF4-BB9036419833}"/>
              </a:ext>
            </a:extLst>
          </p:cNvPr>
          <p:cNvSpPr/>
          <p:nvPr/>
        </p:nvSpPr>
        <p:spPr>
          <a:xfrm>
            <a:off x="266818" y="1989406"/>
            <a:ext cx="5417574" cy="1658362"/>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LAVORI</a:t>
            </a:r>
          </a:p>
          <a:p>
            <a:pPr algn="ctr"/>
            <a:r>
              <a:rPr lang="it-IT" sz="1800" dirty="0">
                <a:solidFill>
                  <a:schemeClr val="tx1"/>
                </a:solidFill>
                <a:effectLst/>
                <a:latin typeface="Segoe UI" panose="020B0502040204020203" pitchFamily="34" charset="0"/>
              </a:rPr>
              <a:t>variazione del costo dell'opera, in aumento o in diminuzione, superiore al 3 per cento dell'importo complessivo e operano nella misura del 90 per cento del valore eccedente la variazione del 3 per cento applicata alle prestazioni da eseguire</a:t>
            </a:r>
            <a:endParaRPr lang="it-IT" dirty="0">
              <a:solidFill>
                <a:schemeClr val="tx1"/>
              </a:solidFill>
            </a:endParaRPr>
          </a:p>
        </p:txBody>
      </p:sp>
      <p:sp>
        <p:nvSpPr>
          <p:cNvPr id="8" name="Elaborazione alternativa 7">
            <a:extLst>
              <a:ext uri="{FF2B5EF4-FFF2-40B4-BE49-F238E27FC236}">
                <a16:creationId xmlns:a16="http://schemas.microsoft.com/office/drawing/2014/main" id="{77EB3FEA-3060-6908-ED4B-4AE7846F03E3}"/>
              </a:ext>
            </a:extLst>
          </p:cNvPr>
          <p:cNvSpPr/>
          <p:nvPr/>
        </p:nvSpPr>
        <p:spPr>
          <a:xfrm>
            <a:off x="7090033" y="1989406"/>
            <a:ext cx="4374379" cy="1658362"/>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800" b="0" i="0" u="none" strike="noStrike" baseline="0" dirty="0">
                <a:solidFill>
                  <a:srgbClr val="3C3C3C"/>
                </a:solidFill>
                <a:latin typeface=".L"/>
              </a:rPr>
              <a:t>Per esemplificare, a fronte di una variazione dell’8%, in base alla precedente disciplina il corrispettivo revisionale da riconoscere sarebbe stato pari all’80% dell’8%, mentre secondo la nuova formulazione sarebbe pari al 90% del 5%. </a:t>
            </a:r>
            <a:endParaRPr lang="it-IT" dirty="0">
              <a:solidFill>
                <a:schemeClr val="tx1"/>
              </a:solidFill>
            </a:endParaRPr>
          </a:p>
        </p:txBody>
      </p:sp>
      <p:sp>
        <p:nvSpPr>
          <p:cNvPr id="10" name="Freccia a destra 9">
            <a:extLst>
              <a:ext uri="{FF2B5EF4-FFF2-40B4-BE49-F238E27FC236}">
                <a16:creationId xmlns:a16="http://schemas.microsoft.com/office/drawing/2014/main" id="{97B7A649-E3CC-FB98-5CB1-15AE2AE70B02}"/>
              </a:ext>
            </a:extLst>
          </p:cNvPr>
          <p:cNvSpPr/>
          <p:nvPr/>
        </p:nvSpPr>
        <p:spPr>
          <a:xfrm>
            <a:off x="5715235" y="2495550"/>
            <a:ext cx="1313112"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068F6122-950E-4C86-55D2-F82056EA6074}"/>
              </a:ext>
            </a:extLst>
          </p:cNvPr>
          <p:cNvSpPr/>
          <p:nvPr/>
        </p:nvSpPr>
        <p:spPr>
          <a:xfrm>
            <a:off x="266818" y="4178710"/>
            <a:ext cx="5417574" cy="204657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FORNITURE E SERVIZI</a:t>
            </a:r>
          </a:p>
          <a:p>
            <a:pPr algn="ctr"/>
            <a:r>
              <a:rPr lang="it-IT" sz="1800" dirty="0">
                <a:solidFill>
                  <a:schemeClr val="tx1"/>
                </a:solidFill>
                <a:effectLst/>
                <a:latin typeface="Segoe UI" panose="020B0502040204020203" pitchFamily="34" charset="0"/>
              </a:rPr>
              <a:t>variazione del costo della fornitura o del servizio, in aumento o in diminuzione, superiore al 5 per cento dell'importo complessivo e operano nella misura dell'80 per cento del valore eccedente la variazione del 5 per cento applicata alle prestazioni da eseguire.</a:t>
            </a:r>
            <a:endParaRPr lang="it-IT" dirty="0">
              <a:solidFill>
                <a:schemeClr val="tx1"/>
              </a:solidFill>
            </a:endParaRPr>
          </a:p>
        </p:txBody>
      </p:sp>
      <p:sp>
        <p:nvSpPr>
          <p:cNvPr id="9" name="Freccia a destra 8">
            <a:extLst>
              <a:ext uri="{FF2B5EF4-FFF2-40B4-BE49-F238E27FC236}">
                <a16:creationId xmlns:a16="http://schemas.microsoft.com/office/drawing/2014/main" id="{45F9E04F-494F-8B41-9B4B-F082E1657CBE}"/>
              </a:ext>
            </a:extLst>
          </p:cNvPr>
          <p:cNvSpPr/>
          <p:nvPr/>
        </p:nvSpPr>
        <p:spPr>
          <a:xfrm>
            <a:off x="5715235" y="4831313"/>
            <a:ext cx="1313112"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Elaborazione alternativa 10">
            <a:extLst>
              <a:ext uri="{FF2B5EF4-FFF2-40B4-BE49-F238E27FC236}">
                <a16:creationId xmlns:a16="http://schemas.microsoft.com/office/drawing/2014/main" id="{EA2FDA26-9FA9-ECDC-5321-9BFB43F40A24}"/>
              </a:ext>
            </a:extLst>
          </p:cNvPr>
          <p:cNvSpPr/>
          <p:nvPr/>
        </p:nvSpPr>
        <p:spPr>
          <a:xfrm>
            <a:off x="7128260" y="3909908"/>
            <a:ext cx="4374379" cy="2715432"/>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it-IT" sz="1800" b="0" i="0" u="none" strike="noStrike" baseline="0" dirty="0">
              <a:solidFill>
                <a:srgbClr val="000000"/>
              </a:solidFill>
              <a:latin typeface=".L"/>
            </a:endParaRPr>
          </a:p>
          <a:p>
            <a:r>
              <a:rPr lang="it-IT" sz="1600" dirty="0">
                <a:solidFill>
                  <a:srgbClr val="3C3C3C"/>
                </a:solidFill>
                <a:latin typeface=".L"/>
              </a:rPr>
              <a:t>P</a:t>
            </a:r>
            <a:r>
              <a:rPr lang="it-IT" sz="1600" b="0" i="0" u="none" strike="noStrike" baseline="0" dirty="0">
                <a:solidFill>
                  <a:srgbClr val="3C3C3C"/>
                </a:solidFill>
                <a:latin typeface=".L"/>
              </a:rPr>
              <a:t>enalizzazione che viene in parte ridotta consentendo (senza obbligo) alle stazioni appaltanti di prevedere nei contratti, oltre alla clausola revisionale che opera secondo il meccanismo sopra indicato, un’ulteriore clausola che consenta l’adeguamento del corrispettivo secondo un indice di inflazione convenzionalmente individuato. Si tratta quindi di un adeguamento automatico semplicemente correlato all’andamento dell’inflazione.</a:t>
            </a:r>
            <a:endParaRPr lang="it-IT" sz="1600" dirty="0">
              <a:solidFill>
                <a:schemeClr val="tx1"/>
              </a:solidFill>
            </a:endParaRPr>
          </a:p>
        </p:txBody>
      </p:sp>
      <p:sp>
        <p:nvSpPr>
          <p:cNvPr id="12" name="Fumetto: rettangolo con angoli arrotondati 11">
            <a:extLst>
              <a:ext uri="{FF2B5EF4-FFF2-40B4-BE49-F238E27FC236}">
                <a16:creationId xmlns:a16="http://schemas.microsoft.com/office/drawing/2014/main" id="{D9EDBF3F-99B9-8B26-184F-A5E33464AABB}"/>
              </a:ext>
            </a:extLst>
          </p:cNvPr>
          <p:cNvSpPr/>
          <p:nvPr/>
        </p:nvSpPr>
        <p:spPr>
          <a:xfrm>
            <a:off x="266818" y="1799303"/>
            <a:ext cx="5898008" cy="3773373"/>
          </a:xfrm>
          <a:prstGeom prst="wedgeRoundRectCallout">
            <a:avLst>
              <a:gd name="adj1" fmla="val 69560"/>
              <a:gd name="adj2" fmla="val 22718"/>
              <a:gd name="adj3" fmla="val 16667"/>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2400" dirty="0">
                <a:solidFill>
                  <a:srgbClr val="000000"/>
                </a:solidFill>
                <a:latin typeface=".L"/>
              </a:rPr>
              <a:t>Tuttavia </a:t>
            </a:r>
            <a:r>
              <a:rPr lang="it-IT" sz="2400" b="0" i="0" u="none" strike="noStrike" baseline="0" dirty="0">
                <a:solidFill>
                  <a:srgbClr val="3C3C3C"/>
                </a:solidFill>
                <a:latin typeface=".L"/>
              </a:rPr>
              <a:t>non si avrà una duplice rivalutazione in senso assoluto, poiché la medesima disposizione chiarisce che l’incremento del prezzo derivante dall’applicazione dell’indice di inflazione non viene considerato ai fini del calcolo della variazione del costo del servizio o della fornitura rilevante ai fini dell’attivazione della clausola di revisione in senso proprio.</a:t>
            </a:r>
            <a:endParaRPr lang="it-IT" sz="2400" dirty="0"/>
          </a:p>
        </p:txBody>
      </p:sp>
      <p:pic>
        <p:nvPicPr>
          <p:cNvPr id="13" name="Immagine 12">
            <a:extLst>
              <a:ext uri="{FF2B5EF4-FFF2-40B4-BE49-F238E27FC236}">
                <a16:creationId xmlns:a16="http://schemas.microsoft.com/office/drawing/2014/main" id="{21773C34-DB98-7B5B-2150-E0CE5AEB441A}"/>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52543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7E04B-D093-72C7-4886-7BCF007F7B0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058C64-A3D1-F6C7-82B2-A49C17032751}"/>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5FA4F4F4-0A4F-8051-7924-5159EF4142BE}"/>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5F0000E2-6E6B-1FB4-91D2-C71428C46B5E}"/>
              </a:ext>
            </a:extLst>
          </p:cNvPr>
          <p:cNvSpPr>
            <a:spLocks noGrp="1"/>
          </p:cNvSpPr>
          <p:nvPr>
            <p:ph type="sldNum" sz="quarter" idx="12"/>
          </p:nvPr>
        </p:nvSpPr>
        <p:spPr/>
        <p:txBody>
          <a:bodyPr/>
          <a:lstStyle/>
          <a:p>
            <a:fld id="{577E625E-9F63-4F0D-B634-A1CAF123E05C}" type="slidenum">
              <a:rPr lang="it-IT" smtClean="0"/>
              <a:t>54</a:t>
            </a:fld>
            <a:endParaRPr lang="it-IT"/>
          </a:p>
        </p:txBody>
      </p:sp>
      <p:sp>
        <p:nvSpPr>
          <p:cNvPr id="15" name="Fumetto: ovale 14">
            <a:extLst>
              <a:ext uri="{FF2B5EF4-FFF2-40B4-BE49-F238E27FC236}">
                <a16:creationId xmlns:a16="http://schemas.microsoft.com/office/drawing/2014/main" id="{D04227D3-95BD-F0CD-E054-61D03C39BD4A}"/>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95C434FE-C984-913F-9C53-5898504EE5FD}"/>
              </a:ext>
            </a:extLst>
          </p:cNvPr>
          <p:cNvSpPr/>
          <p:nvPr/>
        </p:nvSpPr>
        <p:spPr>
          <a:xfrm>
            <a:off x="266818" y="1989406"/>
            <a:ext cx="3371117" cy="3805188"/>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i="0" u="none" strike="noStrike" baseline="0" dirty="0">
                <a:solidFill>
                  <a:srgbClr val="3C3C3C"/>
                </a:solidFill>
                <a:latin typeface=".L"/>
              </a:rPr>
              <a:t>INDICI</a:t>
            </a:r>
          </a:p>
          <a:p>
            <a:pPr algn="just"/>
            <a:endParaRPr lang="it-IT" dirty="0">
              <a:solidFill>
                <a:srgbClr val="3C3C3C"/>
              </a:solidFill>
              <a:latin typeface=".L"/>
            </a:endParaRPr>
          </a:p>
          <a:p>
            <a:pPr algn="just"/>
            <a:r>
              <a:rPr lang="it-IT" sz="1800" b="0" i="0" u="none" strike="noStrike" baseline="0" dirty="0">
                <a:solidFill>
                  <a:srgbClr val="3C3C3C"/>
                </a:solidFill>
                <a:latin typeface=".L"/>
              </a:rPr>
              <a:t>Vi sono poi le modifiche ai commi 3 e 4 dell’articolo 60, che riguardano gli indici di costo e di prezzo sulla base dei quali sono determinate le relative variazioni. Tali modifiche si fondano su una netta distinzione tra lavori da un lato e servizi e forniture dall’altro.</a:t>
            </a:r>
            <a:endParaRPr lang="it-IT" dirty="0">
              <a:solidFill>
                <a:schemeClr val="tx1"/>
              </a:solidFill>
            </a:endParaRPr>
          </a:p>
        </p:txBody>
      </p:sp>
      <p:sp>
        <p:nvSpPr>
          <p:cNvPr id="10" name="Freccia a destra 9">
            <a:extLst>
              <a:ext uri="{FF2B5EF4-FFF2-40B4-BE49-F238E27FC236}">
                <a16:creationId xmlns:a16="http://schemas.microsoft.com/office/drawing/2014/main" id="{A734FE4B-DE10-5BEE-007D-BC101E5C2902}"/>
              </a:ext>
            </a:extLst>
          </p:cNvPr>
          <p:cNvSpPr/>
          <p:nvPr/>
        </p:nvSpPr>
        <p:spPr>
          <a:xfrm>
            <a:off x="3829159" y="2270624"/>
            <a:ext cx="1313112"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8E2A0044-2AE9-0D32-1E66-31339805CABC}"/>
              </a:ext>
            </a:extLst>
          </p:cNvPr>
          <p:cNvSpPr/>
          <p:nvPr/>
        </p:nvSpPr>
        <p:spPr>
          <a:xfrm>
            <a:off x="5395199" y="1789022"/>
            <a:ext cx="5417574" cy="204657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LAVORI</a:t>
            </a:r>
          </a:p>
          <a:p>
            <a:pPr algn="just"/>
            <a:r>
              <a:rPr lang="it-IT" sz="1800" b="0" i="0" u="none" strike="noStrike" baseline="0" dirty="0">
                <a:solidFill>
                  <a:srgbClr val="3C3C3C"/>
                </a:solidFill>
                <a:latin typeface=".L"/>
              </a:rPr>
              <a:t>Per i lavori è previsto che gli indici siano individuati con provvedimento del Ministro delle infrastrutture sentito l’Istat, sulla base delle singole tipologie di lavorazioni puntualmente indicate nelle Tabelle di cui all’Allegato II.2 bis </a:t>
            </a:r>
            <a:endParaRPr lang="it-IT" dirty="0">
              <a:solidFill>
                <a:schemeClr val="tx1"/>
              </a:solidFill>
            </a:endParaRPr>
          </a:p>
        </p:txBody>
      </p:sp>
      <p:sp>
        <p:nvSpPr>
          <p:cNvPr id="9" name="Freccia a destra 8">
            <a:extLst>
              <a:ext uri="{FF2B5EF4-FFF2-40B4-BE49-F238E27FC236}">
                <a16:creationId xmlns:a16="http://schemas.microsoft.com/office/drawing/2014/main" id="{2C139EA2-CF92-D462-581C-D754D9C07FE6}"/>
              </a:ext>
            </a:extLst>
          </p:cNvPr>
          <p:cNvSpPr/>
          <p:nvPr/>
        </p:nvSpPr>
        <p:spPr>
          <a:xfrm>
            <a:off x="3829159" y="4650516"/>
            <a:ext cx="1313112"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laborazione alternativa 12">
            <a:extLst>
              <a:ext uri="{FF2B5EF4-FFF2-40B4-BE49-F238E27FC236}">
                <a16:creationId xmlns:a16="http://schemas.microsoft.com/office/drawing/2014/main" id="{B518DB39-5361-81C5-6851-C1280C47FC6A}"/>
              </a:ext>
            </a:extLst>
          </p:cNvPr>
          <p:cNvSpPr/>
          <p:nvPr/>
        </p:nvSpPr>
        <p:spPr>
          <a:xfrm>
            <a:off x="5444613" y="4072378"/>
            <a:ext cx="5417574" cy="204657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FORNITURE E SERVIZI</a:t>
            </a:r>
          </a:p>
          <a:p>
            <a:pPr algn="just"/>
            <a:r>
              <a:rPr lang="it-IT" sz="1800" b="0" i="0" u="none" strike="noStrike" baseline="0" dirty="0">
                <a:solidFill>
                  <a:srgbClr val="3C3C3C"/>
                </a:solidFill>
                <a:latin typeface=".L"/>
              </a:rPr>
              <a:t>Per le forniture e servizi il sistema è più semplice, nel senso che gli indici sono quello ordinari relativi ai prezzi al consumo, ai prezzi alla produzione dell’industria e dei servizi e quelli delle retribuzioni contrattuali orarie, pubblicati sul portale istituzionale dell’Istat.</a:t>
            </a:r>
            <a:endParaRPr lang="it-IT" dirty="0">
              <a:solidFill>
                <a:schemeClr val="tx1"/>
              </a:solidFill>
            </a:endParaRPr>
          </a:p>
        </p:txBody>
      </p:sp>
      <p:pic>
        <p:nvPicPr>
          <p:cNvPr id="14" name="Immagine 13">
            <a:extLst>
              <a:ext uri="{FF2B5EF4-FFF2-40B4-BE49-F238E27FC236}">
                <a16:creationId xmlns:a16="http://schemas.microsoft.com/office/drawing/2014/main" id="{1DF430D3-374C-AE9B-EDE2-7A96F8F1634B}"/>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9113158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2EA8E3-59E3-F77F-B25D-505B60E03C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A9791DF-6B1F-20BF-6DEB-0D59FCD81CBE}"/>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5C2CB490-ABC5-C50B-3CDE-F2F0068105E0}"/>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F57FDCB-5736-89A0-EB9B-0D390EF9FB8F}"/>
              </a:ext>
            </a:extLst>
          </p:cNvPr>
          <p:cNvSpPr>
            <a:spLocks noGrp="1"/>
          </p:cNvSpPr>
          <p:nvPr>
            <p:ph type="sldNum" sz="quarter" idx="12"/>
          </p:nvPr>
        </p:nvSpPr>
        <p:spPr/>
        <p:txBody>
          <a:bodyPr/>
          <a:lstStyle/>
          <a:p>
            <a:fld id="{577E625E-9F63-4F0D-B634-A1CAF123E05C}" type="slidenum">
              <a:rPr lang="it-IT" smtClean="0"/>
              <a:t>55</a:t>
            </a:fld>
            <a:endParaRPr lang="it-IT"/>
          </a:p>
        </p:txBody>
      </p:sp>
      <p:sp>
        <p:nvSpPr>
          <p:cNvPr id="15" name="Fumetto: ovale 14">
            <a:extLst>
              <a:ext uri="{FF2B5EF4-FFF2-40B4-BE49-F238E27FC236}">
                <a16:creationId xmlns:a16="http://schemas.microsoft.com/office/drawing/2014/main" id="{6DF5F842-BF17-DAB4-06F4-50EAFD3C8826}"/>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1C32EBA8-A2EA-42E6-E9C6-14570D96B051}"/>
              </a:ext>
            </a:extLst>
          </p:cNvPr>
          <p:cNvSpPr/>
          <p:nvPr/>
        </p:nvSpPr>
        <p:spPr>
          <a:xfrm>
            <a:off x="266818" y="1641695"/>
            <a:ext cx="3533098" cy="4857428"/>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i="0" u="none" strike="noStrike" baseline="0" dirty="0">
                <a:solidFill>
                  <a:srgbClr val="3C3C3C"/>
                </a:solidFill>
                <a:latin typeface=".L"/>
              </a:rPr>
              <a:t>INDICI</a:t>
            </a:r>
          </a:p>
          <a:p>
            <a:r>
              <a:rPr lang="it-IT" sz="1800" b="0" i="0" u="none" strike="noStrike" baseline="0" dirty="0">
                <a:solidFill>
                  <a:srgbClr val="3C3C3C"/>
                </a:solidFill>
                <a:latin typeface=".L"/>
              </a:rPr>
              <a:t>Attraverso gli indici vengono determinate le variazioni dei costi che possono dar luogo all’attivazione del meccanismo revisionale.  </a:t>
            </a:r>
            <a:endParaRPr lang="it-IT" sz="1800" b="0" i="0" u="none" strike="noStrike" baseline="0" dirty="0">
              <a:solidFill>
                <a:srgbClr val="000000"/>
              </a:solidFill>
              <a:latin typeface=".L"/>
            </a:endParaRPr>
          </a:p>
          <a:p>
            <a:r>
              <a:rPr lang="it-IT" sz="1400" b="0" i="0" u="none" strike="noStrike" baseline="0" dirty="0">
                <a:solidFill>
                  <a:srgbClr val="3C3C3C"/>
                </a:solidFill>
                <a:latin typeface=".L"/>
              </a:rPr>
              <a:t>Tale indice viene denominato «sintetico», in quanto composto dalla media ponderata degli indici selezionati tra quelli individuati nel provvedimento ministeriale da emanare, sulla base delle tipologie di lavorazioni di cui si compone l’opera.</a:t>
            </a:r>
          </a:p>
          <a:p>
            <a:r>
              <a:rPr lang="it-IT" sz="1400" b="0" i="0" u="none" strike="noStrike" baseline="0" dirty="0">
                <a:solidFill>
                  <a:srgbClr val="3C3C3C"/>
                </a:solidFill>
                <a:latin typeface=".L"/>
              </a:rPr>
              <a:t>L’individuazione di tale indice sintetico è demandata al progettista, che in sede di redazione del progetto da porre a base di gara lo deve elaborare attraverso una complessa formula e un articolato processo definito nell’Allegato.</a:t>
            </a:r>
            <a:endParaRPr lang="it-IT" sz="1400" dirty="0">
              <a:solidFill>
                <a:schemeClr val="tx1"/>
              </a:solidFill>
            </a:endParaRPr>
          </a:p>
        </p:txBody>
      </p:sp>
      <p:sp>
        <p:nvSpPr>
          <p:cNvPr id="10" name="Freccia a destra 9">
            <a:extLst>
              <a:ext uri="{FF2B5EF4-FFF2-40B4-BE49-F238E27FC236}">
                <a16:creationId xmlns:a16="http://schemas.microsoft.com/office/drawing/2014/main" id="{B352E9B6-4858-F278-CA30-94985557066D}"/>
              </a:ext>
            </a:extLst>
          </p:cNvPr>
          <p:cNvSpPr/>
          <p:nvPr/>
        </p:nvSpPr>
        <p:spPr>
          <a:xfrm>
            <a:off x="3860010" y="3697300"/>
            <a:ext cx="1313112"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9638802A-585D-C9DA-E38D-F40B6B714574}"/>
              </a:ext>
            </a:extLst>
          </p:cNvPr>
          <p:cNvSpPr/>
          <p:nvPr/>
        </p:nvSpPr>
        <p:spPr>
          <a:xfrm>
            <a:off x="5412785" y="2093913"/>
            <a:ext cx="5958601" cy="3805188"/>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LAVORI</a:t>
            </a:r>
          </a:p>
          <a:p>
            <a:r>
              <a:rPr lang="it-IT" sz="1800" b="0" i="0" u="none" strike="noStrike" baseline="0" dirty="0">
                <a:solidFill>
                  <a:srgbClr val="3C3C3C"/>
                </a:solidFill>
                <a:latin typeface=".L"/>
              </a:rPr>
              <a:t>L’indice sintetico viene riferito – ai fini dell’individuazione del termine iniziale del meccanismo revisionale – al mese in cui viene adottato il provvedimento di aggiudicazione. </a:t>
            </a:r>
          </a:p>
          <a:p>
            <a:pPr algn="ctr"/>
            <a:endParaRPr lang="it-IT" b="1" dirty="0">
              <a:solidFill>
                <a:srgbClr val="3C3C3C"/>
              </a:solidFill>
              <a:latin typeface=".L"/>
            </a:endParaRPr>
          </a:p>
          <a:p>
            <a:pPr algn="ctr"/>
            <a:r>
              <a:rPr lang="it-IT" b="1" dirty="0">
                <a:solidFill>
                  <a:srgbClr val="3C3C3C"/>
                </a:solidFill>
                <a:latin typeface=".L"/>
              </a:rPr>
              <a:t>CRITICITA’</a:t>
            </a:r>
          </a:p>
          <a:p>
            <a:endParaRPr lang="it-IT" dirty="0">
              <a:solidFill>
                <a:srgbClr val="3C3C3C"/>
              </a:solidFill>
              <a:latin typeface=".L"/>
            </a:endParaRPr>
          </a:p>
          <a:p>
            <a:r>
              <a:rPr lang="it-IT" dirty="0">
                <a:solidFill>
                  <a:srgbClr val="3C3C3C"/>
                </a:solidFill>
                <a:latin typeface=".L"/>
              </a:rPr>
              <a:t>Presentazione offerta                                 Aggiudicazione</a:t>
            </a:r>
          </a:p>
          <a:p>
            <a:endParaRPr lang="it-IT" dirty="0">
              <a:solidFill>
                <a:srgbClr val="3C3C3C"/>
              </a:solidFill>
              <a:latin typeface=".L"/>
            </a:endParaRPr>
          </a:p>
          <a:p>
            <a:pPr algn="just"/>
            <a:r>
              <a:rPr lang="it-IT" dirty="0">
                <a:solidFill>
                  <a:schemeClr val="tx1"/>
                </a:solidFill>
              </a:rPr>
              <a:t>Metodologia di calcolo basata su una formula  matematica complessa</a:t>
            </a:r>
          </a:p>
        </p:txBody>
      </p:sp>
      <p:sp>
        <p:nvSpPr>
          <p:cNvPr id="12" name="Freccia a destra 11">
            <a:extLst>
              <a:ext uri="{FF2B5EF4-FFF2-40B4-BE49-F238E27FC236}">
                <a16:creationId xmlns:a16="http://schemas.microsoft.com/office/drawing/2014/main" id="{41596E43-E218-3D1F-B49A-DB3287D3A85C}"/>
              </a:ext>
            </a:extLst>
          </p:cNvPr>
          <p:cNvSpPr/>
          <p:nvPr/>
        </p:nvSpPr>
        <p:spPr>
          <a:xfrm>
            <a:off x="7846448" y="4224362"/>
            <a:ext cx="1528303" cy="697476"/>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ln>
                  <a:solidFill>
                    <a:schemeClr val="bg1"/>
                  </a:solidFill>
                </a:ln>
                <a:solidFill>
                  <a:schemeClr val="tx1"/>
                </a:solidFill>
              </a:rPr>
              <a:t>180 giorni</a:t>
            </a:r>
          </a:p>
        </p:txBody>
      </p:sp>
      <p:pic>
        <p:nvPicPr>
          <p:cNvPr id="14" name="Immagine 13">
            <a:extLst>
              <a:ext uri="{FF2B5EF4-FFF2-40B4-BE49-F238E27FC236}">
                <a16:creationId xmlns:a16="http://schemas.microsoft.com/office/drawing/2014/main" id="{682BCB32-EB2F-CCE9-C072-8676963AD07C}"/>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7865916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34293-DD17-D9D3-941F-A8AA8A48569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287F928-8BE4-5FDD-4431-C40AD004ED65}"/>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4EC15130-6803-8325-E374-8679B2CDAFB7}"/>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6A6D641-35F1-DF44-FF79-0F13C877961C}"/>
              </a:ext>
            </a:extLst>
          </p:cNvPr>
          <p:cNvSpPr>
            <a:spLocks noGrp="1"/>
          </p:cNvSpPr>
          <p:nvPr>
            <p:ph type="sldNum" sz="quarter" idx="12"/>
          </p:nvPr>
        </p:nvSpPr>
        <p:spPr/>
        <p:txBody>
          <a:bodyPr/>
          <a:lstStyle/>
          <a:p>
            <a:fld id="{577E625E-9F63-4F0D-B634-A1CAF123E05C}" type="slidenum">
              <a:rPr lang="it-IT" smtClean="0"/>
              <a:t>56</a:t>
            </a:fld>
            <a:endParaRPr lang="it-IT"/>
          </a:p>
        </p:txBody>
      </p:sp>
      <p:sp>
        <p:nvSpPr>
          <p:cNvPr id="15" name="Fumetto: ovale 14">
            <a:extLst>
              <a:ext uri="{FF2B5EF4-FFF2-40B4-BE49-F238E27FC236}">
                <a16:creationId xmlns:a16="http://schemas.microsoft.com/office/drawing/2014/main" id="{53EE54A8-0BB7-E91E-1A64-9D8E3566E1F1}"/>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B56CED1F-881B-574A-A4D7-C2FDD6DB1DBD}"/>
              </a:ext>
            </a:extLst>
          </p:cNvPr>
          <p:cNvSpPr/>
          <p:nvPr/>
        </p:nvSpPr>
        <p:spPr>
          <a:xfrm>
            <a:off x="266818" y="1730478"/>
            <a:ext cx="3533098" cy="4625872"/>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400" b="1" i="0" u="none" strike="noStrike" baseline="0" dirty="0">
                <a:solidFill>
                  <a:srgbClr val="3C3C3C"/>
                </a:solidFill>
                <a:latin typeface=".L"/>
              </a:rPr>
              <a:t>INDICI</a:t>
            </a:r>
          </a:p>
          <a:p>
            <a:r>
              <a:rPr lang="it-IT" sz="1800" b="0" i="0" u="none" strike="noStrike" baseline="0" dirty="0">
                <a:solidFill>
                  <a:srgbClr val="3C3C3C"/>
                </a:solidFill>
                <a:latin typeface=".L"/>
              </a:rPr>
              <a:t>Attraverso gli indici vengono determinate le variazioni dei costi che possono dar luogo all’attivazione del meccanismo revisionale.  </a:t>
            </a:r>
            <a:endParaRPr lang="it-IT" sz="1800" b="0" i="0" u="none" strike="noStrike" baseline="0" dirty="0">
              <a:solidFill>
                <a:srgbClr val="000000"/>
              </a:solidFill>
              <a:latin typeface=".L"/>
            </a:endParaRPr>
          </a:p>
        </p:txBody>
      </p:sp>
      <p:sp>
        <p:nvSpPr>
          <p:cNvPr id="10" name="Freccia a destra 9">
            <a:extLst>
              <a:ext uri="{FF2B5EF4-FFF2-40B4-BE49-F238E27FC236}">
                <a16:creationId xmlns:a16="http://schemas.microsoft.com/office/drawing/2014/main" id="{217044FE-1834-E214-CFB0-1F4369839184}"/>
              </a:ext>
            </a:extLst>
          </p:cNvPr>
          <p:cNvSpPr/>
          <p:nvPr/>
        </p:nvSpPr>
        <p:spPr>
          <a:xfrm>
            <a:off x="3860011" y="3697300"/>
            <a:ext cx="928299" cy="3651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C035FAE8-DEA1-B117-81EA-CE91EB09ABF0}"/>
              </a:ext>
            </a:extLst>
          </p:cNvPr>
          <p:cNvSpPr/>
          <p:nvPr/>
        </p:nvSpPr>
        <p:spPr>
          <a:xfrm>
            <a:off x="4848405" y="1730478"/>
            <a:ext cx="7076777" cy="4625872"/>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b="1" dirty="0">
              <a:solidFill>
                <a:schemeClr val="tx1"/>
              </a:solidFill>
              <a:latin typeface="Segoe UI" panose="020B0502040204020203" pitchFamily="34" charset="0"/>
            </a:endParaRPr>
          </a:p>
          <a:p>
            <a:pPr algn="ctr"/>
            <a:r>
              <a:rPr lang="it-IT" b="1" dirty="0">
                <a:solidFill>
                  <a:schemeClr val="tx1"/>
                </a:solidFill>
                <a:latin typeface="Segoe UI" panose="020B0502040204020203" pitchFamily="34" charset="0"/>
              </a:rPr>
              <a:t>FORNITURE E SERVIZI</a:t>
            </a:r>
          </a:p>
          <a:p>
            <a:pPr algn="just"/>
            <a:r>
              <a:rPr lang="it-IT" sz="1800" b="0" i="0" u="none" strike="noStrike" baseline="0" dirty="0">
                <a:solidFill>
                  <a:srgbClr val="3C3C3C"/>
                </a:solidFill>
                <a:latin typeface=".L"/>
              </a:rPr>
              <a:t>4 possibili indici cui fare riferimento, tutti pubblicati sul portale istituzionale dell’Istat: indice dei prezzi al consumo, indice dei prezzi alla produzione dell’industria, indice dei prezzi alla produzione dei servizi e indice delle retribuzioni orarie </a:t>
            </a:r>
            <a:endParaRPr lang="it-IT" b="1" dirty="0">
              <a:solidFill>
                <a:srgbClr val="3C3C3C"/>
              </a:solidFill>
              <a:latin typeface=".L"/>
            </a:endParaRPr>
          </a:p>
          <a:p>
            <a:pPr algn="ctr"/>
            <a:r>
              <a:rPr lang="it-IT" b="1" dirty="0">
                <a:solidFill>
                  <a:srgbClr val="3C3C3C"/>
                </a:solidFill>
                <a:latin typeface=".L"/>
              </a:rPr>
              <a:t>CPV</a:t>
            </a:r>
          </a:p>
          <a:p>
            <a:pPr algn="just"/>
            <a:r>
              <a:rPr lang="it-IT" sz="1800" b="0" i="0" u="none" strike="noStrike" baseline="0" dirty="0">
                <a:solidFill>
                  <a:srgbClr val="3C3C3C"/>
                </a:solidFill>
                <a:latin typeface=".L"/>
              </a:rPr>
              <a:t>Tali indici – uno o più - devono essere associati allo specifico servizio o fornitura catalogati in base al sistema europeo di classificazione (Cpv), con un meccanismo molto articolato a seconda del codice Cpv individuato</a:t>
            </a:r>
          </a:p>
          <a:p>
            <a:pPr algn="just"/>
            <a:r>
              <a:rPr lang="it-IT" sz="1800" b="0" i="0" u="none" strike="noStrike" baseline="0" dirty="0">
                <a:solidFill>
                  <a:srgbClr val="3C3C3C"/>
                </a:solidFill>
                <a:latin typeface=".L"/>
              </a:rPr>
              <a:t>La stazione appaltante indica nella documentazione di gara l’indice revisionale prescelto.</a:t>
            </a:r>
          </a:p>
          <a:p>
            <a:pPr algn="just"/>
            <a:r>
              <a:rPr lang="it-IT" sz="1800" b="0" i="0" u="none" strike="noStrike" baseline="0" dirty="0">
                <a:solidFill>
                  <a:srgbClr val="3C3C3C"/>
                </a:solidFill>
                <a:latin typeface=".L"/>
              </a:rPr>
              <a:t>Il tutto diventa ancora più complesso nell’ipotesi – che non appare remota – in cui i servizi e le forniture comprendano prestazioni multi – oggetto (articolo 13). In questo caso si fa ricorso a un indice ponderato e viene calcolata la media ponderata delle variazioni dei costi.</a:t>
            </a:r>
            <a:endParaRPr lang="it-IT" b="1" dirty="0">
              <a:solidFill>
                <a:srgbClr val="3C3C3C"/>
              </a:solidFill>
              <a:latin typeface=".L"/>
            </a:endParaRPr>
          </a:p>
          <a:p>
            <a:endParaRPr lang="it-IT" dirty="0">
              <a:solidFill>
                <a:srgbClr val="3C3C3C"/>
              </a:solidFill>
              <a:latin typeface=".L"/>
            </a:endParaRPr>
          </a:p>
        </p:txBody>
      </p:sp>
      <p:pic>
        <p:nvPicPr>
          <p:cNvPr id="8" name="Immagine 7">
            <a:extLst>
              <a:ext uri="{FF2B5EF4-FFF2-40B4-BE49-F238E27FC236}">
                <a16:creationId xmlns:a16="http://schemas.microsoft.com/office/drawing/2014/main" id="{833CD69F-D0E8-2260-0642-DD3811F69B01}"/>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775888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311A-0F25-785B-9932-4E86B62064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36B8C67-4799-BCE8-C2DE-7140A0042AC9}"/>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6E0F8BF9-4110-9B1B-BF0B-AC559E73DD84}"/>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4E3BB288-0DB1-D231-1B62-B31D83832B31}"/>
              </a:ext>
            </a:extLst>
          </p:cNvPr>
          <p:cNvSpPr>
            <a:spLocks noGrp="1"/>
          </p:cNvSpPr>
          <p:nvPr>
            <p:ph type="sldNum" sz="quarter" idx="12"/>
          </p:nvPr>
        </p:nvSpPr>
        <p:spPr/>
        <p:txBody>
          <a:bodyPr/>
          <a:lstStyle/>
          <a:p>
            <a:fld id="{577E625E-9F63-4F0D-B634-A1CAF123E05C}" type="slidenum">
              <a:rPr lang="it-IT" smtClean="0"/>
              <a:t>57</a:t>
            </a:fld>
            <a:endParaRPr lang="it-IT"/>
          </a:p>
        </p:txBody>
      </p:sp>
      <p:sp>
        <p:nvSpPr>
          <p:cNvPr id="15" name="Fumetto: ovale 14">
            <a:extLst>
              <a:ext uri="{FF2B5EF4-FFF2-40B4-BE49-F238E27FC236}">
                <a16:creationId xmlns:a16="http://schemas.microsoft.com/office/drawing/2014/main" id="{0F70FDA6-97AF-4D48-E7AE-88AF1FB38BA0}"/>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F98059EC-92C8-F120-1FD8-BF96A46B7A41}"/>
              </a:ext>
            </a:extLst>
          </p:cNvPr>
          <p:cNvSpPr/>
          <p:nvPr/>
        </p:nvSpPr>
        <p:spPr>
          <a:xfrm>
            <a:off x="266818" y="1855662"/>
            <a:ext cx="2279135" cy="457319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i="0" u="none" strike="noStrike" baseline="0" dirty="0">
                <a:solidFill>
                  <a:srgbClr val="3C3C3C"/>
                </a:solidFill>
                <a:latin typeface=".L"/>
              </a:rPr>
              <a:t>ALLEGATO II.2.BIS</a:t>
            </a:r>
          </a:p>
          <a:p>
            <a:pPr algn="just"/>
            <a:endParaRPr lang="it-IT" dirty="0">
              <a:solidFill>
                <a:srgbClr val="3C3C3C"/>
              </a:solidFill>
              <a:latin typeface=".L"/>
            </a:endParaRPr>
          </a:p>
        </p:txBody>
      </p:sp>
      <p:sp>
        <p:nvSpPr>
          <p:cNvPr id="10" name="Freccia a destra 9">
            <a:extLst>
              <a:ext uri="{FF2B5EF4-FFF2-40B4-BE49-F238E27FC236}">
                <a16:creationId xmlns:a16="http://schemas.microsoft.com/office/drawing/2014/main" id="{01AC007A-EFF0-202D-C411-DD78FAD4208C}"/>
              </a:ext>
            </a:extLst>
          </p:cNvPr>
          <p:cNvSpPr/>
          <p:nvPr/>
        </p:nvSpPr>
        <p:spPr>
          <a:xfrm>
            <a:off x="2652090" y="2778656"/>
            <a:ext cx="1386510"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D7AF7244-B5B5-4CDA-836A-9D49AD1F2364}"/>
              </a:ext>
            </a:extLst>
          </p:cNvPr>
          <p:cNvSpPr/>
          <p:nvPr/>
        </p:nvSpPr>
        <p:spPr>
          <a:xfrm>
            <a:off x="4138706" y="1855661"/>
            <a:ext cx="7384700" cy="247803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LAVORI</a:t>
            </a:r>
          </a:p>
          <a:p>
            <a:pPr algn="ctr"/>
            <a:r>
              <a:rPr lang="it-IT" sz="1800" b="0" i="0" u="none" strike="noStrike" baseline="0" dirty="0">
                <a:solidFill>
                  <a:srgbClr val="3C3C3C"/>
                </a:solidFill>
                <a:latin typeface=".L"/>
              </a:rPr>
              <a:t>L’articolo 1 dell’Allegato specifica, relativamente ai lavori, che la revisione prezzi si applica ai lavori di nuova costruzione e a quelli di manutenzione ordinaria e straordinaria. La revisione </a:t>
            </a:r>
            <a:r>
              <a:rPr lang="it-IT" sz="1800" b="1" i="0" u="none" strike="noStrike" baseline="0" dirty="0">
                <a:solidFill>
                  <a:srgbClr val="3C3C3C"/>
                </a:solidFill>
                <a:latin typeface=".L"/>
              </a:rPr>
              <a:t>resta quindi esclusa solo per i lavori di ristrutturazione/riqualificazione </a:t>
            </a:r>
            <a:endParaRPr lang="it-IT" b="1" dirty="0">
              <a:solidFill>
                <a:schemeClr val="tx1"/>
              </a:solidFill>
            </a:endParaRPr>
          </a:p>
        </p:txBody>
      </p:sp>
      <p:sp>
        <p:nvSpPr>
          <p:cNvPr id="9" name="Freccia a destra 8">
            <a:extLst>
              <a:ext uri="{FF2B5EF4-FFF2-40B4-BE49-F238E27FC236}">
                <a16:creationId xmlns:a16="http://schemas.microsoft.com/office/drawing/2014/main" id="{D8482966-4623-0DEF-89C2-1861EE4CC7AE}"/>
              </a:ext>
            </a:extLst>
          </p:cNvPr>
          <p:cNvSpPr/>
          <p:nvPr/>
        </p:nvSpPr>
        <p:spPr>
          <a:xfrm>
            <a:off x="2635720" y="4925819"/>
            <a:ext cx="1402880"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Elaborazione alternativa 12">
            <a:extLst>
              <a:ext uri="{FF2B5EF4-FFF2-40B4-BE49-F238E27FC236}">
                <a16:creationId xmlns:a16="http://schemas.microsoft.com/office/drawing/2014/main" id="{C1630538-9345-2EE3-CA30-896251406BEA}"/>
              </a:ext>
            </a:extLst>
          </p:cNvPr>
          <p:cNvSpPr/>
          <p:nvPr/>
        </p:nvSpPr>
        <p:spPr>
          <a:xfrm>
            <a:off x="4138706" y="4382282"/>
            <a:ext cx="7384700" cy="204657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latin typeface="Segoe UI" panose="020B0502040204020203" pitchFamily="34" charset="0"/>
              </a:rPr>
              <a:t>FORNITURE E SERVIZI</a:t>
            </a:r>
          </a:p>
          <a:p>
            <a:pPr algn="just"/>
            <a:r>
              <a:rPr lang="it-IT" sz="1800" b="0" i="0" u="none" strike="noStrike" baseline="0" dirty="0">
                <a:solidFill>
                  <a:srgbClr val="3C3C3C"/>
                </a:solidFill>
                <a:latin typeface=".L"/>
              </a:rPr>
              <a:t>Per le forniture e servizi, viene esplicitato – anche se in realtà è una conseguenza naturale della normale operatività dell’istituto - che il meccanismo revisionale </a:t>
            </a:r>
            <a:r>
              <a:rPr lang="it-IT" sz="1800" b="1" i="0" u="none" strike="noStrike" baseline="0" dirty="0">
                <a:solidFill>
                  <a:srgbClr val="3C3C3C"/>
                </a:solidFill>
                <a:latin typeface=".L"/>
              </a:rPr>
              <a:t>si applica solo ai contratti di durata, e non a quelli che prevedono una prestazione ad esecuzione istantanea</a:t>
            </a:r>
            <a:r>
              <a:rPr lang="it-IT" sz="1800" b="0" i="0" u="none" strike="noStrike" baseline="0" dirty="0">
                <a:solidFill>
                  <a:srgbClr val="3C3C3C"/>
                </a:solidFill>
                <a:latin typeface=".L"/>
              </a:rPr>
              <a:t>.</a:t>
            </a:r>
            <a:endParaRPr lang="it-IT" dirty="0">
              <a:solidFill>
                <a:schemeClr val="tx1"/>
              </a:solidFill>
            </a:endParaRPr>
          </a:p>
        </p:txBody>
      </p:sp>
      <p:pic>
        <p:nvPicPr>
          <p:cNvPr id="8" name="Immagine 7">
            <a:extLst>
              <a:ext uri="{FF2B5EF4-FFF2-40B4-BE49-F238E27FC236}">
                <a16:creationId xmlns:a16="http://schemas.microsoft.com/office/drawing/2014/main" id="{A7E3D257-F2D6-8324-29EC-5F22DB6C3AD0}"/>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568680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1A852E-5FDA-AF89-C7DA-3CE2D1A347E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C7EDB70-8F65-C7CF-5CC5-62B4CA362EEF}"/>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B326E37F-AAB6-7082-4CD1-DA0396FD7009}"/>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4E697C74-429D-553B-1ED1-D830A4C6AE85}"/>
              </a:ext>
            </a:extLst>
          </p:cNvPr>
          <p:cNvSpPr>
            <a:spLocks noGrp="1"/>
          </p:cNvSpPr>
          <p:nvPr>
            <p:ph type="sldNum" sz="quarter" idx="12"/>
          </p:nvPr>
        </p:nvSpPr>
        <p:spPr/>
        <p:txBody>
          <a:bodyPr/>
          <a:lstStyle/>
          <a:p>
            <a:fld id="{577E625E-9F63-4F0D-B634-A1CAF123E05C}" type="slidenum">
              <a:rPr lang="it-IT" smtClean="0"/>
              <a:t>58</a:t>
            </a:fld>
            <a:endParaRPr lang="it-IT"/>
          </a:p>
        </p:txBody>
      </p:sp>
      <p:sp>
        <p:nvSpPr>
          <p:cNvPr id="15" name="Fumetto: ovale 14">
            <a:extLst>
              <a:ext uri="{FF2B5EF4-FFF2-40B4-BE49-F238E27FC236}">
                <a16:creationId xmlns:a16="http://schemas.microsoft.com/office/drawing/2014/main" id="{EB69BB6C-81E3-9DB8-33FB-90B531802D62}"/>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2EDEB51C-21C2-43FB-27AC-5F5EE2D8BE58}"/>
              </a:ext>
            </a:extLst>
          </p:cNvPr>
          <p:cNvSpPr/>
          <p:nvPr/>
        </p:nvSpPr>
        <p:spPr>
          <a:xfrm>
            <a:off x="266818" y="1855662"/>
            <a:ext cx="2279135" cy="457319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i="0" u="none" strike="noStrike" baseline="0" dirty="0">
                <a:solidFill>
                  <a:srgbClr val="3C3C3C"/>
                </a:solidFill>
                <a:latin typeface=".L"/>
              </a:rPr>
              <a:t>ALLEGATO II.2.BIS</a:t>
            </a:r>
          </a:p>
          <a:p>
            <a:pPr algn="just"/>
            <a:endParaRPr lang="it-IT" dirty="0">
              <a:solidFill>
                <a:srgbClr val="3C3C3C"/>
              </a:solidFill>
              <a:latin typeface=".L"/>
            </a:endParaRPr>
          </a:p>
        </p:txBody>
      </p:sp>
      <p:sp>
        <p:nvSpPr>
          <p:cNvPr id="10" name="Freccia a destra 9">
            <a:extLst>
              <a:ext uri="{FF2B5EF4-FFF2-40B4-BE49-F238E27FC236}">
                <a16:creationId xmlns:a16="http://schemas.microsoft.com/office/drawing/2014/main" id="{3BE15BE9-B473-AE4F-8071-CA9BF51E44B2}"/>
              </a:ext>
            </a:extLst>
          </p:cNvPr>
          <p:cNvSpPr/>
          <p:nvPr/>
        </p:nvSpPr>
        <p:spPr>
          <a:xfrm>
            <a:off x="2702143" y="3771572"/>
            <a:ext cx="1386510"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F0676642-993D-DDEF-6556-4F1935F7408E}"/>
              </a:ext>
            </a:extLst>
          </p:cNvPr>
          <p:cNvSpPr/>
          <p:nvPr/>
        </p:nvSpPr>
        <p:spPr>
          <a:xfrm>
            <a:off x="4138706" y="1855660"/>
            <a:ext cx="7384700" cy="4573189"/>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3C3C3C"/>
                </a:solidFill>
                <a:latin typeface=".L"/>
              </a:rPr>
              <a:t>E</a:t>
            </a:r>
            <a:r>
              <a:rPr lang="it-IT" sz="2800" b="1" i="0" u="none" strike="noStrike" baseline="0" dirty="0">
                <a:solidFill>
                  <a:srgbClr val="3C3C3C"/>
                </a:solidFill>
                <a:latin typeface=".L"/>
              </a:rPr>
              <a:t>quilibrio contrattuale</a:t>
            </a:r>
            <a:endParaRPr lang="it-IT" sz="2800" b="1" dirty="0">
              <a:solidFill>
                <a:schemeClr val="tx1"/>
              </a:solidFill>
              <a:latin typeface="Segoe UI" panose="020B0502040204020203" pitchFamily="34" charset="0"/>
            </a:endParaRPr>
          </a:p>
          <a:p>
            <a:pPr algn="just"/>
            <a:r>
              <a:rPr lang="it-IT" sz="1800" b="0" i="0" u="none" strike="noStrike" baseline="0" dirty="0">
                <a:solidFill>
                  <a:srgbClr val="3C3C3C"/>
                </a:solidFill>
                <a:latin typeface=".L"/>
              </a:rPr>
              <a:t>Se il meccanismo revisionale, seppure correttamente applicato, non sia sufficiente a ristabilire l’equilibrio contrattuale, stazione appaltante e appaltatore hanno una duplice possibilità.</a:t>
            </a:r>
          </a:p>
          <a:p>
            <a:pPr algn="just"/>
            <a:r>
              <a:rPr lang="it-IT" sz="1800" b="0" i="0" u="none" strike="noStrike" baseline="0" dirty="0">
                <a:solidFill>
                  <a:srgbClr val="3C3C3C"/>
                </a:solidFill>
                <a:latin typeface=".L"/>
              </a:rPr>
              <a:t>In primo luogo possono tentare una </a:t>
            </a:r>
            <a:r>
              <a:rPr lang="it-IT" sz="1800" b="1" i="0" u="none" strike="noStrike" baseline="0" dirty="0">
                <a:solidFill>
                  <a:srgbClr val="3C3C3C"/>
                </a:solidFill>
                <a:latin typeface=".L"/>
              </a:rPr>
              <a:t>rinegoziazione</a:t>
            </a:r>
            <a:r>
              <a:rPr lang="it-IT" sz="1800" b="0" i="0" u="none" strike="noStrike" baseline="0" dirty="0">
                <a:solidFill>
                  <a:srgbClr val="3C3C3C"/>
                </a:solidFill>
                <a:latin typeface=".L"/>
              </a:rPr>
              <a:t> in buona fede delle condizioni contrattuali, che evidentemente deve essere tale da ristabilire l’equilibrio contrattuale. Qualora questo tentativo non vada a buon fine, ciascuna delle parti può invocare </a:t>
            </a:r>
            <a:r>
              <a:rPr lang="it-IT" sz="1800" b="1" i="0" u="none" strike="noStrike" baseline="0" dirty="0">
                <a:solidFill>
                  <a:srgbClr val="3C3C3C"/>
                </a:solidFill>
                <a:latin typeface=".L"/>
              </a:rPr>
              <a:t>la risoluzione del contratto </a:t>
            </a:r>
            <a:r>
              <a:rPr lang="it-IT" sz="1800" b="0" i="0" u="none" strike="noStrike" baseline="0" dirty="0">
                <a:solidFill>
                  <a:srgbClr val="3C3C3C"/>
                </a:solidFill>
                <a:latin typeface=".L"/>
              </a:rPr>
              <a:t>per eccessiva onerosità sopravvenuta e l’appaltatore ha diritto soltanto al pagamento delle prestazioni relative ai lavori, servizi o forniture regolarmente eseguiti.</a:t>
            </a:r>
            <a:endParaRPr lang="it-IT" dirty="0">
              <a:solidFill>
                <a:schemeClr val="tx1"/>
              </a:solidFill>
            </a:endParaRPr>
          </a:p>
        </p:txBody>
      </p:sp>
      <p:pic>
        <p:nvPicPr>
          <p:cNvPr id="8" name="Immagine 7">
            <a:extLst>
              <a:ext uri="{FF2B5EF4-FFF2-40B4-BE49-F238E27FC236}">
                <a16:creationId xmlns:a16="http://schemas.microsoft.com/office/drawing/2014/main" id="{B449B6F3-A625-399F-A536-B52B1758EB4E}"/>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37667537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9B801-B707-D64F-E701-61E69315065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077C536-49EC-6755-B2FA-BD2F93C416CE}"/>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55130216-8000-E92D-23D5-118980A92145}"/>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9302FBA4-885B-B3B5-5EC9-055360974C80}"/>
              </a:ext>
            </a:extLst>
          </p:cNvPr>
          <p:cNvSpPr>
            <a:spLocks noGrp="1"/>
          </p:cNvSpPr>
          <p:nvPr>
            <p:ph type="sldNum" sz="quarter" idx="12"/>
          </p:nvPr>
        </p:nvSpPr>
        <p:spPr/>
        <p:txBody>
          <a:bodyPr/>
          <a:lstStyle/>
          <a:p>
            <a:fld id="{577E625E-9F63-4F0D-B634-A1CAF123E05C}" type="slidenum">
              <a:rPr lang="it-IT" smtClean="0"/>
              <a:t>59</a:t>
            </a:fld>
            <a:endParaRPr lang="it-IT"/>
          </a:p>
        </p:txBody>
      </p:sp>
      <p:sp>
        <p:nvSpPr>
          <p:cNvPr id="15" name="Fumetto: ovale 14">
            <a:extLst>
              <a:ext uri="{FF2B5EF4-FFF2-40B4-BE49-F238E27FC236}">
                <a16:creationId xmlns:a16="http://schemas.microsoft.com/office/drawing/2014/main" id="{9EE148C1-E74E-381D-DEE6-BC1203E3C7EE}"/>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4" name="Elaborazione alternativa 3">
            <a:extLst>
              <a:ext uri="{FF2B5EF4-FFF2-40B4-BE49-F238E27FC236}">
                <a16:creationId xmlns:a16="http://schemas.microsoft.com/office/drawing/2014/main" id="{8B306788-8910-9E90-83E5-AB826E6F581A}"/>
              </a:ext>
            </a:extLst>
          </p:cNvPr>
          <p:cNvSpPr/>
          <p:nvPr/>
        </p:nvSpPr>
        <p:spPr>
          <a:xfrm>
            <a:off x="266818" y="1855662"/>
            <a:ext cx="2279135" cy="4573190"/>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i="0" u="none" strike="noStrike" baseline="0" dirty="0">
                <a:solidFill>
                  <a:srgbClr val="3C3C3C"/>
                </a:solidFill>
                <a:latin typeface=".L"/>
              </a:rPr>
              <a:t>ALLEGATO II.2.BIS</a:t>
            </a:r>
          </a:p>
          <a:p>
            <a:pPr algn="just"/>
            <a:endParaRPr lang="it-IT" dirty="0">
              <a:solidFill>
                <a:srgbClr val="3C3C3C"/>
              </a:solidFill>
              <a:latin typeface=".L"/>
            </a:endParaRPr>
          </a:p>
        </p:txBody>
      </p:sp>
      <p:sp>
        <p:nvSpPr>
          <p:cNvPr id="10" name="Freccia a destra 9">
            <a:extLst>
              <a:ext uri="{FF2B5EF4-FFF2-40B4-BE49-F238E27FC236}">
                <a16:creationId xmlns:a16="http://schemas.microsoft.com/office/drawing/2014/main" id="{0E642E41-0DC6-D279-2EBD-2531E1CA6A03}"/>
              </a:ext>
            </a:extLst>
          </p:cNvPr>
          <p:cNvSpPr/>
          <p:nvPr/>
        </p:nvSpPr>
        <p:spPr>
          <a:xfrm>
            <a:off x="2702143" y="3771572"/>
            <a:ext cx="1386510" cy="7413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Elaborazione alternativa 2">
            <a:extLst>
              <a:ext uri="{FF2B5EF4-FFF2-40B4-BE49-F238E27FC236}">
                <a16:creationId xmlns:a16="http://schemas.microsoft.com/office/drawing/2014/main" id="{AD82D98B-0A60-5C97-B24C-E68AC0B5C7FD}"/>
              </a:ext>
            </a:extLst>
          </p:cNvPr>
          <p:cNvSpPr/>
          <p:nvPr/>
        </p:nvSpPr>
        <p:spPr>
          <a:xfrm>
            <a:off x="4138706" y="1855660"/>
            <a:ext cx="7384700" cy="4573189"/>
          </a:xfrm>
          <a:prstGeom prst="flowChartAlternateProcess">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rgbClr val="3C3C3C"/>
                </a:solidFill>
                <a:latin typeface=".L"/>
              </a:rPr>
              <a:t>Copertura finanziaria</a:t>
            </a:r>
            <a:endParaRPr lang="it-IT" sz="2800" b="1" dirty="0">
              <a:solidFill>
                <a:schemeClr val="tx1"/>
              </a:solidFill>
              <a:latin typeface="Segoe UI" panose="020B0502040204020203" pitchFamily="34" charset="0"/>
            </a:endParaRPr>
          </a:p>
          <a:p>
            <a:pPr marL="342900" indent="-342900" algn="just">
              <a:buAutoNum type="alphaLcParenR"/>
            </a:pPr>
            <a:r>
              <a:rPr lang="it-IT" sz="1800" b="0" i="0" u="none" strike="noStrike" baseline="0" dirty="0">
                <a:solidFill>
                  <a:srgbClr val="3C3C3C"/>
                </a:solidFill>
                <a:latin typeface=".L"/>
              </a:rPr>
              <a:t>il 50% delle risorse accantonate per imprevisti, al netto delle somme già impegnante, e le somme adisposizione per lo specifico intervento;</a:t>
            </a:r>
          </a:p>
          <a:p>
            <a:pPr marL="342900" indent="-342900" algn="just">
              <a:buAutoNum type="alphaLcParenR"/>
            </a:pPr>
            <a:r>
              <a:rPr lang="it-IT" sz="1800" b="0" i="0" u="none" strike="noStrike" baseline="0" dirty="0">
                <a:solidFill>
                  <a:srgbClr val="3C3C3C"/>
                </a:solidFill>
                <a:latin typeface=".L"/>
              </a:rPr>
              <a:t>le somme derivanti dai ribassi d’asta, se non ne è prevista una diversa destinazione;</a:t>
            </a:r>
          </a:p>
          <a:p>
            <a:pPr marL="342900" indent="-342900" algn="just">
              <a:buAutoNum type="alphaLcParenR"/>
            </a:pPr>
            <a:r>
              <a:rPr lang="it-IT" sz="1800" b="0" i="0" u="none" strike="noStrike" baseline="0" dirty="0">
                <a:solidFill>
                  <a:srgbClr val="3C3C3C"/>
                </a:solidFill>
                <a:latin typeface=".L"/>
              </a:rPr>
              <a:t>le somme disponibili relative ad altri interventi di competenza della medesima stazione appaltante per i quali siano già stati eseguiti i collaudi, nel rispetto delle procedure contabili e dei limiti della spesa residua autorizzata e disponibile.</a:t>
            </a:r>
            <a:endParaRPr lang="it-IT" dirty="0">
              <a:solidFill>
                <a:schemeClr val="tx1"/>
              </a:solidFill>
            </a:endParaRPr>
          </a:p>
        </p:txBody>
      </p:sp>
      <p:pic>
        <p:nvPicPr>
          <p:cNvPr id="8" name="Immagine 7">
            <a:extLst>
              <a:ext uri="{FF2B5EF4-FFF2-40B4-BE49-F238E27FC236}">
                <a16:creationId xmlns:a16="http://schemas.microsoft.com/office/drawing/2014/main" id="{09EEABB9-13E7-0792-B6E5-4446A82E3C73}"/>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112054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263588" y="1876771"/>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risultato</a:t>
            </a:r>
          </a:p>
        </p:txBody>
      </p:sp>
      <p:sp>
        <p:nvSpPr>
          <p:cNvPr id="4" name="Rettangolo 3">
            <a:extLst>
              <a:ext uri="{FF2B5EF4-FFF2-40B4-BE49-F238E27FC236}">
                <a16:creationId xmlns:a16="http://schemas.microsoft.com/office/drawing/2014/main" id="{FD79A619-8EEE-4599-A71A-8C588CB887F6}"/>
              </a:ext>
            </a:extLst>
          </p:cNvPr>
          <p:cNvSpPr/>
          <p:nvPr/>
        </p:nvSpPr>
        <p:spPr>
          <a:xfrm>
            <a:off x="506027" y="3542190"/>
            <a:ext cx="2404321" cy="1136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RISULTATO</a:t>
            </a:r>
          </a:p>
        </p:txBody>
      </p:sp>
      <p:sp>
        <p:nvSpPr>
          <p:cNvPr id="14" name="Rettangolo 13">
            <a:extLst>
              <a:ext uri="{FF2B5EF4-FFF2-40B4-BE49-F238E27FC236}">
                <a16:creationId xmlns:a16="http://schemas.microsoft.com/office/drawing/2014/main" id="{19013EC6-5F95-4FC5-AB91-57279D61B28A}"/>
              </a:ext>
            </a:extLst>
          </p:cNvPr>
          <p:cNvSpPr/>
          <p:nvPr/>
        </p:nvSpPr>
        <p:spPr>
          <a:xfrm>
            <a:off x="3264310" y="3542190"/>
            <a:ext cx="2738475" cy="11363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solidFill>
                  <a:schemeClr val="bg1"/>
                </a:solidFill>
              </a:rPr>
              <a:t>ATTUAZIONE</a:t>
            </a:r>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6675608" y="3383133"/>
            <a:ext cx="484632" cy="14544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23">
            <a:extLst>
              <a:ext uri="{FF2B5EF4-FFF2-40B4-BE49-F238E27FC236}">
                <a16:creationId xmlns:a16="http://schemas.microsoft.com/office/drawing/2014/main" id="{65154ECE-4504-4B07-BCDE-98965387F07D}"/>
              </a:ext>
            </a:extLst>
          </p:cNvPr>
          <p:cNvSpPr/>
          <p:nvPr/>
        </p:nvSpPr>
        <p:spPr>
          <a:xfrm>
            <a:off x="7910004" y="2949457"/>
            <a:ext cx="3373515" cy="2041864"/>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r>
              <a:rPr lang="it-IT" sz="2400" dirty="0"/>
              <a:t>buon andamento</a:t>
            </a:r>
          </a:p>
          <a:p>
            <a:r>
              <a:rPr lang="it-IT" sz="2400" dirty="0"/>
              <a:t>efficienza</a:t>
            </a:r>
          </a:p>
          <a:p>
            <a:r>
              <a:rPr lang="it-IT" sz="2400" dirty="0"/>
              <a:t>efficacia</a:t>
            </a:r>
          </a:p>
          <a:p>
            <a:r>
              <a:rPr lang="it-IT" sz="2400" dirty="0"/>
              <a:t>economicità</a:t>
            </a:r>
          </a:p>
        </p:txBody>
      </p:sp>
      <p:sp>
        <p:nvSpPr>
          <p:cNvPr id="13" name="Rettangolo con angoli arrotondati 12">
            <a:extLst>
              <a:ext uri="{FF2B5EF4-FFF2-40B4-BE49-F238E27FC236}">
                <a16:creationId xmlns:a16="http://schemas.microsoft.com/office/drawing/2014/main" id="{B19FD130-68D8-4A3D-AFD8-8903FC38D210}"/>
              </a:ext>
            </a:extLst>
          </p:cNvPr>
          <p:cNvSpPr/>
          <p:nvPr/>
        </p:nvSpPr>
        <p:spPr>
          <a:xfrm>
            <a:off x="1519560" y="5204996"/>
            <a:ext cx="8629095" cy="1293365"/>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Perseguito nell’interesse della comunità e per il</a:t>
            </a:r>
          </a:p>
          <a:p>
            <a:pPr algn="ctr"/>
            <a:r>
              <a:rPr lang="it-IT" sz="2800" dirty="0">
                <a:solidFill>
                  <a:schemeClr val="tx1"/>
                </a:solidFill>
              </a:rPr>
              <a:t>raggiungimento degli obiettivi dell’Unione europea</a:t>
            </a:r>
          </a:p>
        </p:txBody>
      </p:sp>
      <p:sp>
        <p:nvSpPr>
          <p:cNvPr id="6" name="Segnaposto piè di pagina 5">
            <a:extLst>
              <a:ext uri="{FF2B5EF4-FFF2-40B4-BE49-F238E27FC236}">
                <a16:creationId xmlns:a16="http://schemas.microsoft.com/office/drawing/2014/main" id="{EE13D6D2-6A1F-78C8-CC17-8EB65D971723}"/>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D74A8F20-A6F5-45FB-2915-14A7A41BF001}"/>
              </a:ext>
            </a:extLst>
          </p:cNvPr>
          <p:cNvSpPr>
            <a:spLocks noGrp="1"/>
          </p:cNvSpPr>
          <p:nvPr>
            <p:ph type="sldNum" sz="quarter" idx="12"/>
          </p:nvPr>
        </p:nvSpPr>
        <p:spPr/>
        <p:txBody>
          <a:bodyPr/>
          <a:lstStyle/>
          <a:p>
            <a:fld id="{577E625E-9F63-4F0D-B634-A1CAF123E05C}" type="slidenum">
              <a:rPr lang="it-IT" smtClean="0"/>
              <a:t>6</a:t>
            </a:fld>
            <a:endParaRPr lang="it-IT"/>
          </a:p>
        </p:txBody>
      </p:sp>
      <p:pic>
        <p:nvPicPr>
          <p:cNvPr id="5" name="Immagine 4">
            <a:extLst>
              <a:ext uri="{FF2B5EF4-FFF2-40B4-BE49-F238E27FC236}">
                <a16:creationId xmlns:a16="http://schemas.microsoft.com/office/drawing/2014/main" id="{E160F3B2-C327-93D3-49BE-E9791A2BB9E4}"/>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7106194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EB7E-145B-3684-EFBD-58F95B0490E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75668C7-1C96-A7E6-22A9-A521B6A95648}"/>
              </a:ext>
            </a:extLst>
          </p:cNvPr>
          <p:cNvSpPr>
            <a:spLocks noGrp="1"/>
          </p:cNvSpPr>
          <p:nvPr>
            <p:ph type="ctrTitle"/>
          </p:nvPr>
        </p:nvSpPr>
        <p:spPr>
          <a:xfrm>
            <a:off x="1524000" y="1352550"/>
            <a:ext cx="9144000" cy="741363"/>
          </a:xfrm>
        </p:spPr>
        <p:txBody>
          <a:bodyPr anchor="t">
            <a:normAutofit/>
          </a:bodyPr>
          <a:lstStyle/>
          <a:p>
            <a:r>
              <a:rPr lang="it-IT" sz="2400" b="1" dirty="0"/>
              <a:t>REVISIONE PREZZI</a:t>
            </a:r>
          </a:p>
        </p:txBody>
      </p:sp>
      <p:sp>
        <p:nvSpPr>
          <p:cNvPr id="6" name="Segnaposto piè di pagina 5">
            <a:extLst>
              <a:ext uri="{FF2B5EF4-FFF2-40B4-BE49-F238E27FC236}">
                <a16:creationId xmlns:a16="http://schemas.microsoft.com/office/drawing/2014/main" id="{F2A9CA51-29B7-CB25-0A6F-687861C4555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FB0F0460-6E14-FF9F-2B30-1605451DE52E}"/>
              </a:ext>
            </a:extLst>
          </p:cNvPr>
          <p:cNvSpPr>
            <a:spLocks noGrp="1"/>
          </p:cNvSpPr>
          <p:nvPr>
            <p:ph type="sldNum" sz="quarter" idx="12"/>
          </p:nvPr>
        </p:nvSpPr>
        <p:spPr/>
        <p:txBody>
          <a:bodyPr/>
          <a:lstStyle/>
          <a:p>
            <a:fld id="{577E625E-9F63-4F0D-B634-A1CAF123E05C}" type="slidenum">
              <a:rPr lang="it-IT" smtClean="0"/>
              <a:t>60</a:t>
            </a:fld>
            <a:endParaRPr lang="it-IT"/>
          </a:p>
        </p:txBody>
      </p:sp>
      <p:sp>
        <p:nvSpPr>
          <p:cNvPr id="15" name="Fumetto: ovale 14">
            <a:extLst>
              <a:ext uri="{FF2B5EF4-FFF2-40B4-BE49-F238E27FC236}">
                <a16:creationId xmlns:a16="http://schemas.microsoft.com/office/drawing/2014/main" id="{09337C3D-D067-4395-CD96-E8A3185F0223}"/>
              </a:ext>
            </a:extLst>
          </p:cNvPr>
          <p:cNvSpPr/>
          <p:nvPr/>
        </p:nvSpPr>
        <p:spPr>
          <a:xfrm>
            <a:off x="4485715" y="1063406"/>
            <a:ext cx="4834411" cy="2715432"/>
          </a:xfrm>
          <a:prstGeom prst="wedgeEllipseCallout">
            <a:avLst>
              <a:gd name="adj1" fmla="val -84695"/>
              <a:gd name="adj2" fmla="val 13980"/>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9" name="Elaborazione alternativa 18">
            <a:extLst>
              <a:ext uri="{FF2B5EF4-FFF2-40B4-BE49-F238E27FC236}">
                <a16:creationId xmlns:a16="http://schemas.microsoft.com/office/drawing/2014/main" id="{0A695277-86D7-2965-F2D1-3EE81982B0DB}"/>
              </a:ext>
            </a:extLst>
          </p:cNvPr>
          <p:cNvSpPr/>
          <p:nvPr/>
        </p:nvSpPr>
        <p:spPr>
          <a:xfrm>
            <a:off x="658762" y="1897613"/>
            <a:ext cx="11316929" cy="4340737"/>
          </a:xfrm>
          <a:prstGeom prst="flowChartAlternateProcess">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it-IT" b="1" dirty="0">
                <a:solidFill>
                  <a:srgbClr val="000000"/>
                </a:solidFill>
                <a:latin typeface=".L"/>
              </a:rPr>
              <a:t>PERIODO TRANSITORIO</a:t>
            </a:r>
          </a:p>
          <a:p>
            <a:pPr algn="just"/>
            <a:r>
              <a:rPr lang="it-IT" sz="1800" b="0" i="0" u="none" strike="noStrike" baseline="0" dirty="0">
                <a:solidFill>
                  <a:srgbClr val="3C3C3C"/>
                </a:solidFill>
                <a:latin typeface=".L"/>
              </a:rPr>
              <a:t>La nuova disciplina della revisione prezzi ha un’applicazione immediata solo per le forniture e i servizi, ma non per i lavori.</a:t>
            </a:r>
          </a:p>
          <a:p>
            <a:pPr algn="just"/>
            <a:r>
              <a:rPr lang="it-IT" sz="1800" b="0" i="0" u="none" strike="noStrike" baseline="0" dirty="0">
                <a:solidFill>
                  <a:srgbClr val="3C3C3C"/>
                </a:solidFill>
                <a:latin typeface=".L"/>
              </a:rPr>
              <a:t>L’articolo 16 stabilisce infatti che per i lavori l’applicazione decorre dalla data di pubblicazione del provvedimento del ministero delle Infrastrutture contenente gli indici di costo individuati sulla base delle diverse tipologie di lavorazioni. Ciò che rileva ai fini dell’applicazione della nuova disciplina è l’avvio della relativa procedura di affidamento.</a:t>
            </a:r>
          </a:p>
          <a:p>
            <a:pPr algn="just"/>
            <a:r>
              <a:rPr lang="it-IT" sz="1800" b="0" i="0" u="none" strike="noStrike" baseline="0" dirty="0">
                <a:solidFill>
                  <a:srgbClr val="3C3C3C"/>
                </a:solidFill>
                <a:latin typeface=".L"/>
              </a:rPr>
              <a:t>Ciò significa che si continuerà ad applicare la vecchia disciplina a tutti i contratti stipulati (e in corso di esecuzione) a seguito di procedure di affidamento avviate prima della data di pubblicazione del provvedimento del ministero delle Infrastrutture. La nuova disciplina troverà invece applicazione ai contratti relativi a procedure di affidamento avviate a partire da tale data.</a:t>
            </a:r>
          </a:p>
          <a:p>
            <a:pPr algn="just"/>
            <a:r>
              <a:rPr lang="it-IT" sz="1800" b="0" i="0" u="none" strike="noStrike" baseline="0" dirty="0">
                <a:solidFill>
                  <a:srgbClr val="3C3C3C"/>
                </a:solidFill>
                <a:latin typeface=".L"/>
              </a:rPr>
              <a:t>Per le forniture e i servizi, le nuove regole si applicano invece a decorrere dall’entrata in vigore dell’Allegato, cioè del D.lgs. 209, ovvero dal 31 dicembre 2024.</a:t>
            </a:r>
            <a:endParaRPr lang="it-IT" sz="1600" spc="0" dirty="0">
              <a:effectLst/>
              <a:latin typeface="Calibri" panose="020F0502020204030204" pitchFamily="34" charset="0"/>
              <a:ea typeface="Calibri" panose="020F0502020204030204" pitchFamily="34" charset="0"/>
            </a:endParaRPr>
          </a:p>
        </p:txBody>
      </p:sp>
      <p:pic>
        <p:nvPicPr>
          <p:cNvPr id="4" name="Immagine 3">
            <a:extLst>
              <a:ext uri="{FF2B5EF4-FFF2-40B4-BE49-F238E27FC236}">
                <a16:creationId xmlns:a16="http://schemas.microsoft.com/office/drawing/2014/main" id="{4675972B-0BEE-AC86-C086-9DC8F3BD239C}"/>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27348275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D8688-CF6B-B05C-0229-FE26EC6A93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E22C68A-489F-71E1-0FDF-C642B5523C35}"/>
              </a:ext>
            </a:extLst>
          </p:cNvPr>
          <p:cNvSpPr>
            <a:spLocks noGrp="1"/>
          </p:cNvSpPr>
          <p:nvPr>
            <p:ph type="ctrTitle"/>
          </p:nvPr>
        </p:nvSpPr>
        <p:spPr>
          <a:xfrm>
            <a:off x="1524000" y="1352549"/>
            <a:ext cx="9144000" cy="741363"/>
          </a:xfrm>
        </p:spPr>
        <p:txBody>
          <a:bodyPr anchor="t">
            <a:normAutofit/>
          </a:bodyPr>
          <a:lstStyle/>
          <a:p>
            <a:r>
              <a:rPr lang="it-IT" sz="2400" b="1" dirty="0">
                <a:effectLst/>
                <a:latin typeface="Calibri" panose="020F0502020204030204" pitchFamily="34" charset="0"/>
                <a:ea typeface="Calibri" panose="020F0502020204030204" pitchFamily="34" charset="0"/>
              </a:rPr>
              <a:t>Art.</a:t>
            </a:r>
            <a:r>
              <a:rPr lang="it-IT" sz="2400" b="1" spc="-15"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62.</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(Aggregazioni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centralizzazione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10" dirty="0">
                <a:effectLst/>
                <a:latin typeface="Calibri" panose="020F0502020204030204" pitchFamily="34" charset="0"/>
                <a:ea typeface="Calibri" panose="020F0502020204030204" pitchFamily="34" charset="0"/>
              </a:rPr>
              <a:t> committenze)</a:t>
            </a:r>
            <a:endParaRPr lang="it-IT" sz="2400" b="1" dirty="0"/>
          </a:p>
        </p:txBody>
      </p:sp>
      <p:sp>
        <p:nvSpPr>
          <p:cNvPr id="6" name="Segnaposto piè di pagina 5">
            <a:extLst>
              <a:ext uri="{FF2B5EF4-FFF2-40B4-BE49-F238E27FC236}">
                <a16:creationId xmlns:a16="http://schemas.microsoft.com/office/drawing/2014/main" id="{7D8E979A-6451-6791-EBC4-A85FF520AE86}"/>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5A894C84-D21F-6489-063F-3C3AFB21A017}"/>
              </a:ext>
            </a:extLst>
          </p:cNvPr>
          <p:cNvSpPr>
            <a:spLocks noGrp="1"/>
          </p:cNvSpPr>
          <p:nvPr>
            <p:ph type="sldNum" sz="quarter" idx="12"/>
          </p:nvPr>
        </p:nvSpPr>
        <p:spPr/>
        <p:txBody>
          <a:bodyPr/>
          <a:lstStyle/>
          <a:p>
            <a:fld id="{577E625E-9F63-4F0D-B634-A1CAF123E05C}" type="slidenum">
              <a:rPr lang="it-IT" smtClean="0"/>
              <a:t>61</a:t>
            </a:fld>
            <a:endParaRPr lang="it-IT"/>
          </a:p>
        </p:txBody>
      </p:sp>
      <p:sp>
        <p:nvSpPr>
          <p:cNvPr id="8" name="Rettangolo 7">
            <a:extLst>
              <a:ext uri="{FF2B5EF4-FFF2-40B4-BE49-F238E27FC236}">
                <a16:creationId xmlns:a16="http://schemas.microsoft.com/office/drawing/2014/main" id="{0B15EDD4-460B-2F16-F6C3-8F52663F9C62}"/>
              </a:ext>
            </a:extLst>
          </p:cNvPr>
          <p:cNvSpPr/>
          <p:nvPr/>
        </p:nvSpPr>
        <p:spPr>
          <a:xfrm>
            <a:off x="289249" y="1868130"/>
            <a:ext cx="3041781" cy="1799303"/>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dirty="0"/>
              <a:t>Previsti </a:t>
            </a:r>
            <a:r>
              <a:rPr lang="it-IT" b="1" i="1" dirty="0"/>
              <a:t>incentivi</a:t>
            </a:r>
            <a:r>
              <a:rPr lang="it-IT" dirty="0"/>
              <a:t> per la qualificazione</a:t>
            </a:r>
          </a:p>
        </p:txBody>
      </p:sp>
      <p:sp>
        <p:nvSpPr>
          <p:cNvPr id="10" name="Freccia a destra 9">
            <a:extLst>
              <a:ext uri="{FF2B5EF4-FFF2-40B4-BE49-F238E27FC236}">
                <a16:creationId xmlns:a16="http://schemas.microsoft.com/office/drawing/2014/main" id="{E377959A-685A-1D8B-1B02-E4A35EF5EEA9}"/>
              </a:ext>
            </a:extLst>
          </p:cNvPr>
          <p:cNvSpPr/>
          <p:nvPr/>
        </p:nvSpPr>
        <p:spPr>
          <a:xfrm>
            <a:off x="3451872" y="2511189"/>
            <a:ext cx="587829" cy="256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5FDBECD4-B8BC-FA3C-BAE3-F379C5F1A670}"/>
              </a:ext>
            </a:extLst>
          </p:cNvPr>
          <p:cNvSpPr/>
          <p:nvPr/>
        </p:nvSpPr>
        <p:spPr>
          <a:xfrm>
            <a:off x="4038600" y="1858298"/>
            <a:ext cx="3041781" cy="1799303"/>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lvl="0">
              <a:spcBef>
                <a:spcPts val="770"/>
              </a:spcBef>
              <a:buSzPts val="800"/>
              <a:tabLst>
                <a:tab pos="150495" algn="l"/>
              </a:tabLst>
            </a:pPr>
            <a:r>
              <a:rPr lang="it-IT" sz="1800" spc="0" dirty="0">
                <a:effectLst/>
                <a:latin typeface="Calibri" panose="020F0502020204030204" pitchFamily="34" charset="0"/>
                <a:ea typeface="Calibri" panose="020F0502020204030204" pitchFamily="34" charset="0"/>
              </a:rPr>
              <a:t>Le</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stazioni</a:t>
            </a:r>
            <a:r>
              <a:rPr lang="it-IT" sz="1800" spc="-1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appaltanti</a:t>
            </a:r>
            <a:r>
              <a:rPr lang="it-IT" sz="1800" spc="-20"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non</a:t>
            </a:r>
            <a:r>
              <a:rPr lang="it-IT" sz="1800" spc="-15" dirty="0">
                <a:effectLst/>
                <a:latin typeface="Calibri" panose="020F0502020204030204" pitchFamily="34" charset="0"/>
                <a:ea typeface="Calibri" panose="020F0502020204030204" pitchFamily="34" charset="0"/>
              </a:rPr>
              <a:t> </a:t>
            </a:r>
            <a:r>
              <a:rPr lang="it-IT" sz="1800" spc="0" dirty="0">
                <a:effectLst/>
                <a:latin typeface="Calibri" panose="020F0502020204030204" pitchFamily="34" charset="0"/>
                <a:ea typeface="Calibri" panose="020F0502020204030204" pitchFamily="34" charset="0"/>
              </a:rPr>
              <a:t>qualificate</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procedono</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all’acquisizione</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forniture,</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servizi</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e</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lavori</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ricorrendo</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a:t>
            </a:r>
            <a:r>
              <a:rPr lang="it-IT" sz="1800" spc="-1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una</a:t>
            </a:r>
            <a:r>
              <a:rPr lang="it-IT" sz="1800" spc="-20" dirty="0">
                <a:effectLst/>
                <a:latin typeface="Calibri" panose="020F0502020204030204" pitchFamily="34" charset="0"/>
                <a:ea typeface="Calibri" panose="020F0502020204030204" pitchFamily="34" charset="0"/>
              </a:rPr>
              <a:t> </a:t>
            </a:r>
            <a:r>
              <a:rPr lang="it-IT" sz="1800" b="1" i="1" spc="-20" dirty="0">
                <a:effectLst/>
                <a:latin typeface="Calibri" panose="020F0502020204030204" pitchFamily="34" charset="0"/>
                <a:ea typeface="Calibri" panose="020F0502020204030204" pitchFamily="34" charset="0"/>
              </a:rPr>
              <a:t>Stazione Appaltante </a:t>
            </a:r>
            <a:r>
              <a:rPr lang="it-IT" sz="1800" spc="-20" dirty="0">
                <a:effectLst/>
                <a:latin typeface="Calibri" panose="020F0502020204030204" pitchFamily="34" charset="0"/>
                <a:ea typeface="Calibri" panose="020F0502020204030204" pitchFamily="34" charset="0"/>
              </a:rPr>
              <a:t>o C</a:t>
            </a:r>
            <a:r>
              <a:rPr lang="it-IT" sz="1800" dirty="0">
                <a:effectLst/>
                <a:latin typeface="Calibri" panose="020F0502020204030204" pitchFamily="34" charset="0"/>
                <a:ea typeface="Calibri" panose="020F0502020204030204" pitchFamily="34" charset="0"/>
              </a:rPr>
              <a:t>entrale</a:t>
            </a:r>
            <a:r>
              <a:rPr lang="it-IT" sz="1800" spc="-20"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20" dirty="0">
                <a:effectLst/>
                <a:latin typeface="Calibri" panose="020F0502020204030204" pitchFamily="34" charset="0"/>
                <a:ea typeface="Calibri" panose="020F0502020204030204" pitchFamily="34" charset="0"/>
              </a:rPr>
              <a:t> C</a:t>
            </a:r>
            <a:r>
              <a:rPr lang="it-IT" sz="1800" dirty="0">
                <a:effectLst/>
                <a:latin typeface="Calibri" panose="020F0502020204030204" pitchFamily="34" charset="0"/>
                <a:ea typeface="Calibri" panose="020F0502020204030204" pitchFamily="34" charset="0"/>
              </a:rPr>
              <a:t>ommittenza</a:t>
            </a:r>
            <a:r>
              <a:rPr lang="it-IT" sz="1800" spc="-20" dirty="0">
                <a:effectLst/>
                <a:latin typeface="Calibri" panose="020F0502020204030204" pitchFamily="34" charset="0"/>
                <a:ea typeface="Calibri" panose="020F0502020204030204" pitchFamily="34" charset="0"/>
              </a:rPr>
              <a:t> </a:t>
            </a:r>
            <a:r>
              <a:rPr lang="it-IT" sz="1800" spc="-10" dirty="0">
                <a:effectLst/>
                <a:latin typeface="Calibri" panose="020F0502020204030204" pitchFamily="34" charset="0"/>
                <a:ea typeface="Calibri" panose="020F0502020204030204" pitchFamily="34" charset="0"/>
              </a:rPr>
              <a:t>qualificata</a:t>
            </a:r>
            <a:endParaRPr lang="it-IT" dirty="0"/>
          </a:p>
        </p:txBody>
      </p:sp>
      <p:sp>
        <p:nvSpPr>
          <p:cNvPr id="12" name="Freccia a destra 11">
            <a:extLst>
              <a:ext uri="{FF2B5EF4-FFF2-40B4-BE49-F238E27FC236}">
                <a16:creationId xmlns:a16="http://schemas.microsoft.com/office/drawing/2014/main" id="{99F2E018-BF96-BEE5-7064-D2F3DBB45133}"/>
              </a:ext>
            </a:extLst>
          </p:cNvPr>
          <p:cNvSpPr/>
          <p:nvPr/>
        </p:nvSpPr>
        <p:spPr>
          <a:xfrm>
            <a:off x="7283321" y="2405710"/>
            <a:ext cx="587829" cy="25659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31FEC704-860D-FF94-D617-505B66250E6C}"/>
              </a:ext>
            </a:extLst>
          </p:cNvPr>
          <p:cNvSpPr/>
          <p:nvPr/>
        </p:nvSpPr>
        <p:spPr>
          <a:xfrm>
            <a:off x="8074090" y="1858297"/>
            <a:ext cx="3041781" cy="1799303"/>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400" dirty="0">
                <a:effectLst/>
                <a:latin typeface="Segoe UI" panose="020B0502040204020203" pitchFamily="34" charset="0"/>
              </a:rPr>
              <a:t>Le stazioni appaltanti non qualificate possono procedere all'acquisizione di forniture</a:t>
            </a:r>
            <a:r>
              <a:rPr lang="it-IT" sz="1400" b="1" dirty="0">
                <a:effectLst/>
                <a:latin typeface="Segoe UI" panose="020B0502040204020203" pitchFamily="34" charset="0"/>
              </a:rPr>
              <a:t>, servizi e lavori ricorrendo a una stazione appaltante o centrale di committenza qualificata anche per le procedure di importo inferiore alle soglie di cui al comma 1</a:t>
            </a:r>
            <a:endParaRPr lang="it-IT" sz="1400" b="1" dirty="0"/>
          </a:p>
        </p:txBody>
      </p:sp>
      <p:pic>
        <p:nvPicPr>
          <p:cNvPr id="3" name="Immagine 2">
            <a:extLst>
              <a:ext uri="{FF2B5EF4-FFF2-40B4-BE49-F238E27FC236}">
                <a16:creationId xmlns:a16="http://schemas.microsoft.com/office/drawing/2014/main" id="{46854A7C-04B3-7293-F29E-6B2F91BB9F84}"/>
              </a:ext>
            </a:extLst>
          </p:cNvPr>
          <p:cNvPicPr>
            <a:picLocks noChangeAspect="1"/>
          </p:cNvPicPr>
          <p:nvPr/>
        </p:nvPicPr>
        <p:blipFill>
          <a:blip r:embed="rId2"/>
          <a:stretch>
            <a:fillRect/>
          </a:stretch>
        </p:blipFill>
        <p:spPr>
          <a:xfrm>
            <a:off x="4320790" y="136524"/>
            <a:ext cx="3832609" cy="904227"/>
          </a:xfrm>
          <a:prstGeom prst="rect">
            <a:avLst/>
          </a:prstGeom>
        </p:spPr>
      </p:pic>
      <p:sp>
        <p:nvSpPr>
          <p:cNvPr id="4" name="Rettangolo 3">
            <a:extLst>
              <a:ext uri="{FF2B5EF4-FFF2-40B4-BE49-F238E27FC236}">
                <a16:creationId xmlns:a16="http://schemas.microsoft.com/office/drawing/2014/main" id="{EB4ABB6B-BD67-1CEE-71EE-5237F6D8005B}"/>
              </a:ext>
            </a:extLst>
          </p:cNvPr>
          <p:cNvSpPr/>
          <p:nvPr/>
        </p:nvSpPr>
        <p:spPr>
          <a:xfrm>
            <a:off x="240586" y="4234926"/>
            <a:ext cx="7010400" cy="2121424"/>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600" dirty="0"/>
              <a:t>Tutte le stazioni appaltanti, fermi restando gli obblighi di utilizzo di strumenti di acquisto e di negoziazione previsti dalle vigenti disposizioni in materia di contenimento della spesa, possono procedere direttamente e autonomamente all'acquisizione di forniture e servizi di importo non superiore alle soglie previste per gli affidamenti diretti, e all'affidamento di lavori d'importo pari o inferiore a 500.000 euro. Possono, altresì, effettuare ordini a valere su strumenti di acquisto messi a disposizione dalle centrali di committenza qualificate e dai soggetti aggregatori.»;</a:t>
            </a:r>
          </a:p>
        </p:txBody>
      </p:sp>
      <p:sp>
        <p:nvSpPr>
          <p:cNvPr id="9" name="Rettangolo 8">
            <a:extLst>
              <a:ext uri="{FF2B5EF4-FFF2-40B4-BE49-F238E27FC236}">
                <a16:creationId xmlns:a16="http://schemas.microsoft.com/office/drawing/2014/main" id="{33A9F5B9-C7B1-7522-FAC7-2B43849A0650}"/>
              </a:ext>
            </a:extLst>
          </p:cNvPr>
          <p:cNvSpPr/>
          <p:nvPr/>
        </p:nvSpPr>
        <p:spPr>
          <a:xfrm>
            <a:off x="7558802" y="4175319"/>
            <a:ext cx="4072356" cy="2121424"/>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800" dirty="0">
                <a:effectLst/>
                <a:latin typeface="Calibri" panose="020F0502020204030204" pitchFamily="34" charset="0"/>
                <a:ea typeface="Calibri" panose="020F0502020204030204" pitchFamily="34" charset="0"/>
              </a:rPr>
              <a:t>Il</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ricorso</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alla</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stazione</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appaltante</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qualificata</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o</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alla</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centrale</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di</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committenza</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qualificata</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è</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formalizzato</a:t>
            </a:r>
            <a:r>
              <a:rPr lang="it-IT" sz="1800" spc="-25" dirty="0">
                <a:effectLst/>
                <a:latin typeface="Calibri" panose="020F0502020204030204" pitchFamily="34" charset="0"/>
                <a:ea typeface="Calibri" panose="020F0502020204030204" pitchFamily="34" charset="0"/>
              </a:rPr>
              <a:t> </a:t>
            </a:r>
            <a:r>
              <a:rPr lang="it-IT" sz="1800" dirty="0">
                <a:effectLst/>
                <a:latin typeface="Calibri" panose="020F0502020204030204" pitchFamily="34" charset="0"/>
                <a:ea typeface="Calibri" panose="020F0502020204030204" pitchFamily="34" charset="0"/>
              </a:rPr>
              <a:t>mediante</a:t>
            </a:r>
          </a:p>
          <a:p>
            <a:pPr algn="ctr"/>
            <a:r>
              <a:rPr lang="it-IT" b="1" spc="-25" dirty="0">
                <a:latin typeface="Calibri" panose="020F0502020204030204" pitchFamily="34" charset="0"/>
                <a:ea typeface="Calibri" panose="020F0502020204030204" pitchFamily="34" charset="0"/>
              </a:rPr>
              <a:t>Convenzione</a:t>
            </a:r>
            <a:r>
              <a:rPr lang="it-IT" sz="1800" spc="-25" dirty="0">
                <a:effectLst/>
                <a:latin typeface="Calibri" panose="020F0502020204030204" pitchFamily="34" charset="0"/>
                <a:ea typeface="Calibri" panose="020F0502020204030204" pitchFamily="34" charset="0"/>
              </a:rPr>
              <a:t> </a:t>
            </a:r>
            <a:endParaRPr lang="it-IT" sz="1600" dirty="0"/>
          </a:p>
        </p:txBody>
      </p:sp>
    </p:spTree>
    <p:extLst>
      <p:ext uri="{BB962C8B-B14F-4D97-AF65-F5344CB8AC3E}">
        <p14:creationId xmlns:p14="http://schemas.microsoft.com/office/powerpoint/2010/main" val="1765801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1E904C-3B7E-9209-B85B-FCF1CDD1F64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62CB324-7839-E072-7DC7-020985F3DDFF}"/>
              </a:ext>
            </a:extLst>
          </p:cNvPr>
          <p:cNvSpPr>
            <a:spLocks noGrp="1"/>
          </p:cNvSpPr>
          <p:nvPr>
            <p:ph type="ctrTitle"/>
          </p:nvPr>
        </p:nvSpPr>
        <p:spPr>
          <a:xfrm>
            <a:off x="1524000" y="1352549"/>
            <a:ext cx="9144000" cy="741363"/>
          </a:xfrm>
        </p:spPr>
        <p:txBody>
          <a:bodyPr anchor="t">
            <a:normAutofit fontScale="90000"/>
          </a:bodyPr>
          <a:lstStyle/>
          <a:p>
            <a:r>
              <a:rPr lang="it-IT" sz="2400" b="1" dirty="0">
                <a:effectLst/>
                <a:latin typeface="Calibri" panose="020F0502020204030204" pitchFamily="34" charset="0"/>
                <a:ea typeface="Calibri" panose="020F0502020204030204" pitchFamily="34" charset="0"/>
              </a:rPr>
              <a:t>Art.</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63.</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(Qualificazione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stazioni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appaltanti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5"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centrali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di</a:t>
            </a:r>
            <a:r>
              <a:rPr lang="it-IT" sz="2400" b="1" spc="-10" dirty="0">
                <a:effectLst/>
                <a:latin typeface="Calibri" panose="020F0502020204030204" pitchFamily="34" charset="0"/>
                <a:ea typeface="Calibri" panose="020F0502020204030204" pitchFamily="34" charset="0"/>
              </a:rPr>
              <a:t> committenza)</a:t>
            </a:r>
            <a:endParaRPr lang="it-IT" sz="2400" b="1" dirty="0"/>
          </a:p>
        </p:txBody>
      </p:sp>
      <p:sp>
        <p:nvSpPr>
          <p:cNvPr id="6" name="Segnaposto piè di pagina 5">
            <a:extLst>
              <a:ext uri="{FF2B5EF4-FFF2-40B4-BE49-F238E27FC236}">
                <a16:creationId xmlns:a16="http://schemas.microsoft.com/office/drawing/2014/main" id="{D5B5DE93-46D9-BACB-BA29-BC232C040AE8}"/>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1FB65385-280F-8159-0F6C-79BEA31FFEE8}"/>
              </a:ext>
            </a:extLst>
          </p:cNvPr>
          <p:cNvSpPr>
            <a:spLocks noGrp="1"/>
          </p:cNvSpPr>
          <p:nvPr>
            <p:ph type="sldNum" sz="quarter" idx="12"/>
          </p:nvPr>
        </p:nvSpPr>
        <p:spPr/>
        <p:txBody>
          <a:bodyPr/>
          <a:lstStyle/>
          <a:p>
            <a:fld id="{577E625E-9F63-4F0D-B634-A1CAF123E05C}" type="slidenum">
              <a:rPr lang="it-IT" smtClean="0"/>
              <a:t>62</a:t>
            </a:fld>
            <a:endParaRPr lang="it-IT"/>
          </a:p>
        </p:txBody>
      </p:sp>
      <p:sp>
        <p:nvSpPr>
          <p:cNvPr id="11" name="Rettangolo 10">
            <a:extLst>
              <a:ext uri="{FF2B5EF4-FFF2-40B4-BE49-F238E27FC236}">
                <a16:creationId xmlns:a16="http://schemas.microsoft.com/office/drawing/2014/main" id="{4227C7FC-55C9-C111-E7A5-98C1B88519B9}"/>
              </a:ext>
            </a:extLst>
          </p:cNvPr>
          <p:cNvSpPr/>
          <p:nvPr/>
        </p:nvSpPr>
        <p:spPr>
          <a:xfrm>
            <a:off x="235974" y="2044750"/>
            <a:ext cx="5142271" cy="3274501"/>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spcBef>
                <a:spcPts val="780"/>
              </a:spcBef>
              <a:buSzPct val="100000"/>
              <a:buFont typeface="+mj-lt"/>
              <a:buAutoNum type="arabicPeriod" startAt="2"/>
              <a:tabLst>
                <a:tab pos="150495" algn="l"/>
              </a:tabLst>
            </a:pPr>
            <a:endParaRPr lang="it-IT" sz="1600" spc="0" dirty="0">
              <a:effectLst/>
              <a:latin typeface="Arial" panose="020B0604020202020204" pitchFamily="34" charset="0"/>
              <a:ea typeface="Calibri" panose="020F0502020204030204" pitchFamily="34" charset="0"/>
              <a:cs typeface="Arial" panose="020B0604020202020204" pitchFamily="34" charset="0"/>
            </a:endParaRPr>
          </a:p>
          <a:p>
            <a:pPr lvl="0" algn="ctr">
              <a:spcBef>
                <a:spcPts val="780"/>
              </a:spcBef>
              <a:buSzPct val="100000"/>
              <a:tabLst>
                <a:tab pos="150495" algn="l"/>
              </a:tabLst>
            </a:pPr>
            <a:r>
              <a:rPr lang="it-IT" sz="1600" i="1" dirty="0">
                <a:latin typeface="Arial" panose="020B0604020202020204" pitchFamily="34" charset="0"/>
                <a:ea typeface="Calibri" panose="020F0502020204030204" pitchFamily="34" charset="0"/>
                <a:cs typeface="Arial" panose="020B0604020202020204" pitchFamily="34" charset="0"/>
              </a:rPr>
              <a:t>PRIMA</a:t>
            </a:r>
          </a:p>
          <a:p>
            <a:pPr marL="342900" lvl="0" indent="-342900">
              <a:spcBef>
                <a:spcPts val="780"/>
              </a:spcBef>
              <a:buSzPct val="100000"/>
              <a:buFont typeface="+mj-lt"/>
              <a:buAutoNum type="arabicPeriod" startAt="2"/>
              <a:tabLst>
                <a:tab pos="150495" algn="l"/>
              </a:tabLst>
            </a:pPr>
            <a:r>
              <a:rPr lang="it-IT" sz="1600" spc="0" dirty="0">
                <a:effectLst/>
                <a:latin typeface="Arial" panose="020B0604020202020204" pitchFamily="34" charset="0"/>
                <a:ea typeface="Calibri" panose="020F0502020204030204" pitchFamily="34" charset="0"/>
                <a:cs typeface="Arial" panose="020B0604020202020204" pitchFamily="34" charset="0"/>
              </a:rPr>
              <a:t>La</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qualificazione</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per</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la</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progettazione</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b="1" spc="0" dirty="0">
                <a:effectLst/>
                <a:latin typeface="Arial" panose="020B0604020202020204" pitchFamily="34" charset="0"/>
                <a:ea typeface="Calibri" panose="020F0502020204030204" pitchFamily="34" charset="0"/>
                <a:cs typeface="Arial" panose="020B0604020202020204" pitchFamily="34" charset="0"/>
              </a:rPr>
              <a:t>e</a:t>
            </a:r>
            <a:r>
              <a:rPr lang="it-IT" sz="1600" b="1" spc="-20" dirty="0">
                <a:effectLst/>
                <a:latin typeface="Arial" panose="020B0604020202020204" pitchFamily="34" charset="0"/>
                <a:ea typeface="Calibri" panose="020F0502020204030204" pitchFamily="34" charset="0"/>
                <a:cs typeface="Arial" panose="020B0604020202020204" pitchFamily="34" charset="0"/>
              </a:rPr>
              <a:t> </a:t>
            </a:r>
            <a:r>
              <a:rPr lang="it-IT" sz="1600" b="1" spc="0" dirty="0">
                <a:effectLst/>
                <a:latin typeface="Arial" panose="020B0604020202020204" pitchFamily="34" charset="0"/>
                <a:ea typeface="Calibri" panose="020F0502020204030204" pitchFamily="34" charset="0"/>
                <a:cs typeface="Arial" panose="020B0604020202020204" pitchFamily="34" charset="0"/>
              </a:rPr>
              <a:t>l’affidamento</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si</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articola</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in</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tre</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fasce</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10" dirty="0">
                <a:effectLst/>
                <a:latin typeface="Arial" panose="020B0604020202020204" pitchFamily="34" charset="0"/>
                <a:ea typeface="Calibri" panose="020F0502020204030204" pitchFamily="34" charset="0"/>
                <a:cs typeface="Arial" panose="020B0604020202020204" pitchFamily="34" charset="0"/>
              </a:rPr>
              <a:t>importo</a:t>
            </a:r>
            <a:r>
              <a:rPr lang="it-IT" sz="1600" spc="0" dirty="0">
                <a:effectLst/>
                <a:latin typeface="Arial" panose="020B0604020202020204" pitchFamily="34" charset="0"/>
                <a:ea typeface="Calibri" panose="020F0502020204030204" pitchFamily="34" charset="0"/>
                <a:cs typeface="Arial" panose="020B0604020202020204" pitchFamily="34" charset="0"/>
              </a:rPr>
              <a:t> </a:t>
            </a:r>
            <a:r>
              <a:rPr lang="it-IT" sz="1600" spc="-10" dirty="0">
                <a:effectLst/>
                <a:latin typeface="Arial" panose="020B0604020202020204" pitchFamily="34" charset="0"/>
                <a:ea typeface="Calibri" panose="020F0502020204030204" pitchFamily="34" charset="0"/>
                <a:cs typeface="Arial" panose="020B0604020202020204" pitchFamily="34" charset="0"/>
              </a:rPr>
              <a:t>:</a:t>
            </a:r>
            <a:endParaRPr lang="it-IT" sz="1600" spc="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spcBef>
                <a:spcPts val="775"/>
              </a:spcBef>
              <a:buSzPct val="100000"/>
              <a:buFont typeface="Calibri" panose="020F0502020204030204" pitchFamily="34" charset="0"/>
              <a:buAutoNum type="alphaLcParenR"/>
              <a:tabLst>
                <a:tab pos="407035" algn="l"/>
              </a:tabLst>
            </a:pPr>
            <a:r>
              <a:rPr lang="it-IT" sz="1600" spc="0" dirty="0">
                <a:effectLst/>
                <a:latin typeface="Arial" panose="020B0604020202020204" pitchFamily="34" charset="0"/>
                <a:ea typeface="Calibri" panose="020F0502020204030204" pitchFamily="34" charset="0"/>
                <a:cs typeface="Arial" panose="020B0604020202020204" pitchFamily="34" charset="0"/>
              </a:rPr>
              <a:t>qualificazione</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base</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o</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primo</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livello,</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per servizi</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e</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forniture</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fino</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alla</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soglia</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750.000</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euro</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e</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per</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lavori</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fino</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1</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milione</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10" dirty="0">
                <a:effectLst/>
                <a:latin typeface="Arial" panose="020B0604020202020204" pitchFamily="34" charset="0"/>
                <a:ea typeface="Calibri" panose="020F0502020204030204" pitchFamily="34" charset="0"/>
                <a:cs typeface="Arial" panose="020B0604020202020204" pitchFamily="34" charset="0"/>
              </a:rPr>
              <a:t>euro;</a:t>
            </a:r>
            <a:endParaRPr lang="it-IT" sz="1600" spc="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SzPct val="100000"/>
              <a:buFont typeface="Calibri" panose="020F0502020204030204" pitchFamily="34" charset="0"/>
              <a:buAutoNum type="alphaLcParenR"/>
              <a:tabLst>
                <a:tab pos="411480" algn="l"/>
              </a:tabLst>
            </a:pPr>
            <a:r>
              <a:rPr lang="it-IT" sz="1600" spc="0" dirty="0">
                <a:effectLst/>
                <a:latin typeface="Arial" panose="020B0604020202020204" pitchFamily="34" charset="0"/>
                <a:ea typeface="Calibri" panose="020F0502020204030204" pitchFamily="34" charset="0"/>
                <a:cs typeface="Arial" panose="020B0604020202020204" pitchFamily="34" charset="0"/>
              </a:rPr>
              <a:t>qualificazione</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intermedia</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o</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secondo</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livello,</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per</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servizi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e</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forniture</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fino</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5</a:t>
            </a:r>
            <a:r>
              <a:rPr lang="it-IT" sz="1600" spc="-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milioni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euro</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e</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per</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lavori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fino</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alla</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soglia</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cui</a:t>
            </a:r>
            <a:r>
              <a:rPr lang="it-IT" sz="1600" spc="-1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all’</a:t>
            </a:r>
            <a:r>
              <a:rPr lang="it-IT" sz="1600" u="sng" spc="0" dirty="0">
                <a:solidFill>
                  <a:srgbClr val="0000ED"/>
                </a:solidFill>
                <a:effectLst/>
                <a:uFill>
                  <a:solidFill>
                    <a:srgbClr val="0000ED"/>
                  </a:solidFill>
                </a:uFill>
                <a:latin typeface="Arial" panose="020B0604020202020204" pitchFamily="34" charset="0"/>
                <a:ea typeface="Calibri" panose="020F0502020204030204" pitchFamily="34" charset="0"/>
                <a:cs typeface="Arial" panose="020B0604020202020204" pitchFamily="34" charset="0"/>
              </a:rPr>
              <a:t>articolo</a:t>
            </a:r>
            <a:r>
              <a:rPr lang="it-IT" sz="1600" u="sng" spc="-5" dirty="0">
                <a:solidFill>
                  <a:srgbClr val="0000ED"/>
                </a:solidFill>
                <a:effectLst/>
                <a:uFill>
                  <a:solidFill>
                    <a:srgbClr val="0000ED"/>
                  </a:solidFill>
                </a:uFill>
                <a:latin typeface="Arial" panose="020B0604020202020204" pitchFamily="34" charset="0"/>
                <a:ea typeface="Calibri" panose="020F0502020204030204" pitchFamily="34" charset="0"/>
                <a:cs typeface="Arial" panose="020B0604020202020204" pitchFamily="34" charset="0"/>
              </a:rPr>
              <a:t> </a:t>
            </a:r>
            <a:r>
              <a:rPr lang="it-IT" sz="1600" u="sng" spc="-25" dirty="0">
                <a:solidFill>
                  <a:srgbClr val="0000ED"/>
                </a:solidFill>
                <a:effectLst/>
                <a:uFill>
                  <a:solidFill>
                    <a:srgbClr val="0000ED"/>
                  </a:solidFill>
                </a:uFill>
                <a:latin typeface="Arial" panose="020B0604020202020204" pitchFamily="34" charset="0"/>
                <a:ea typeface="Calibri" panose="020F0502020204030204" pitchFamily="34" charset="0"/>
                <a:cs typeface="Arial" panose="020B0604020202020204" pitchFamily="34" charset="0"/>
              </a:rPr>
              <a:t>14</a:t>
            </a:r>
            <a:r>
              <a:rPr lang="it-IT" sz="1600" spc="-25" dirty="0">
                <a:effectLst/>
                <a:latin typeface="Arial" panose="020B0604020202020204" pitchFamily="34" charset="0"/>
                <a:ea typeface="Calibri" panose="020F0502020204030204" pitchFamily="34" charset="0"/>
                <a:cs typeface="Arial" panose="020B0604020202020204" pitchFamily="34" charset="0"/>
              </a:rPr>
              <a:t>;</a:t>
            </a:r>
            <a:endParaRPr lang="it-IT" sz="1600" spc="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SzPct val="100000"/>
              <a:buFont typeface="Calibri" panose="020F0502020204030204" pitchFamily="34" charset="0"/>
              <a:buAutoNum type="alphaLcParenR"/>
              <a:tabLst>
                <a:tab pos="401320" algn="l"/>
              </a:tabLst>
            </a:pPr>
            <a:r>
              <a:rPr lang="it-IT" sz="1600" spc="0" dirty="0">
                <a:effectLst/>
                <a:latin typeface="Arial" panose="020B0604020202020204" pitchFamily="34" charset="0"/>
                <a:ea typeface="Calibri" panose="020F0502020204030204" pitchFamily="34" charset="0"/>
                <a:cs typeface="Arial" panose="020B0604020202020204" pitchFamily="34" charset="0"/>
              </a:rPr>
              <a:t>qualificazione</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avanzata</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o</a:t>
            </a:r>
            <a:r>
              <a:rPr lang="it-IT" sz="1600" spc="-1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terzo</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livello,</a:t>
            </a:r>
            <a:r>
              <a:rPr lang="it-IT" sz="1600" spc="-1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senza</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limiti</a:t>
            </a:r>
            <a:r>
              <a:rPr lang="it-IT" sz="1600" spc="-15" dirty="0">
                <a:effectLst/>
                <a:latin typeface="Arial" panose="020B0604020202020204" pitchFamily="34" charset="0"/>
                <a:ea typeface="Calibri" panose="020F0502020204030204" pitchFamily="34" charset="0"/>
                <a:cs typeface="Arial" panose="020B0604020202020204" pitchFamily="34" charset="0"/>
              </a:rPr>
              <a:t> </a:t>
            </a:r>
            <a:r>
              <a:rPr lang="it-IT" sz="1600" spc="0" dirty="0">
                <a:effectLst/>
                <a:latin typeface="Arial" panose="020B0604020202020204" pitchFamily="34" charset="0"/>
                <a:ea typeface="Calibri" panose="020F0502020204030204" pitchFamily="34" charset="0"/>
                <a:cs typeface="Arial" panose="020B0604020202020204" pitchFamily="34" charset="0"/>
              </a:rPr>
              <a:t>di</a:t>
            </a:r>
            <a:r>
              <a:rPr lang="it-IT" sz="1600" spc="-20" dirty="0">
                <a:effectLst/>
                <a:latin typeface="Arial" panose="020B0604020202020204" pitchFamily="34" charset="0"/>
                <a:ea typeface="Calibri" panose="020F0502020204030204" pitchFamily="34" charset="0"/>
                <a:cs typeface="Arial" panose="020B0604020202020204" pitchFamily="34" charset="0"/>
              </a:rPr>
              <a:t> </a:t>
            </a:r>
            <a:r>
              <a:rPr lang="it-IT" sz="1600" spc="-10" dirty="0">
                <a:effectLst/>
                <a:latin typeface="Arial" panose="020B0604020202020204" pitchFamily="34" charset="0"/>
                <a:ea typeface="Calibri" panose="020F0502020204030204" pitchFamily="34" charset="0"/>
                <a:cs typeface="Arial" panose="020B0604020202020204" pitchFamily="34" charset="0"/>
              </a:rPr>
              <a:t>importo.</a:t>
            </a:r>
            <a:r>
              <a:rPr lang="it-IT" sz="16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2" name="Freccia a destra 11">
            <a:extLst>
              <a:ext uri="{FF2B5EF4-FFF2-40B4-BE49-F238E27FC236}">
                <a16:creationId xmlns:a16="http://schemas.microsoft.com/office/drawing/2014/main" id="{29942AF8-2803-107D-929E-8BCAB82DD018}"/>
              </a:ext>
            </a:extLst>
          </p:cNvPr>
          <p:cNvSpPr/>
          <p:nvPr/>
        </p:nvSpPr>
        <p:spPr>
          <a:xfrm>
            <a:off x="5508171" y="2787082"/>
            <a:ext cx="1000784" cy="2412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3CA6FA09-4072-7C83-CF2A-9F2A94671980}"/>
              </a:ext>
            </a:extLst>
          </p:cNvPr>
          <p:cNvSpPr/>
          <p:nvPr/>
        </p:nvSpPr>
        <p:spPr>
          <a:xfrm>
            <a:off x="6813757" y="2044749"/>
            <a:ext cx="4302114" cy="3274501"/>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400" b="1" i="1" u="none" strike="noStrike" baseline="0" dirty="0">
                <a:latin typeface="Arial" panose="020B0604020202020204" pitchFamily="34" charset="0"/>
                <a:cs typeface="Arial" panose="020B0604020202020204" pitchFamily="34" charset="0"/>
              </a:rPr>
              <a:t>CORRETTIVO</a:t>
            </a:r>
          </a:p>
          <a:p>
            <a:pPr algn="just"/>
            <a:r>
              <a:rPr lang="it-IT" sz="1400" b="0" i="0" u="none" strike="noStrike" baseline="0" dirty="0">
                <a:latin typeface="Arial" panose="020B0604020202020204" pitchFamily="34" charset="0"/>
                <a:cs typeface="Arial" panose="020B0604020202020204" pitchFamily="34" charset="0"/>
              </a:rPr>
              <a:t>2. La qualificazione per la progettazione e </a:t>
            </a:r>
            <a:r>
              <a:rPr lang="it-IT" sz="1400" b="1" i="0" u="none" strike="noStrike" baseline="0" dirty="0">
                <a:latin typeface="Arial" panose="020B0604020202020204" pitchFamily="34" charset="0"/>
                <a:cs typeface="Arial" panose="020B0604020202020204" pitchFamily="34" charset="0"/>
              </a:rPr>
              <a:t>l'affidamento e l'esecuzione </a:t>
            </a:r>
            <a:r>
              <a:rPr lang="it-IT" sz="1400" b="0" i="0" u="none" strike="noStrike" baseline="0" dirty="0">
                <a:latin typeface="Arial" panose="020B0604020202020204" pitchFamily="34" charset="0"/>
                <a:cs typeface="Arial" panose="020B0604020202020204" pitchFamily="34" charset="0"/>
              </a:rPr>
              <a:t>si articola in tre fasce di importo:</a:t>
            </a:r>
          </a:p>
          <a:p>
            <a:pPr algn="just"/>
            <a:r>
              <a:rPr lang="it-IT" sz="1400" b="0" i="0" u="none" strike="noStrike" baseline="0" dirty="0">
                <a:latin typeface="Arial" panose="020B0604020202020204" pitchFamily="34" charset="0"/>
                <a:cs typeface="Arial" panose="020B0604020202020204" pitchFamily="34" charset="0"/>
              </a:rPr>
              <a:t>a) qualificazione base o di primo livello, per servizi e forniture fino alla soglia di 750.000 euro e</a:t>
            </a:r>
          </a:p>
          <a:p>
            <a:pPr algn="l"/>
            <a:r>
              <a:rPr lang="it-IT" sz="1400" b="0" i="0" u="none" strike="noStrike" baseline="0" dirty="0">
                <a:latin typeface="Arial" panose="020B0604020202020204" pitchFamily="34" charset="0"/>
                <a:cs typeface="Arial" panose="020B0604020202020204" pitchFamily="34" charset="0"/>
              </a:rPr>
              <a:t>per lavori fino a 1 milione di euro;</a:t>
            </a:r>
          </a:p>
          <a:p>
            <a:pPr algn="just"/>
            <a:r>
              <a:rPr lang="it-IT" sz="1400" b="0" i="0" u="none" strike="noStrike" baseline="0" dirty="0">
                <a:latin typeface="Arial" panose="020B0604020202020204" pitchFamily="34" charset="0"/>
                <a:cs typeface="Arial" panose="020B0604020202020204" pitchFamily="34" charset="0"/>
              </a:rPr>
              <a:t>b) qualificazione intermedia o di secondo livello, per servizi e forniture fino a 5 milioni di euro e</a:t>
            </a:r>
          </a:p>
          <a:p>
            <a:pPr algn="l"/>
            <a:r>
              <a:rPr lang="it-IT" sz="1400" b="0" i="0" u="none" strike="noStrike" baseline="0" dirty="0">
                <a:latin typeface="Arial" panose="020B0604020202020204" pitchFamily="34" charset="0"/>
                <a:cs typeface="Arial" panose="020B0604020202020204" pitchFamily="34" charset="0"/>
              </a:rPr>
              <a:t>per lavori fino alla soglia di cui all'articolo 14;</a:t>
            </a:r>
          </a:p>
          <a:p>
            <a:pPr algn="just"/>
            <a:r>
              <a:rPr lang="it-IT" sz="1400" b="0" i="0" u="none" strike="noStrike" baseline="0" dirty="0">
                <a:latin typeface="Arial" panose="020B0604020202020204" pitchFamily="34" charset="0"/>
                <a:cs typeface="Arial" panose="020B0604020202020204" pitchFamily="34" charset="0"/>
              </a:rPr>
              <a:t>c) qualificazione avanzata o di terzo livello, senza limiti di importo.</a:t>
            </a:r>
            <a:endParaRPr lang="it-IT" sz="1400" b="1" dirty="0">
              <a:latin typeface="Arial" panose="020B0604020202020204" pitchFamily="34" charset="0"/>
              <a:cs typeface="Arial" panose="020B0604020202020204" pitchFamily="34" charset="0"/>
            </a:endParaRPr>
          </a:p>
        </p:txBody>
      </p:sp>
      <p:pic>
        <p:nvPicPr>
          <p:cNvPr id="3" name="Immagine 2">
            <a:extLst>
              <a:ext uri="{FF2B5EF4-FFF2-40B4-BE49-F238E27FC236}">
                <a16:creationId xmlns:a16="http://schemas.microsoft.com/office/drawing/2014/main" id="{07FE6F34-E6E9-27B0-DE86-4C88FC9BF5D6}"/>
              </a:ext>
            </a:extLst>
          </p:cNvPr>
          <p:cNvPicPr>
            <a:picLocks noChangeAspect="1"/>
          </p:cNvPicPr>
          <p:nvPr/>
        </p:nvPicPr>
        <p:blipFill>
          <a:blip r:embed="rId2"/>
          <a:stretch>
            <a:fillRect/>
          </a:stretch>
        </p:blipFill>
        <p:spPr>
          <a:xfrm>
            <a:off x="4320790" y="136524"/>
            <a:ext cx="3832609" cy="904227"/>
          </a:xfrm>
          <a:prstGeom prst="rect">
            <a:avLst/>
          </a:prstGeom>
        </p:spPr>
      </p:pic>
    </p:spTree>
    <p:extLst>
      <p:ext uri="{BB962C8B-B14F-4D97-AF65-F5344CB8AC3E}">
        <p14:creationId xmlns:p14="http://schemas.microsoft.com/office/powerpoint/2010/main" val="1994792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AB1B7-CA14-E8E3-9EA0-38CABB3D311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0741606-3B6D-FE5F-44DA-28D39E3CB949}"/>
              </a:ext>
            </a:extLst>
          </p:cNvPr>
          <p:cNvSpPr>
            <a:spLocks noGrp="1"/>
          </p:cNvSpPr>
          <p:nvPr>
            <p:ph type="ctrTitle"/>
          </p:nvPr>
        </p:nvSpPr>
        <p:spPr>
          <a:xfrm>
            <a:off x="1524000" y="1352549"/>
            <a:ext cx="9144000" cy="741363"/>
          </a:xfrm>
        </p:spPr>
        <p:txBody>
          <a:bodyPr anchor="t">
            <a:normAutofit fontScale="90000"/>
          </a:bodyPr>
          <a:lstStyle/>
          <a:p>
            <a:r>
              <a:rPr lang="it-IT" sz="2400" b="1" dirty="0">
                <a:effectLst/>
                <a:latin typeface="Calibri" panose="020F0502020204030204" pitchFamily="34" charset="0"/>
                <a:ea typeface="Calibri" panose="020F0502020204030204" pitchFamily="34" charset="0"/>
              </a:rPr>
              <a:t>Art.</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63.</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(Qualificazione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stazioni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appaltanti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5"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centrali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di</a:t>
            </a:r>
            <a:r>
              <a:rPr lang="it-IT" sz="2400" b="1" spc="-10" dirty="0">
                <a:effectLst/>
                <a:latin typeface="Calibri" panose="020F0502020204030204" pitchFamily="34" charset="0"/>
                <a:ea typeface="Calibri" panose="020F0502020204030204" pitchFamily="34" charset="0"/>
              </a:rPr>
              <a:t> committenza)</a:t>
            </a:r>
            <a:endParaRPr lang="it-IT" sz="2400" b="1" dirty="0"/>
          </a:p>
        </p:txBody>
      </p:sp>
      <p:sp>
        <p:nvSpPr>
          <p:cNvPr id="6" name="Segnaposto piè di pagina 5">
            <a:extLst>
              <a:ext uri="{FF2B5EF4-FFF2-40B4-BE49-F238E27FC236}">
                <a16:creationId xmlns:a16="http://schemas.microsoft.com/office/drawing/2014/main" id="{A4807D4B-A4B1-49A4-0EA3-B8C0E6CCB7C8}"/>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D9416AD6-D0D9-70D4-D72D-282EE7CDD6C8}"/>
              </a:ext>
            </a:extLst>
          </p:cNvPr>
          <p:cNvSpPr>
            <a:spLocks noGrp="1"/>
          </p:cNvSpPr>
          <p:nvPr>
            <p:ph type="sldNum" sz="quarter" idx="12"/>
          </p:nvPr>
        </p:nvSpPr>
        <p:spPr/>
        <p:txBody>
          <a:bodyPr/>
          <a:lstStyle/>
          <a:p>
            <a:fld id="{577E625E-9F63-4F0D-B634-A1CAF123E05C}" type="slidenum">
              <a:rPr lang="it-IT" smtClean="0"/>
              <a:t>63</a:t>
            </a:fld>
            <a:endParaRPr lang="it-IT"/>
          </a:p>
        </p:txBody>
      </p:sp>
      <p:sp>
        <p:nvSpPr>
          <p:cNvPr id="11" name="Rettangolo 10">
            <a:extLst>
              <a:ext uri="{FF2B5EF4-FFF2-40B4-BE49-F238E27FC236}">
                <a16:creationId xmlns:a16="http://schemas.microsoft.com/office/drawing/2014/main" id="{A5F1A494-F6D7-E38D-4630-3E45A3216CC2}"/>
              </a:ext>
            </a:extLst>
          </p:cNvPr>
          <p:cNvSpPr/>
          <p:nvPr/>
        </p:nvSpPr>
        <p:spPr>
          <a:xfrm>
            <a:off x="235974" y="2044750"/>
            <a:ext cx="5142271" cy="3274501"/>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spcBef>
                <a:spcPts val="780"/>
              </a:spcBef>
              <a:buSzPct val="100000"/>
              <a:buFont typeface="+mj-lt"/>
              <a:buAutoNum type="arabicPeriod" startAt="2"/>
              <a:tabLst>
                <a:tab pos="150495" algn="l"/>
              </a:tabLst>
            </a:pPr>
            <a:endParaRPr lang="it-IT" sz="1600" spc="0" dirty="0">
              <a:effectLst/>
              <a:latin typeface="Arial" panose="020B0604020202020204" pitchFamily="34" charset="0"/>
              <a:ea typeface="Calibri" panose="020F0502020204030204" pitchFamily="34" charset="0"/>
              <a:cs typeface="Arial" panose="020B0604020202020204" pitchFamily="34" charset="0"/>
            </a:endParaRPr>
          </a:p>
          <a:p>
            <a:pPr lvl="0" algn="ctr">
              <a:spcBef>
                <a:spcPts val="780"/>
              </a:spcBef>
              <a:buSzPct val="100000"/>
              <a:tabLst>
                <a:tab pos="150495" algn="l"/>
              </a:tabLst>
            </a:pPr>
            <a:r>
              <a:rPr lang="it-IT" sz="1600" i="1" dirty="0">
                <a:latin typeface="Arial" panose="020B0604020202020204" pitchFamily="34" charset="0"/>
                <a:ea typeface="Calibri" panose="020F0502020204030204" pitchFamily="34" charset="0"/>
                <a:cs typeface="Arial" panose="020B0604020202020204" pitchFamily="34" charset="0"/>
              </a:rPr>
              <a:t>PRIMA</a:t>
            </a:r>
          </a:p>
          <a:p>
            <a:pPr marL="342900" lvl="0" indent="-342900" algn="just">
              <a:spcBef>
                <a:spcPts val="780"/>
              </a:spcBef>
              <a:buSzPct val="100000"/>
              <a:buFont typeface="+mj-lt"/>
              <a:buAutoNum type="arabicPeriod" startAt="6"/>
              <a:tabLst>
                <a:tab pos="150495" algn="l"/>
              </a:tabLst>
            </a:pPr>
            <a:r>
              <a:rPr lang="it-IT" sz="1400" i="1" dirty="0">
                <a:latin typeface="Arial" panose="020B0604020202020204" pitchFamily="34" charset="0"/>
                <a:ea typeface="Calibri" panose="020F0502020204030204" pitchFamily="34" charset="0"/>
                <a:cs typeface="Arial" panose="020B0604020202020204" pitchFamily="34" charset="0"/>
              </a:rPr>
              <a:t>Le </a:t>
            </a:r>
            <a:r>
              <a:rPr lang="it-IT" sz="1400" dirty="0">
                <a:effectLst/>
                <a:latin typeface="Arial" panose="020B0604020202020204" pitchFamily="34" charset="0"/>
                <a:ea typeface="Calibri" panose="020F0502020204030204" pitchFamily="34" charset="0"/>
                <a:cs typeface="Arial" panose="020B0604020202020204" pitchFamily="34" charset="0"/>
              </a:rPr>
              <a:t>stazioni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appaltanti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centrali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committenza</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possono</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essere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qualificate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anche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solo</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per</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l’acquisizione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lavori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oppure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servizi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forniture.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stazioni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appaltanti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centrali</a:t>
            </a:r>
            <a:r>
              <a:rPr lang="it-IT" sz="1400" spc="20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 committenza per svolgere attività di progettazione e affidamento devono essere qualificati e almeno nella seconda fascia. Essi programmano la loro  attività coordinandosi nel</a:t>
            </a:r>
            <a:r>
              <a:rPr lang="it-IT" sz="1400" spc="20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rispetto del principio di leale collaborazione </a:t>
            </a:r>
            <a:r>
              <a:rPr lang="it-IT" sz="1400" dirty="0">
                <a:effectLst/>
                <a:latin typeface="Arial" panose="020B060402020202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2" name="Freccia a destra 11">
            <a:extLst>
              <a:ext uri="{FF2B5EF4-FFF2-40B4-BE49-F238E27FC236}">
                <a16:creationId xmlns:a16="http://schemas.microsoft.com/office/drawing/2014/main" id="{2064AB3A-DEE4-5C54-3526-E3924F3EB86A}"/>
              </a:ext>
            </a:extLst>
          </p:cNvPr>
          <p:cNvSpPr/>
          <p:nvPr/>
        </p:nvSpPr>
        <p:spPr>
          <a:xfrm>
            <a:off x="5508171" y="3344701"/>
            <a:ext cx="1000784" cy="2412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A82CAED6-31C3-1F7A-C9B1-60211E8A31C7}"/>
              </a:ext>
            </a:extLst>
          </p:cNvPr>
          <p:cNvSpPr/>
          <p:nvPr/>
        </p:nvSpPr>
        <p:spPr>
          <a:xfrm>
            <a:off x="6813757" y="2044749"/>
            <a:ext cx="4302114" cy="3274501"/>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400" b="1" i="1" u="none" strike="noStrike" baseline="0" dirty="0">
                <a:latin typeface="Arial" panose="020B0604020202020204" pitchFamily="34" charset="0"/>
                <a:cs typeface="Arial" panose="020B0604020202020204" pitchFamily="34" charset="0"/>
              </a:rPr>
              <a:t>CORRETTIVO</a:t>
            </a:r>
          </a:p>
          <a:p>
            <a:pPr marL="342900" lvl="0" indent="-342900" algn="ctr">
              <a:spcBef>
                <a:spcPts val="780"/>
              </a:spcBef>
              <a:buSzPct val="100000"/>
              <a:buFont typeface="+mj-lt"/>
              <a:buAutoNum type="arabicPeriod" startAt="6"/>
              <a:tabLst>
                <a:tab pos="150495" algn="l"/>
              </a:tabLst>
            </a:pPr>
            <a:r>
              <a:rPr lang="it-IT" sz="1400" dirty="0">
                <a:effectLst/>
                <a:latin typeface="Calibri" panose="020F0502020204030204" pitchFamily="34" charset="0"/>
                <a:ea typeface="Calibri" panose="020F0502020204030204" pitchFamily="34" charset="0"/>
              </a:rPr>
              <a:t>il comma 6 è sostituito dal seguente:</a:t>
            </a:r>
          </a:p>
          <a:p>
            <a:r>
              <a:rPr lang="it-IT" sz="1400" dirty="0">
                <a:effectLst/>
                <a:latin typeface="Calibri" panose="020F0502020204030204" pitchFamily="34" charset="0"/>
                <a:ea typeface="Calibri" panose="020F0502020204030204" pitchFamily="34" charset="0"/>
              </a:rPr>
              <a:t>«6. Le stazioni appaltanti e le centrali di committenza possono essere qualificate anche solo per la progettazione e l'affidamento di lavori oppure per la progettazione e l'affidamento di servizi e forniture </a:t>
            </a:r>
            <a:r>
              <a:rPr lang="it-IT" sz="1400" b="1" dirty="0">
                <a:effectLst/>
                <a:latin typeface="Calibri" panose="020F0502020204030204" pitchFamily="34" charset="0"/>
                <a:ea typeface="Calibri" panose="020F0502020204030204" pitchFamily="34" charset="0"/>
              </a:rPr>
              <a:t>o, alle condizioni indicate nell'Allegato II.4, per la sola esecuzione di lavori o di servizi e forniture</a:t>
            </a:r>
            <a:r>
              <a:rPr lang="it-IT" sz="1400" dirty="0">
                <a:effectLst/>
                <a:latin typeface="Calibri" panose="020F0502020204030204" pitchFamily="34" charset="0"/>
                <a:ea typeface="Calibri" panose="020F0502020204030204" pitchFamily="34" charset="0"/>
              </a:rPr>
              <a:t>.»;</a:t>
            </a:r>
          </a:p>
          <a:p>
            <a:r>
              <a:rPr lang="it-IT" sz="1400" dirty="0">
                <a:effectLst/>
                <a:latin typeface="Calibri" panose="020F0502020204030204" pitchFamily="34" charset="0"/>
                <a:ea typeface="Calibri" panose="020F0502020204030204" pitchFamily="34" charset="0"/>
              </a:rPr>
              <a:t>b)	dopo il comma 6 è inserito il seguente:</a:t>
            </a:r>
          </a:p>
          <a:p>
            <a:r>
              <a:rPr lang="it-IT" sz="1400" dirty="0">
                <a:effectLst/>
                <a:latin typeface="Calibri" panose="020F0502020204030204" pitchFamily="34" charset="0"/>
                <a:ea typeface="Calibri" panose="020F0502020204030204" pitchFamily="34" charset="0"/>
              </a:rPr>
              <a:t>«6-bis. Le stazioni appaltanti qualificate che svolgono attività di committenza per altre stazioni appaltanti e le centrali di committenza qualificate programmano la loro attività nel rispetto del principio di leale collaborazione.»;</a:t>
            </a:r>
          </a:p>
        </p:txBody>
      </p:sp>
      <p:pic>
        <p:nvPicPr>
          <p:cNvPr id="3" name="Immagine 2">
            <a:extLst>
              <a:ext uri="{FF2B5EF4-FFF2-40B4-BE49-F238E27FC236}">
                <a16:creationId xmlns:a16="http://schemas.microsoft.com/office/drawing/2014/main" id="{5FFF1434-E52F-D311-F370-79FBD22A14FD}"/>
              </a:ext>
            </a:extLst>
          </p:cNvPr>
          <p:cNvPicPr>
            <a:picLocks noChangeAspect="1"/>
          </p:cNvPicPr>
          <p:nvPr/>
        </p:nvPicPr>
        <p:blipFill>
          <a:blip r:embed="rId2"/>
          <a:stretch>
            <a:fillRect/>
          </a:stretch>
        </p:blipFill>
        <p:spPr>
          <a:xfrm>
            <a:off x="4320790" y="136524"/>
            <a:ext cx="3832609" cy="904227"/>
          </a:xfrm>
          <a:prstGeom prst="rect">
            <a:avLst/>
          </a:prstGeom>
        </p:spPr>
      </p:pic>
      <p:sp>
        <p:nvSpPr>
          <p:cNvPr id="4" name="Rettangolo 3">
            <a:extLst>
              <a:ext uri="{FF2B5EF4-FFF2-40B4-BE49-F238E27FC236}">
                <a16:creationId xmlns:a16="http://schemas.microsoft.com/office/drawing/2014/main" id="{FA0B3035-53DF-06DB-AB3A-F31EE6050259}"/>
              </a:ext>
            </a:extLst>
          </p:cNvPr>
          <p:cNvSpPr/>
          <p:nvPr/>
        </p:nvSpPr>
        <p:spPr>
          <a:xfrm>
            <a:off x="371168" y="1723230"/>
            <a:ext cx="10982632" cy="471395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b="1" i="0" u="none" strike="noStrike" baseline="0" dirty="0" err="1">
                <a:solidFill>
                  <a:schemeClr val="tx1"/>
                </a:solidFill>
                <a:latin typeface="TimesNewRomanPS-BoldMT"/>
              </a:rPr>
              <a:t>All</a:t>
            </a:r>
            <a:r>
              <a:rPr lang="it-IT" sz="2000" b="1" i="0" u="none" strike="noStrike" baseline="0" dirty="0">
                <a:solidFill>
                  <a:schemeClr val="tx1"/>
                </a:solidFill>
                <a:latin typeface="TimesNewRomanPS-BoldMT"/>
              </a:rPr>
              <a:t>. II.4</a:t>
            </a:r>
          </a:p>
          <a:p>
            <a:pPr algn="ctr"/>
            <a:r>
              <a:rPr lang="it-IT" sz="2000" b="1" i="0" u="none" strike="noStrike" baseline="0" dirty="0">
                <a:solidFill>
                  <a:schemeClr val="tx1"/>
                </a:solidFill>
                <a:latin typeface="TimesNewRomanPS-BoldMT"/>
              </a:rPr>
              <a:t>CORRETTIVO</a:t>
            </a:r>
          </a:p>
          <a:p>
            <a:pPr algn="l"/>
            <a:endParaRPr lang="it-IT" sz="2000" b="1" dirty="0">
              <a:solidFill>
                <a:schemeClr val="tx1"/>
              </a:solidFill>
              <a:latin typeface="TimesNewRomanPS-BoldMT"/>
            </a:endParaRPr>
          </a:p>
          <a:p>
            <a:pPr algn="l"/>
            <a:r>
              <a:rPr lang="it-IT" i="0" u="none" strike="noStrike" baseline="0" dirty="0">
                <a:solidFill>
                  <a:schemeClr val="tx1"/>
                </a:solidFill>
                <a:latin typeface="TimesNewRomanPS-BoldMT"/>
              </a:rPr>
              <a:t>5. Ai fini della </a:t>
            </a:r>
            <a:r>
              <a:rPr lang="it-IT" b="1" i="0" u="none" strike="noStrike" baseline="0" dirty="0">
                <a:solidFill>
                  <a:schemeClr val="tx1"/>
                </a:solidFill>
                <a:latin typeface="TimesNewRomanPS-BoldMT"/>
              </a:rPr>
              <a:t>progettazione</a:t>
            </a:r>
            <a:r>
              <a:rPr lang="it-IT" i="0" u="none" strike="noStrike" baseline="0" dirty="0">
                <a:solidFill>
                  <a:schemeClr val="tx1"/>
                </a:solidFill>
                <a:latin typeface="TimesNewRomanPS-BoldMT"/>
              </a:rPr>
              <a:t>, nelle ipotesi di cui all'articolo 193, comma 16, dell'</a:t>
            </a:r>
            <a:r>
              <a:rPr lang="it-IT" b="1" i="0" u="none" strike="noStrike" baseline="0" dirty="0">
                <a:solidFill>
                  <a:schemeClr val="tx1"/>
                </a:solidFill>
                <a:latin typeface="TimesNewRomanPS-BoldMT"/>
              </a:rPr>
              <a:t>affidamento</a:t>
            </a:r>
            <a:r>
              <a:rPr lang="it-IT" i="0" u="none" strike="noStrike" baseline="0" dirty="0">
                <a:solidFill>
                  <a:schemeClr val="tx1"/>
                </a:solidFill>
                <a:latin typeface="TimesNewRomanPS-BoldMT"/>
              </a:rPr>
              <a:t> e dell'</a:t>
            </a:r>
            <a:r>
              <a:rPr lang="it-IT" b="1" i="0" u="none" strike="noStrike" baseline="0" dirty="0">
                <a:solidFill>
                  <a:schemeClr val="tx1"/>
                </a:solidFill>
                <a:latin typeface="TimesNewRomanPS-BoldMT"/>
              </a:rPr>
              <a:t>esecuzione</a:t>
            </a:r>
            <a:r>
              <a:rPr lang="it-IT" i="0" u="none" strike="noStrike" baseline="0" dirty="0">
                <a:solidFill>
                  <a:schemeClr val="tx1"/>
                </a:solidFill>
                <a:latin typeface="TimesNewRomanPS-BoldMT"/>
              </a:rPr>
              <a:t> dei contratti di </a:t>
            </a:r>
            <a:r>
              <a:rPr lang="it-IT" b="1" i="0" u="none" strike="noStrike" baseline="0" dirty="0">
                <a:solidFill>
                  <a:schemeClr val="tx1"/>
                </a:solidFill>
                <a:latin typeface="TimesNewRomanPS-BoldMT"/>
              </a:rPr>
              <a:t>concessione e di partenariato pubblico privato </a:t>
            </a:r>
            <a:r>
              <a:rPr lang="it-IT" i="0" u="none" strike="noStrike" baseline="0" dirty="0">
                <a:solidFill>
                  <a:schemeClr val="tx1"/>
                </a:solidFill>
                <a:latin typeface="TimesNewRomanPS-BoldMT"/>
              </a:rPr>
              <a:t>di importo a base di gara </a:t>
            </a:r>
            <a:r>
              <a:rPr lang="it-IT" b="1" i="0" u="none" strike="noStrike" baseline="0" dirty="0">
                <a:solidFill>
                  <a:schemeClr val="tx1"/>
                </a:solidFill>
                <a:latin typeface="TimesNewRomanPS-BoldMT"/>
              </a:rPr>
              <a:t>pari o superiore a 500 mila </a:t>
            </a:r>
            <a:r>
              <a:rPr lang="it-IT" i="0" u="none" strike="noStrike" baseline="0" dirty="0">
                <a:solidFill>
                  <a:schemeClr val="tx1"/>
                </a:solidFill>
                <a:latin typeface="TimesNewRomanPS-BoldMT"/>
              </a:rPr>
              <a:t>euro, gli enti concedenti devono possedere almeno una qualificazione </a:t>
            </a:r>
            <a:r>
              <a:rPr lang="it-IT" b="1" i="0" u="none" strike="noStrike" baseline="0" dirty="0">
                <a:solidFill>
                  <a:schemeClr val="tx1"/>
                </a:solidFill>
                <a:latin typeface="TimesNewRomanPS-BoldMT"/>
              </a:rPr>
              <a:t>di livello L2 </a:t>
            </a:r>
            <a:r>
              <a:rPr lang="it-IT" i="0" u="none" strike="noStrike" baseline="0" dirty="0">
                <a:solidFill>
                  <a:schemeClr val="tx1"/>
                </a:solidFill>
                <a:latin typeface="TimesNewRomanPS-BoldMT"/>
              </a:rPr>
              <a:t>e garantire la presenza di almeno un soggetto con esperienza di tre anni nella </a:t>
            </a:r>
            <a:r>
              <a:rPr lang="it-IT" b="1" i="0" u="none" strike="noStrike" baseline="0" dirty="0">
                <a:solidFill>
                  <a:schemeClr val="tx1"/>
                </a:solidFill>
                <a:latin typeface="TimesNewRomanPS-BoldMT"/>
              </a:rPr>
              <a:t>gestione di piani economici e finanziari e dei rischi</a:t>
            </a:r>
          </a:p>
          <a:p>
            <a:pPr algn="just"/>
            <a:endParaRPr lang="it-IT" sz="2000" dirty="0">
              <a:solidFill>
                <a:schemeClr val="tx1"/>
              </a:solidFill>
              <a:latin typeface="TimesNewRomanPS-BoldMT"/>
            </a:endParaRPr>
          </a:p>
          <a:p>
            <a:pPr algn="l"/>
            <a:r>
              <a:rPr lang="it-IT" sz="1800" i="0" u="none" strike="noStrike" baseline="0" dirty="0">
                <a:solidFill>
                  <a:schemeClr val="tx1"/>
                </a:solidFill>
                <a:latin typeface="TimesNewRomanPS-BoldMT"/>
              </a:rPr>
              <a:t>4. Ai fini della qualificazione, a decorrere dal 1° gennaio 2025, per la valutazione del requisito relativo al numero di gare svolte, si considerano, per le gare di importo superiore a quelle individuate dall'articolo 43 del codice, </a:t>
            </a:r>
            <a:r>
              <a:rPr lang="it-IT" sz="1800" b="1" i="0" u="none" strike="noStrike" baseline="0" dirty="0">
                <a:solidFill>
                  <a:schemeClr val="tx1"/>
                </a:solidFill>
                <a:latin typeface="TimesNewRomanPS-BoldMT"/>
              </a:rPr>
              <a:t>solo quelle i cui bandi e gli avvisi rispettano le disposizioni sull'utilizzo dei metodi e degli strumenti elettronici di modellazione per l'edilizia e le infrastrutture</a:t>
            </a:r>
            <a:r>
              <a:rPr lang="it-IT" sz="1800" i="0" u="none" strike="noStrike" baseline="0" dirty="0">
                <a:solidFill>
                  <a:schemeClr val="tx1"/>
                </a:solidFill>
                <a:latin typeface="TimesNewRomanPS-BoldMT"/>
              </a:rPr>
              <a:t> di cui all'Allegato I.9 al codice.</a:t>
            </a:r>
          </a:p>
          <a:p>
            <a:pPr algn="l"/>
            <a:endParaRPr lang="it-IT" dirty="0">
              <a:solidFill>
                <a:schemeClr val="tx1"/>
              </a:solidFill>
              <a:latin typeface="TimesNewRomanPS-BoldMT"/>
            </a:endParaRPr>
          </a:p>
          <a:p>
            <a:pPr algn="l"/>
            <a:endParaRPr lang="it-IT" sz="2000" dirty="0">
              <a:solidFill>
                <a:schemeClr val="tx1"/>
              </a:solidFill>
            </a:endParaRPr>
          </a:p>
        </p:txBody>
      </p:sp>
      <p:sp>
        <p:nvSpPr>
          <p:cNvPr id="8" name="Fumetto: rettangolo con angoli arrotondati 7">
            <a:extLst>
              <a:ext uri="{FF2B5EF4-FFF2-40B4-BE49-F238E27FC236}">
                <a16:creationId xmlns:a16="http://schemas.microsoft.com/office/drawing/2014/main" id="{BA926BA4-00CA-3E33-6988-80F44FD52F40}"/>
              </a:ext>
            </a:extLst>
          </p:cNvPr>
          <p:cNvSpPr/>
          <p:nvPr/>
        </p:nvSpPr>
        <p:spPr>
          <a:xfrm>
            <a:off x="3875864" y="1352549"/>
            <a:ext cx="7477936" cy="2052761"/>
          </a:xfrm>
          <a:prstGeom prst="wedgeRoundRectCallout">
            <a:avLst>
              <a:gd name="adj1" fmla="val 1023"/>
              <a:gd name="adj2" fmla="val 57860"/>
              <a:gd name="adj3" fmla="val 16667"/>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it-IT" sz="1400" b="1" i="0" u="none" strike="noStrike" baseline="0" dirty="0">
                <a:solidFill>
                  <a:schemeClr val="tx1"/>
                </a:solidFill>
                <a:latin typeface="TimesNewRomanPS-BoldMT"/>
              </a:rPr>
              <a:t>Articolo 3 - Livelli di qualificazione per la progettazione e l'affidamento di lavori per le</a:t>
            </a:r>
          </a:p>
          <a:p>
            <a:pPr algn="l"/>
            <a:r>
              <a:rPr lang="it-IT" sz="1400" b="1" i="0" u="none" strike="noStrike" baseline="0" dirty="0">
                <a:solidFill>
                  <a:schemeClr val="tx1"/>
                </a:solidFill>
                <a:latin typeface="TimesNewRomanPS-BoldMT"/>
              </a:rPr>
              <a:t>stazioni appaltanti</a:t>
            </a:r>
          </a:p>
          <a:p>
            <a:pPr algn="l"/>
            <a:r>
              <a:rPr lang="it-IT" sz="1400" b="0" i="0" u="none" strike="noStrike" baseline="0" dirty="0">
                <a:solidFill>
                  <a:schemeClr val="tx1"/>
                </a:solidFill>
                <a:latin typeface="TimesNewRomanPSMT"/>
              </a:rPr>
              <a:t>1. Per la progettazione e l'affidamento di lavori di importo a base di gara pari o superiore a 500 mila euro le stazioni appaltanti sono qualificate in uno dei seguenti livelli:</a:t>
            </a:r>
          </a:p>
          <a:p>
            <a:pPr algn="l"/>
            <a:r>
              <a:rPr lang="it-IT" sz="1400" b="0" i="0" u="none" strike="noStrike" baseline="0" dirty="0">
                <a:solidFill>
                  <a:schemeClr val="tx1"/>
                </a:solidFill>
                <a:latin typeface="TimesNewRomanPSMT"/>
              </a:rPr>
              <a:t>a) qualificazione di primo livello </a:t>
            </a:r>
            <a:r>
              <a:rPr lang="it-IT" sz="1400" b="1" i="0" u="none" strike="noStrike" baseline="0" dirty="0">
                <a:solidFill>
                  <a:schemeClr val="tx1"/>
                </a:solidFill>
                <a:latin typeface="TimesNewRomanPSMT"/>
              </a:rPr>
              <a:t>(L3)</a:t>
            </a:r>
            <a:r>
              <a:rPr lang="it-IT" sz="1400" b="0" i="0" u="none" strike="noStrike" baseline="0" dirty="0">
                <a:solidFill>
                  <a:schemeClr val="tx1"/>
                </a:solidFill>
                <a:latin typeface="TimesNewRomanPSMT"/>
              </a:rPr>
              <a:t> per importi fino a 1.000.000 di euro;</a:t>
            </a:r>
          </a:p>
          <a:p>
            <a:pPr algn="l"/>
            <a:r>
              <a:rPr lang="it-IT" sz="1400" b="0" i="0" u="none" strike="noStrike" baseline="0" dirty="0">
                <a:solidFill>
                  <a:schemeClr val="tx1"/>
                </a:solidFill>
                <a:latin typeface="TimesNewRomanPSMT"/>
              </a:rPr>
              <a:t>b) qualificazione di secondo livello </a:t>
            </a:r>
            <a:r>
              <a:rPr lang="it-IT" sz="1400" b="1" i="0" u="none" strike="noStrike" baseline="0" dirty="0">
                <a:solidFill>
                  <a:schemeClr val="tx1"/>
                </a:solidFill>
                <a:latin typeface="TimesNewRomanPSMT"/>
              </a:rPr>
              <a:t>(L2) </a:t>
            </a:r>
            <a:r>
              <a:rPr lang="it-IT" sz="1400" b="0" i="0" u="none" strike="noStrike" baseline="0" dirty="0">
                <a:solidFill>
                  <a:schemeClr val="tx1"/>
                </a:solidFill>
                <a:latin typeface="TimesNewRomanPSMT"/>
              </a:rPr>
              <a:t>per importi fino alle soglie di rilevanza europea;</a:t>
            </a:r>
          </a:p>
          <a:p>
            <a:pPr algn="l"/>
            <a:r>
              <a:rPr lang="it-IT" sz="1400" b="0" i="0" u="none" strike="noStrike" baseline="0" dirty="0">
                <a:solidFill>
                  <a:schemeClr val="tx1"/>
                </a:solidFill>
                <a:latin typeface="TimesNewRomanPSMT"/>
              </a:rPr>
              <a:t>c) qualificazione di terzo livello </a:t>
            </a:r>
            <a:r>
              <a:rPr lang="it-IT" sz="1400" b="1" i="0" u="none" strike="noStrike" baseline="0" dirty="0">
                <a:solidFill>
                  <a:schemeClr val="tx1"/>
                </a:solidFill>
                <a:latin typeface="TimesNewRomanPSMT"/>
              </a:rPr>
              <a:t>(L1)</a:t>
            </a:r>
            <a:r>
              <a:rPr lang="it-IT" sz="1400" b="0" i="0" u="none" strike="noStrike" baseline="0" dirty="0">
                <a:solidFill>
                  <a:schemeClr val="tx1"/>
                </a:solidFill>
                <a:latin typeface="TimesNewRomanPSMT"/>
              </a:rPr>
              <a:t> senza limiti di importo.</a:t>
            </a:r>
            <a:endParaRPr lang="it-IT" sz="1400" dirty="0">
              <a:solidFill>
                <a:schemeClr val="tx1"/>
              </a:solidFill>
            </a:endParaRPr>
          </a:p>
        </p:txBody>
      </p:sp>
    </p:spTree>
    <p:extLst>
      <p:ext uri="{BB962C8B-B14F-4D97-AF65-F5344CB8AC3E}">
        <p14:creationId xmlns:p14="http://schemas.microsoft.com/office/powerpoint/2010/main" val="12280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E96C1-6948-44F3-7401-BC33AA95E97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9CAB5D2-52B9-6A49-9F74-5020B45EDEC4}"/>
              </a:ext>
            </a:extLst>
          </p:cNvPr>
          <p:cNvSpPr>
            <a:spLocks noGrp="1"/>
          </p:cNvSpPr>
          <p:nvPr>
            <p:ph type="ctrTitle"/>
          </p:nvPr>
        </p:nvSpPr>
        <p:spPr>
          <a:xfrm>
            <a:off x="1524000" y="1352549"/>
            <a:ext cx="9144000" cy="741363"/>
          </a:xfrm>
        </p:spPr>
        <p:txBody>
          <a:bodyPr anchor="t">
            <a:normAutofit fontScale="90000"/>
          </a:bodyPr>
          <a:lstStyle/>
          <a:p>
            <a:r>
              <a:rPr lang="it-IT" sz="2400" b="1" dirty="0">
                <a:effectLst/>
                <a:latin typeface="Calibri" panose="020F0502020204030204" pitchFamily="34" charset="0"/>
                <a:ea typeface="Calibri" panose="020F0502020204030204" pitchFamily="34" charset="0"/>
              </a:rPr>
              <a:t>Art.</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63.</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(Qualificazione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stazioni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appaltanti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e</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delle</a:t>
            </a:r>
            <a:r>
              <a:rPr lang="it-IT" sz="2400" b="1" spc="-5"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centrali</a:t>
            </a:r>
            <a:r>
              <a:rPr lang="it-IT" sz="2400" b="1" spc="-10" dirty="0">
                <a:effectLst/>
                <a:latin typeface="Calibri" panose="020F0502020204030204" pitchFamily="34" charset="0"/>
                <a:ea typeface="Calibri" panose="020F0502020204030204" pitchFamily="34" charset="0"/>
              </a:rPr>
              <a:t> </a:t>
            </a:r>
            <a:r>
              <a:rPr lang="it-IT" sz="2400" b="1" dirty="0">
                <a:effectLst/>
                <a:latin typeface="Calibri" panose="020F0502020204030204" pitchFamily="34" charset="0"/>
                <a:ea typeface="Calibri" panose="020F0502020204030204" pitchFamily="34" charset="0"/>
              </a:rPr>
              <a:t>di</a:t>
            </a:r>
            <a:r>
              <a:rPr lang="it-IT" sz="2400" b="1" spc="-10" dirty="0">
                <a:effectLst/>
                <a:latin typeface="Calibri" panose="020F0502020204030204" pitchFamily="34" charset="0"/>
                <a:ea typeface="Calibri" panose="020F0502020204030204" pitchFamily="34" charset="0"/>
              </a:rPr>
              <a:t> committenza)</a:t>
            </a:r>
            <a:endParaRPr lang="it-IT" sz="2400" b="1" dirty="0"/>
          </a:p>
        </p:txBody>
      </p:sp>
      <p:sp>
        <p:nvSpPr>
          <p:cNvPr id="6" name="Segnaposto piè di pagina 5">
            <a:extLst>
              <a:ext uri="{FF2B5EF4-FFF2-40B4-BE49-F238E27FC236}">
                <a16:creationId xmlns:a16="http://schemas.microsoft.com/office/drawing/2014/main" id="{F81CB92C-B65B-5BB0-E3AE-0338D01F36E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473054D2-6240-94DC-4EF8-A93443D0D337}"/>
              </a:ext>
            </a:extLst>
          </p:cNvPr>
          <p:cNvSpPr>
            <a:spLocks noGrp="1"/>
          </p:cNvSpPr>
          <p:nvPr>
            <p:ph type="sldNum" sz="quarter" idx="12"/>
          </p:nvPr>
        </p:nvSpPr>
        <p:spPr/>
        <p:txBody>
          <a:bodyPr/>
          <a:lstStyle/>
          <a:p>
            <a:fld id="{577E625E-9F63-4F0D-B634-A1CAF123E05C}" type="slidenum">
              <a:rPr lang="it-IT" smtClean="0"/>
              <a:t>64</a:t>
            </a:fld>
            <a:endParaRPr lang="it-IT"/>
          </a:p>
        </p:txBody>
      </p:sp>
      <p:sp>
        <p:nvSpPr>
          <p:cNvPr id="11" name="Rettangolo 10">
            <a:extLst>
              <a:ext uri="{FF2B5EF4-FFF2-40B4-BE49-F238E27FC236}">
                <a16:creationId xmlns:a16="http://schemas.microsoft.com/office/drawing/2014/main" id="{6C8E2FBF-418F-2AAE-EF0D-889A2C1269D1}"/>
              </a:ext>
            </a:extLst>
          </p:cNvPr>
          <p:cNvSpPr/>
          <p:nvPr/>
        </p:nvSpPr>
        <p:spPr>
          <a:xfrm>
            <a:off x="235974" y="2044750"/>
            <a:ext cx="5142271" cy="3274501"/>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marL="342900" lvl="0" indent="-342900">
              <a:spcBef>
                <a:spcPts val="780"/>
              </a:spcBef>
              <a:buSzPct val="100000"/>
              <a:buFont typeface="+mj-lt"/>
              <a:buAutoNum type="arabicPeriod" startAt="2"/>
              <a:tabLst>
                <a:tab pos="150495" algn="l"/>
              </a:tabLst>
            </a:pPr>
            <a:endParaRPr lang="it-IT" sz="1600" spc="0" dirty="0">
              <a:effectLst/>
              <a:latin typeface="Arial" panose="020B0604020202020204" pitchFamily="34" charset="0"/>
              <a:ea typeface="Calibri" panose="020F0502020204030204" pitchFamily="34" charset="0"/>
              <a:cs typeface="Arial" panose="020B0604020202020204" pitchFamily="34" charset="0"/>
            </a:endParaRPr>
          </a:p>
          <a:p>
            <a:pPr lvl="0" algn="ctr">
              <a:spcBef>
                <a:spcPts val="780"/>
              </a:spcBef>
              <a:buSzPct val="100000"/>
              <a:tabLst>
                <a:tab pos="150495" algn="l"/>
              </a:tabLst>
            </a:pPr>
            <a:r>
              <a:rPr lang="it-IT" sz="1600" i="1" dirty="0">
                <a:latin typeface="Arial" panose="020B0604020202020204" pitchFamily="34" charset="0"/>
                <a:ea typeface="Calibri" panose="020F0502020204030204" pitchFamily="34" charset="0"/>
                <a:cs typeface="Arial" panose="020B0604020202020204" pitchFamily="34" charset="0"/>
              </a:rPr>
              <a:t>PRIMA</a:t>
            </a:r>
          </a:p>
          <a:p>
            <a:pPr marL="342900" lvl="0" indent="-342900" algn="just">
              <a:spcBef>
                <a:spcPts val="780"/>
              </a:spcBef>
              <a:buSzPct val="100000"/>
              <a:buFont typeface="+mj-lt"/>
              <a:buAutoNum type="arabicPeriod" startAt="6"/>
              <a:tabLst>
                <a:tab pos="150495" algn="l"/>
              </a:tabLst>
            </a:pPr>
            <a:r>
              <a:rPr lang="it-IT" sz="1400" i="1" dirty="0">
                <a:latin typeface="Arial" panose="020B0604020202020204" pitchFamily="34" charset="0"/>
                <a:ea typeface="Calibri" panose="020F0502020204030204" pitchFamily="34" charset="0"/>
                <a:cs typeface="Arial" panose="020B0604020202020204" pitchFamily="34" charset="0"/>
              </a:rPr>
              <a:t>Le </a:t>
            </a:r>
            <a:r>
              <a:rPr lang="it-IT" sz="1400" dirty="0">
                <a:effectLst/>
                <a:latin typeface="Arial" panose="020B0604020202020204" pitchFamily="34" charset="0"/>
                <a:ea typeface="Calibri" panose="020F0502020204030204" pitchFamily="34" charset="0"/>
                <a:cs typeface="Arial" panose="020B0604020202020204" pitchFamily="34" charset="0"/>
              </a:rPr>
              <a:t>stazioni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appaltanti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centrali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committenza</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possono</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essere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qualificate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anche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solo</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per</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l’acquisizione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lavori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oppure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servizi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forniture.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stazioni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appaltanti</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le</a:t>
            </a:r>
            <a:r>
              <a:rPr lang="it-IT" sz="1400" spc="-2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centrali</a:t>
            </a:r>
            <a:r>
              <a:rPr lang="it-IT" sz="1400" spc="20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di committenza per svolgere attività di progettazione e affidamento devono essere qualificati e almeno nella seconda fascia. Essi programmano la loro  attività coordinandosi nel</a:t>
            </a:r>
            <a:r>
              <a:rPr lang="it-IT" sz="1400" spc="200" dirty="0">
                <a:effectLst/>
                <a:latin typeface="Arial" panose="020B0604020202020204" pitchFamily="34" charset="0"/>
                <a:ea typeface="Calibri" panose="020F050202020403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rispetto del principio di leale collaborazione </a:t>
            </a:r>
            <a:r>
              <a:rPr lang="it-IT" sz="1400" dirty="0">
                <a:effectLst/>
                <a:latin typeface="Arial" panose="020B0604020202020204" pitchFamily="34" charset="0"/>
                <a:cs typeface="Arial" panose="020B0604020202020204" pitchFamily="34" charset="0"/>
              </a:rPr>
              <a:t> </a:t>
            </a:r>
            <a:r>
              <a:rPr lang="it-IT" sz="1400" dirty="0">
                <a:effectLst/>
                <a:latin typeface="Arial" panose="020B0604020202020204" pitchFamily="34" charset="0"/>
                <a:ea typeface="Calibri" panose="020F0502020204030204" pitchFamily="34" charset="0"/>
                <a:cs typeface="Arial" panose="020B0604020202020204" pitchFamily="34" charset="0"/>
              </a:rPr>
              <a:t> </a:t>
            </a:r>
          </a:p>
        </p:txBody>
      </p:sp>
      <p:sp>
        <p:nvSpPr>
          <p:cNvPr id="12" name="Freccia a destra 11">
            <a:extLst>
              <a:ext uri="{FF2B5EF4-FFF2-40B4-BE49-F238E27FC236}">
                <a16:creationId xmlns:a16="http://schemas.microsoft.com/office/drawing/2014/main" id="{7CF69EDD-1213-A939-0BE7-8EBBD97F57DE}"/>
              </a:ext>
            </a:extLst>
          </p:cNvPr>
          <p:cNvSpPr/>
          <p:nvPr/>
        </p:nvSpPr>
        <p:spPr>
          <a:xfrm>
            <a:off x="5508171" y="3344701"/>
            <a:ext cx="1000784" cy="2412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id="{4AA152D3-5991-1F84-1046-E4339574E3BD}"/>
              </a:ext>
            </a:extLst>
          </p:cNvPr>
          <p:cNvSpPr/>
          <p:nvPr/>
        </p:nvSpPr>
        <p:spPr>
          <a:xfrm>
            <a:off x="6813757" y="2044749"/>
            <a:ext cx="4302114" cy="3274501"/>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1400" b="1" i="1" u="none" strike="noStrike" baseline="0" dirty="0">
                <a:latin typeface="Arial" panose="020B0604020202020204" pitchFamily="34" charset="0"/>
                <a:cs typeface="Arial" panose="020B0604020202020204" pitchFamily="34" charset="0"/>
              </a:rPr>
              <a:t>CORRETTIVO</a:t>
            </a:r>
          </a:p>
          <a:p>
            <a:pPr marL="342900" lvl="0" indent="-342900" algn="ctr">
              <a:spcBef>
                <a:spcPts val="780"/>
              </a:spcBef>
              <a:buSzPct val="100000"/>
              <a:buFont typeface="+mj-lt"/>
              <a:buAutoNum type="arabicPeriod" startAt="6"/>
              <a:tabLst>
                <a:tab pos="150495" algn="l"/>
              </a:tabLst>
            </a:pPr>
            <a:r>
              <a:rPr lang="it-IT" sz="1400" dirty="0">
                <a:effectLst/>
                <a:latin typeface="Calibri" panose="020F0502020204030204" pitchFamily="34" charset="0"/>
                <a:ea typeface="Calibri" panose="020F0502020204030204" pitchFamily="34" charset="0"/>
              </a:rPr>
              <a:t>il comma 6 è sostituito dal seguente:</a:t>
            </a:r>
          </a:p>
          <a:p>
            <a:r>
              <a:rPr lang="it-IT" sz="1400" dirty="0">
                <a:effectLst/>
                <a:latin typeface="Calibri" panose="020F0502020204030204" pitchFamily="34" charset="0"/>
                <a:ea typeface="Calibri" panose="020F0502020204030204" pitchFamily="34" charset="0"/>
              </a:rPr>
              <a:t>«6. Le stazioni appaltanti e le centrali di committenza possono essere qualificate anche solo per la progettazione e l'affidamento di lavori oppure per la progettazione e l'affidamento di servizi e forniture </a:t>
            </a:r>
            <a:r>
              <a:rPr lang="it-IT" sz="1400" b="1" dirty="0">
                <a:effectLst/>
                <a:latin typeface="Calibri" panose="020F0502020204030204" pitchFamily="34" charset="0"/>
                <a:ea typeface="Calibri" panose="020F0502020204030204" pitchFamily="34" charset="0"/>
              </a:rPr>
              <a:t>o, alle condizioni indicate nell'Allegato II.4, per la sola esecuzione di lavori o di servizi e forniture</a:t>
            </a:r>
            <a:r>
              <a:rPr lang="it-IT" sz="1400" dirty="0">
                <a:effectLst/>
                <a:latin typeface="Calibri" panose="020F0502020204030204" pitchFamily="34" charset="0"/>
                <a:ea typeface="Calibri" panose="020F0502020204030204" pitchFamily="34" charset="0"/>
              </a:rPr>
              <a:t>.»;</a:t>
            </a:r>
          </a:p>
          <a:p>
            <a:r>
              <a:rPr lang="it-IT" sz="1400" dirty="0">
                <a:effectLst/>
                <a:latin typeface="Calibri" panose="020F0502020204030204" pitchFamily="34" charset="0"/>
                <a:ea typeface="Calibri" panose="020F0502020204030204" pitchFamily="34" charset="0"/>
              </a:rPr>
              <a:t>b)	dopo il comma 6 è inserito il seguente:</a:t>
            </a:r>
          </a:p>
          <a:p>
            <a:r>
              <a:rPr lang="it-IT" sz="1400" dirty="0">
                <a:effectLst/>
                <a:latin typeface="Calibri" panose="020F0502020204030204" pitchFamily="34" charset="0"/>
                <a:ea typeface="Calibri" panose="020F0502020204030204" pitchFamily="34" charset="0"/>
              </a:rPr>
              <a:t>«6-bis. Le stazioni appaltanti qualificate che svolgono attività di committenza per altre stazioni appaltanti e le centrali di committenza qualificate programmano la loro attività nel rispetto del principio di leale collaborazione.»;</a:t>
            </a:r>
          </a:p>
        </p:txBody>
      </p:sp>
      <p:pic>
        <p:nvPicPr>
          <p:cNvPr id="3" name="Immagine 2">
            <a:extLst>
              <a:ext uri="{FF2B5EF4-FFF2-40B4-BE49-F238E27FC236}">
                <a16:creationId xmlns:a16="http://schemas.microsoft.com/office/drawing/2014/main" id="{4BC46069-F44D-5667-B445-2008C40DBEB6}"/>
              </a:ext>
            </a:extLst>
          </p:cNvPr>
          <p:cNvPicPr>
            <a:picLocks noChangeAspect="1"/>
          </p:cNvPicPr>
          <p:nvPr/>
        </p:nvPicPr>
        <p:blipFill>
          <a:blip r:embed="rId2"/>
          <a:stretch>
            <a:fillRect/>
          </a:stretch>
        </p:blipFill>
        <p:spPr>
          <a:xfrm>
            <a:off x="4320790" y="136524"/>
            <a:ext cx="3832609" cy="904227"/>
          </a:xfrm>
          <a:prstGeom prst="rect">
            <a:avLst/>
          </a:prstGeom>
        </p:spPr>
      </p:pic>
      <p:sp>
        <p:nvSpPr>
          <p:cNvPr id="5" name="Fumetto: rettangolo con angoli arrotondati 4">
            <a:extLst>
              <a:ext uri="{FF2B5EF4-FFF2-40B4-BE49-F238E27FC236}">
                <a16:creationId xmlns:a16="http://schemas.microsoft.com/office/drawing/2014/main" id="{9B78DC6A-7AF4-2F2F-9B02-B0F7A02ECCB2}"/>
              </a:ext>
            </a:extLst>
          </p:cNvPr>
          <p:cNvSpPr/>
          <p:nvPr/>
        </p:nvSpPr>
        <p:spPr>
          <a:xfrm>
            <a:off x="3637935" y="1007649"/>
            <a:ext cx="7477936" cy="2052761"/>
          </a:xfrm>
          <a:prstGeom prst="wedgeRoundRectCallout">
            <a:avLst>
              <a:gd name="adj1" fmla="val 26268"/>
              <a:gd name="adj2" fmla="val 72708"/>
              <a:gd name="adj3" fmla="val 16667"/>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it-IT" sz="1400" b="1" dirty="0">
                <a:solidFill>
                  <a:schemeClr val="tx1"/>
                </a:solidFill>
                <a:latin typeface="TimesNewRomanPS-BoldMT"/>
              </a:rPr>
              <a:t>Articolo 5 - Livelli di qualificazione relativi alla progettazione e all'affidamento di servizi e</a:t>
            </a:r>
          </a:p>
          <a:p>
            <a:r>
              <a:rPr lang="it-IT" sz="1400" b="1" dirty="0">
                <a:solidFill>
                  <a:schemeClr val="tx1"/>
                </a:solidFill>
                <a:latin typeface="TimesNewRomanPS-BoldMT"/>
              </a:rPr>
              <a:t>forniture per le stazioni appaltanti</a:t>
            </a:r>
          </a:p>
          <a:p>
            <a:r>
              <a:rPr lang="it-IT" sz="1400" b="1" dirty="0">
                <a:solidFill>
                  <a:schemeClr val="tx1"/>
                </a:solidFill>
                <a:latin typeface="TimesNewRomanPS-BoldMT"/>
              </a:rPr>
              <a:t>1. Per i servizi e le forniture di importo a base di gara pari o superiore alle soglie previste per gli affidamenti diretti le stazioni appaltanti sono qualificate in uno dei seguenti livelli:</a:t>
            </a:r>
          </a:p>
          <a:p>
            <a:r>
              <a:rPr lang="it-IT" sz="1400" b="1" dirty="0">
                <a:solidFill>
                  <a:schemeClr val="tx1"/>
                </a:solidFill>
                <a:latin typeface="TimesNewRomanPS-BoldMT"/>
              </a:rPr>
              <a:t>a) qualificazione di primo livello (SF3) per importi fino a 750.000 euro;</a:t>
            </a:r>
          </a:p>
          <a:p>
            <a:r>
              <a:rPr lang="it-IT" sz="1400" b="1" dirty="0">
                <a:solidFill>
                  <a:schemeClr val="tx1"/>
                </a:solidFill>
                <a:latin typeface="TimesNewRomanPS-BoldMT"/>
              </a:rPr>
              <a:t>b) qualificazione di secondo livello (SF2) per importi fino a 5.000.000 di euro;</a:t>
            </a:r>
          </a:p>
          <a:p>
            <a:r>
              <a:rPr lang="it-IT" sz="1400" b="1" dirty="0">
                <a:solidFill>
                  <a:schemeClr val="tx1"/>
                </a:solidFill>
                <a:latin typeface="TimesNewRomanPS-BoldMT"/>
              </a:rPr>
              <a:t>c) qualificazione di terzo livello (SF1) senza limiti di importo.</a:t>
            </a:r>
            <a:endParaRPr lang="it-IT" sz="1400" dirty="0">
              <a:solidFill>
                <a:schemeClr val="tx1"/>
              </a:solidFill>
            </a:endParaRPr>
          </a:p>
        </p:txBody>
      </p:sp>
      <p:sp>
        <p:nvSpPr>
          <p:cNvPr id="9" name="Rettangolo 8">
            <a:extLst>
              <a:ext uri="{FF2B5EF4-FFF2-40B4-BE49-F238E27FC236}">
                <a16:creationId xmlns:a16="http://schemas.microsoft.com/office/drawing/2014/main" id="{EE34F33D-D1AB-8A5A-1FE7-A36C2DC10D77}"/>
              </a:ext>
            </a:extLst>
          </p:cNvPr>
          <p:cNvSpPr/>
          <p:nvPr/>
        </p:nvSpPr>
        <p:spPr>
          <a:xfrm>
            <a:off x="491614" y="1994700"/>
            <a:ext cx="10726994" cy="2250219"/>
          </a:xfrm>
          <a:prstGeom prst="rect">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5. Ai fini della progettazione e dell'affidamento e dell'esecuzione dei contratti di concessione e di partenariato pubblico privato </a:t>
            </a:r>
            <a:r>
              <a:rPr lang="it-IT" b="1" dirty="0">
                <a:solidFill>
                  <a:schemeClr val="tx1"/>
                </a:solidFill>
              </a:rPr>
              <a:t>(SERVIZI)</a:t>
            </a:r>
            <a:r>
              <a:rPr lang="it-IT" dirty="0">
                <a:solidFill>
                  <a:schemeClr val="tx1"/>
                </a:solidFill>
              </a:rPr>
              <a:t> di importo a base di gara pari o superiore a 140 mila euro, gli enti concedenti</a:t>
            </a:r>
          </a:p>
          <a:p>
            <a:pPr algn="just"/>
            <a:r>
              <a:rPr lang="it-IT" dirty="0">
                <a:solidFill>
                  <a:schemeClr val="tx1"/>
                </a:solidFill>
              </a:rPr>
              <a:t>devono possedere almeno una qualificazione di livello SF2 e garantire la presenza di un soggetto con esperienza di tre anni nella gestione di piani economici e finanziari e dei rischi.</a:t>
            </a:r>
          </a:p>
          <a:p>
            <a:pPr algn="just"/>
            <a:endParaRPr lang="it-IT" dirty="0">
              <a:solidFill>
                <a:schemeClr val="tx1"/>
              </a:solidFill>
            </a:endParaRPr>
          </a:p>
          <a:p>
            <a:pPr algn="just"/>
            <a:endParaRPr lang="it-IT" dirty="0">
              <a:solidFill>
                <a:schemeClr val="tx1"/>
              </a:solidFill>
            </a:endParaRPr>
          </a:p>
        </p:txBody>
      </p:sp>
    </p:spTree>
    <p:extLst>
      <p:ext uri="{BB962C8B-B14F-4D97-AF65-F5344CB8AC3E}">
        <p14:creationId xmlns:p14="http://schemas.microsoft.com/office/powerpoint/2010/main" val="372747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5A68B7-E90B-8208-2A8A-AE702B6CFE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4D82745-3DDB-C4BF-6AB5-AFBF4CDC8E50}"/>
              </a:ext>
            </a:extLst>
          </p:cNvPr>
          <p:cNvSpPr>
            <a:spLocks noGrp="1"/>
          </p:cNvSpPr>
          <p:nvPr>
            <p:ph type="ctrTitle"/>
          </p:nvPr>
        </p:nvSpPr>
        <p:spPr>
          <a:xfrm>
            <a:off x="1524000" y="1209368"/>
            <a:ext cx="9144000" cy="589322"/>
          </a:xfrm>
        </p:spPr>
        <p:txBody>
          <a:bodyPr anchor="t">
            <a:normAutofit/>
          </a:bodyPr>
          <a:lstStyle/>
          <a:p>
            <a:pPr marL="50800">
              <a:lnSpc>
                <a:spcPts val="960"/>
              </a:lnSpc>
              <a:spcBef>
                <a:spcPts val="770"/>
              </a:spcBef>
            </a:pPr>
            <a:br>
              <a:rPr lang="it-IT" sz="1800" b="1" dirty="0">
                <a:effectLst/>
                <a:latin typeface="Calibri" panose="020F0502020204030204" pitchFamily="34" charset="0"/>
                <a:ea typeface="Calibri" panose="020F0502020204030204" pitchFamily="34" charset="0"/>
              </a:rPr>
            </a:br>
            <a:r>
              <a:rPr lang="it-IT" sz="1800" b="1" dirty="0">
                <a:effectLst/>
                <a:latin typeface="Calibri" panose="020F0502020204030204" pitchFamily="34" charset="0"/>
                <a:ea typeface="Calibri" panose="020F0502020204030204" pitchFamily="34" charset="0"/>
              </a:rPr>
              <a:t>Art.</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63.</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(Qualificazione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delle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stazioni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appaltanti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delle</a:t>
            </a:r>
            <a:r>
              <a:rPr lang="it-IT" sz="1800" b="1" spc="-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centrali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di</a:t>
            </a:r>
            <a:r>
              <a:rPr lang="it-IT" sz="1800" b="1" spc="-10" dirty="0">
                <a:effectLst/>
                <a:latin typeface="Calibri" panose="020F0502020204030204" pitchFamily="34" charset="0"/>
                <a:ea typeface="Calibri" panose="020F0502020204030204" pitchFamily="34" charset="0"/>
              </a:rPr>
              <a:t> committenza)</a:t>
            </a:r>
            <a:endParaRPr lang="it-IT" sz="1800" b="1" dirty="0">
              <a:effectLst/>
              <a:latin typeface="Calibri" panose="020F0502020204030204" pitchFamily="34" charset="0"/>
              <a:ea typeface="Calibri" panose="020F0502020204030204" pitchFamily="34" charset="0"/>
            </a:endParaRPr>
          </a:p>
        </p:txBody>
      </p:sp>
      <p:sp>
        <p:nvSpPr>
          <p:cNvPr id="6" name="Segnaposto piè di pagina 5">
            <a:extLst>
              <a:ext uri="{FF2B5EF4-FFF2-40B4-BE49-F238E27FC236}">
                <a16:creationId xmlns:a16="http://schemas.microsoft.com/office/drawing/2014/main" id="{19EC82BA-0C7F-B748-EE85-A342BDD12398}"/>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891F877E-1744-3E4D-E889-9B43220D9862}"/>
              </a:ext>
            </a:extLst>
          </p:cNvPr>
          <p:cNvSpPr>
            <a:spLocks noGrp="1"/>
          </p:cNvSpPr>
          <p:nvPr>
            <p:ph type="sldNum" sz="quarter" idx="12"/>
          </p:nvPr>
        </p:nvSpPr>
        <p:spPr/>
        <p:txBody>
          <a:bodyPr/>
          <a:lstStyle/>
          <a:p>
            <a:fld id="{577E625E-9F63-4F0D-B634-A1CAF123E05C}" type="slidenum">
              <a:rPr lang="it-IT" smtClean="0"/>
              <a:t>65</a:t>
            </a:fld>
            <a:endParaRPr lang="it-IT"/>
          </a:p>
        </p:txBody>
      </p:sp>
      <p:sp>
        <p:nvSpPr>
          <p:cNvPr id="8" name="Rettangolo 7">
            <a:extLst>
              <a:ext uri="{FF2B5EF4-FFF2-40B4-BE49-F238E27FC236}">
                <a16:creationId xmlns:a16="http://schemas.microsoft.com/office/drawing/2014/main" id="{EC59DA4C-374F-0F1D-38E1-DAA1736367ED}"/>
              </a:ext>
            </a:extLst>
          </p:cNvPr>
          <p:cNvSpPr/>
          <p:nvPr/>
        </p:nvSpPr>
        <p:spPr>
          <a:xfrm>
            <a:off x="1179871" y="1632155"/>
            <a:ext cx="9812594" cy="1247840"/>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3200" b="1" dirty="0"/>
              <a:t>Qualificazione anche per l’esecuzione degli appalti</a:t>
            </a:r>
          </a:p>
          <a:p>
            <a:pPr algn="ctr"/>
            <a:r>
              <a:rPr lang="it-IT" sz="3200" b="1" dirty="0" err="1"/>
              <a:t>All</a:t>
            </a:r>
            <a:r>
              <a:rPr lang="it-IT" sz="3200" b="1" dirty="0"/>
              <a:t>. II.4 - Correttivo</a:t>
            </a:r>
          </a:p>
        </p:txBody>
      </p:sp>
      <p:pic>
        <p:nvPicPr>
          <p:cNvPr id="3" name="Immagine 2">
            <a:extLst>
              <a:ext uri="{FF2B5EF4-FFF2-40B4-BE49-F238E27FC236}">
                <a16:creationId xmlns:a16="http://schemas.microsoft.com/office/drawing/2014/main" id="{9AA4587B-117F-3644-FCD7-C2488FDE062D}"/>
              </a:ext>
            </a:extLst>
          </p:cNvPr>
          <p:cNvPicPr>
            <a:picLocks noChangeAspect="1"/>
          </p:cNvPicPr>
          <p:nvPr/>
        </p:nvPicPr>
        <p:blipFill>
          <a:blip r:embed="rId2"/>
          <a:stretch>
            <a:fillRect/>
          </a:stretch>
        </p:blipFill>
        <p:spPr>
          <a:xfrm>
            <a:off x="4320790" y="136524"/>
            <a:ext cx="3832609" cy="904227"/>
          </a:xfrm>
          <a:prstGeom prst="rect">
            <a:avLst/>
          </a:prstGeom>
        </p:spPr>
      </p:pic>
      <p:sp>
        <p:nvSpPr>
          <p:cNvPr id="4" name="Rettangolo 3">
            <a:extLst>
              <a:ext uri="{FF2B5EF4-FFF2-40B4-BE49-F238E27FC236}">
                <a16:creationId xmlns:a16="http://schemas.microsoft.com/office/drawing/2014/main" id="{E9F0E428-3E7E-25F0-1207-EA573477D5BC}"/>
              </a:ext>
            </a:extLst>
          </p:cNvPr>
          <p:cNvSpPr/>
          <p:nvPr/>
        </p:nvSpPr>
        <p:spPr>
          <a:xfrm>
            <a:off x="511277" y="3165987"/>
            <a:ext cx="3057833" cy="319036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400" dirty="0">
                <a:solidFill>
                  <a:schemeClr val="tx1"/>
                </a:solidFill>
                <a:latin typeface="TimesNewRomanPS-BoldMT"/>
              </a:rPr>
              <a:t>D</a:t>
            </a:r>
            <a:r>
              <a:rPr lang="it-IT" sz="1400" i="0" u="none" strike="noStrike" baseline="0" dirty="0">
                <a:solidFill>
                  <a:schemeClr val="tx1"/>
                </a:solidFill>
                <a:latin typeface="TimesNewRomanPS-BoldMT"/>
              </a:rPr>
              <a:t>al 1° gennaio 2025, le stazioni appaltanti e le centrali di committenza qualificate per la progettazione e l'affidamento di lavori, di servizi e forniture o di entrambe le tipologie contrattuali </a:t>
            </a:r>
            <a:r>
              <a:rPr lang="it-IT" sz="1400" b="1" i="0" u="none" strike="noStrike" baseline="0" dirty="0">
                <a:solidFill>
                  <a:schemeClr val="tx1"/>
                </a:solidFill>
                <a:latin typeface="TimesNewRomanPS-BoldMT"/>
              </a:rPr>
              <a:t>sono qualificate anche per l'esecuzione</a:t>
            </a:r>
            <a:r>
              <a:rPr lang="it-IT" sz="1400" i="0" u="none" strike="noStrike" baseline="0" dirty="0">
                <a:solidFill>
                  <a:schemeClr val="tx1"/>
                </a:solidFill>
                <a:latin typeface="TimesNewRomanPS-BoldMT"/>
              </a:rPr>
              <a:t> rispettivamente di lavori, di servizi e forniture o di entrambe le tipologie contrattuali per i corrispondenti livelli di qualifica.</a:t>
            </a:r>
            <a:endParaRPr lang="it-IT" sz="1400" dirty="0">
              <a:solidFill>
                <a:schemeClr val="tx1"/>
              </a:solidFill>
            </a:endParaRPr>
          </a:p>
        </p:txBody>
      </p:sp>
      <p:sp>
        <p:nvSpPr>
          <p:cNvPr id="5" name="Rettangolo 4">
            <a:extLst>
              <a:ext uri="{FF2B5EF4-FFF2-40B4-BE49-F238E27FC236}">
                <a16:creationId xmlns:a16="http://schemas.microsoft.com/office/drawing/2014/main" id="{46C63E7E-CB47-661D-8D67-77F8F1983954}"/>
              </a:ext>
            </a:extLst>
          </p:cNvPr>
          <p:cNvSpPr/>
          <p:nvPr/>
        </p:nvSpPr>
        <p:spPr>
          <a:xfrm>
            <a:off x="3873910" y="3165986"/>
            <a:ext cx="3057833" cy="319036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400" dirty="0">
                <a:solidFill>
                  <a:schemeClr val="tx1"/>
                </a:solidFill>
                <a:latin typeface="TimesNewRomanPS-BoldMT"/>
              </a:rPr>
              <a:t>D</a:t>
            </a:r>
            <a:r>
              <a:rPr lang="it-IT" sz="1400" i="0" u="none" strike="noStrike" baseline="0" dirty="0">
                <a:solidFill>
                  <a:schemeClr val="tx1"/>
                </a:solidFill>
                <a:latin typeface="TimesNewRomanPS-BoldMT"/>
              </a:rPr>
              <a:t>al 1° gennaio 2025, le stazioni appaltanti e le centrali di committenza qualificate per la progettazione e l'affidamento di lavori, di servizi e forniture o di entrambe le tipologie contrattuali </a:t>
            </a:r>
            <a:r>
              <a:rPr lang="it-IT" sz="1400" b="1" i="0" u="none" strike="noStrike" baseline="0" dirty="0">
                <a:solidFill>
                  <a:schemeClr val="tx1"/>
                </a:solidFill>
                <a:latin typeface="TimesNewRomanPS-BoldMT"/>
              </a:rPr>
              <a:t>sono qualificate anche per l'esecuzione</a:t>
            </a:r>
            <a:r>
              <a:rPr lang="it-IT" sz="1400" i="0" u="none" strike="noStrike" baseline="0" dirty="0">
                <a:solidFill>
                  <a:schemeClr val="tx1"/>
                </a:solidFill>
                <a:latin typeface="TimesNewRomanPS-BoldMT"/>
              </a:rPr>
              <a:t> rispettivamente di lavori, di servizi e forniture o di entrambe le tipologie contrattuali per i corrispondenti livelli di qualifica.</a:t>
            </a:r>
            <a:endParaRPr lang="it-IT" sz="1400" dirty="0">
              <a:solidFill>
                <a:schemeClr val="tx1"/>
              </a:solidFill>
            </a:endParaRPr>
          </a:p>
        </p:txBody>
      </p:sp>
      <p:sp>
        <p:nvSpPr>
          <p:cNvPr id="9" name="Rettangolo 8">
            <a:extLst>
              <a:ext uri="{FF2B5EF4-FFF2-40B4-BE49-F238E27FC236}">
                <a16:creationId xmlns:a16="http://schemas.microsoft.com/office/drawing/2014/main" id="{E0D0745A-F8E7-464D-AC92-92803E22D7DA}"/>
              </a:ext>
            </a:extLst>
          </p:cNvPr>
          <p:cNvSpPr/>
          <p:nvPr/>
        </p:nvSpPr>
        <p:spPr>
          <a:xfrm>
            <a:off x="7236544" y="3165986"/>
            <a:ext cx="3755922" cy="319036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200" dirty="0">
                <a:solidFill>
                  <a:schemeClr val="tx1"/>
                </a:solidFill>
                <a:latin typeface="TimesNewRomanPS-BoldMT"/>
              </a:rPr>
              <a:t>Dal 1° gennaio 2025 le stazioni appaltanti e le centrali di committenza qualificate per la progettazione e per l'affidamento di lavori, di servizi e forniture o di entrambe le tipologie contrattuali di eseguire il contratto per i livelli superiori a quelli di qualifica è valutata sulla base del soddisfacimento dei seguenti requisiti, come definiti per i diversi livelli di qualificazione nella Tabella C-bis, per l'esecuzione di lavori, e nella Tabella C-ter, per l'esecuzione di servizi e forniture:</a:t>
            </a:r>
          </a:p>
          <a:p>
            <a:pPr algn="just"/>
            <a:r>
              <a:rPr lang="it-IT" sz="1200" dirty="0">
                <a:solidFill>
                  <a:schemeClr val="tx1"/>
                </a:solidFill>
                <a:latin typeface="TimesNewRomanPS-BoldMT"/>
              </a:rPr>
              <a:t>a) rispetto dei tempi previsti per i pagamenti di imprese e fornitori;</a:t>
            </a:r>
          </a:p>
          <a:p>
            <a:pPr algn="just"/>
            <a:r>
              <a:rPr lang="it-IT" sz="1200" dirty="0">
                <a:solidFill>
                  <a:schemeClr val="tx1"/>
                </a:solidFill>
                <a:latin typeface="TimesNewRomanPS-BoldMT"/>
              </a:rPr>
              <a:t>b) assolvimento degli obblighi di comunicazione dei dati sui contratti pubblici che</a:t>
            </a:r>
          </a:p>
          <a:p>
            <a:pPr algn="just"/>
            <a:r>
              <a:rPr lang="it-IT" sz="1200" dirty="0">
                <a:solidFill>
                  <a:schemeClr val="tx1"/>
                </a:solidFill>
                <a:latin typeface="TimesNewRomanPS-BoldMT"/>
              </a:rPr>
              <a:t>alimentano le banche dati detenute o gestite dall'ANAC;</a:t>
            </a:r>
          </a:p>
          <a:p>
            <a:pPr algn="just"/>
            <a:r>
              <a:rPr lang="it-IT" sz="1200" dirty="0">
                <a:solidFill>
                  <a:schemeClr val="tx1"/>
                </a:solidFill>
                <a:latin typeface="TimesNewRomanPS-BoldMT"/>
              </a:rPr>
              <a:t>c) partecipazione al sistema di formazione e aggiornamento del personale.</a:t>
            </a:r>
            <a:endParaRPr lang="it-IT" sz="1200" dirty="0">
              <a:solidFill>
                <a:schemeClr val="tx1"/>
              </a:solidFill>
            </a:endParaRPr>
          </a:p>
        </p:txBody>
      </p:sp>
    </p:spTree>
    <p:extLst>
      <p:ext uri="{BB962C8B-B14F-4D97-AF65-F5344CB8AC3E}">
        <p14:creationId xmlns:p14="http://schemas.microsoft.com/office/powerpoint/2010/main" val="24325133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344C-D811-D140-2714-ECF02465E96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D6EB6A6-CEB5-ABB2-942F-EE553187C701}"/>
              </a:ext>
            </a:extLst>
          </p:cNvPr>
          <p:cNvSpPr>
            <a:spLocks noGrp="1"/>
          </p:cNvSpPr>
          <p:nvPr>
            <p:ph type="ctrTitle"/>
          </p:nvPr>
        </p:nvSpPr>
        <p:spPr>
          <a:xfrm>
            <a:off x="1524000" y="1209368"/>
            <a:ext cx="9144000" cy="589322"/>
          </a:xfrm>
        </p:spPr>
        <p:txBody>
          <a:bodyPr anchor="t">
            <a:normAutofit/>
          </a:bodyPr>
          <a:lstStyle/>
          <a:p>
            <a:pPr marL="50800">
              <a:lnSpc>
                <a:spcPts val="960"/>
              </a:lnSpc>
              <a:spcBef>
                <a:spcPts val="770"/>
              </a:spcBef>
            </a:pPr>
            <a:br>
              <a:rPr lang="it-IT" sz="1800" b="1" dirty="0">
                <a:effectLst/>
                <a:latin typeface="Calibri" panose="020F0502020204030204" pitchFamily="34" charset="0"/>
                <a:ea typeface="Calibri" panose="020F0502020204030204" pitchFamily="34" charset="0"/>
              </a:rPr>
            </a:br>
            <a:r>
              <a:rPr lang="it-IT" sz="1800" b="1" dirty="0">
                <a:effectLst/>
                <a:latin typeface="Calibri" panose="020F0502020204030204" pitchFamily="34" charset="0"/>
                <a:ea typeface="Calibri" panose="020F0502020204030204" pitchFamily="34" charset="0"/>
              </a:rPr>
              <a:t>Art.</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63.</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(Qualificazione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delle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stazioni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appaltanti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delle</a:t>
            </a:r>
            <a:r>
              <a:rPr lang="it-IT" sz="1800" b="1" spc="-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centrali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di</a:t>
            </a:r>
            <a:r>
              <a:rPr lang="it-IT" sz="1800" b="1" spc="-10" dirty="0">
                <a:effectLst/>
                <a:latin typeface="Calibri" panose="020F0502020204030204" pitchFamily="34" charset="0"/>
                <a:ea typeface="Calibri" panose="020F0502020204030204" pitchFamily="34" charset="0"/>
              </a:rPr>
              <a:t> committenza)</a:t>
            </a:r>
            <a:endParaRPr lang="it-IT" sz="1800" b="1" dirty="0">
              <a:effectLst/>
              <a:latin typeface="Calibri" panose="020F0502020204030204" pitchFamily="34" charset="0"/>
              <a:ea typeface="Calibri" panose="020F0502020204030204" pitchFamily="34" charset="0"/>
            </a:endParaRPr>
          </a:p>
        </p:txBody>
      </p:sp>
      <p:sp>
        <p:nvSpPr>
          <p:cNvPr id="6" name="Segnaposto piè di pagina 5">
            <a:extLst>
              <a:ext uri="{FF2B5EF4-FFF2-40B4-BE49-F238E27FC236}">
                <a16:creationId xmlns:a16="http://schemas.microsoft.com/office/drawing/2014/main" id="{C0D97F75-290F-934B-CA37-6BCECEAAF7C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80EA208C-CE32-8C03-A3CD-9225BE664E95}"/>
              </a:ext>
            </a:extLst>
          </p:cNvPr>
          <p:cNvSpPr>
            <a:spLocks noGrp="1"/>
          </p:cNvSpPr>
          <p:nvPr>
            <p:ph type="sldNum" sz="quarter" idx="12"/>
          </p:nvPr>
        </p:nvSpPr>
        <p:spPr/>
        <p:txBody>
          <a:bodyPr/>
          <a:lstStyle/>
          <a:p>
            <a:fld id="{577E625E-9F63-4F0D-B634-A1CAF123E05C}" type="slidenum">
              <a:rPr lang="it-IT" smtClean="0"/>
              <a:t>66</a:t>
            </a:fld>
            <a:endParaRPr lang="it-IT"/>
          </a:p>
        </p:txBody>
      </p:sp>
      <p:sp>
        <p:nvSpPr>
          <p:cNvPr id="8" name="Rettangolo 7">
            <a:extLst>
              <a:ext uri="{FF2B5EF4-FFF2-40B4-BE49-F238E27FC236}">
                <a16:creationId xmlns:a16="http://schemas.microsoft.com/office/drawing/2014/main" id="{8F12451D-3E84-1BD9-E0E8-890D3020D465}"/>
              </a:ext>
            </a:extLst>
          </p:cNvPr>
          <p:cNvSpPr/>
          <p:nvPr/>
        </p:nvSpPr>
        <p:spPr>
          <a:xfrm>
            <a:off x="1179871" y="1632155"/>
            <a:ext cx="9812594" cy="1247840"/>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3200" b="1" dirty="0"/>
              <a:t>Qualificazione anche per l’esecuzione degli appalti</a:t>
            </a:r>
          </a:p>
          <a:p>
            <a:pPr algn="ctr"/>
            <a:r>
              <a:rPr lang="it-IT" sz="3200" b="1" dirty="0" err="1"/>
              <a:t>All</a:t>
            </a:r>
            <a:r>
              <a:rPr lang="it-IT" sz="3200" b="1" dirty="0"/>
              <a:t>. II.4 - Correttivo</a:t>
            </a:r>
          </a:p>
        </p:txBody>
      </p:sp>
      <p:pic>
        <p:nvPicPr>
          <p:cNvPr id="3" name="Immagine 2">
            <a:extLst>
              <a:ext uri="{FF2B5EF4-FFF2-40B4-BE49-F238E27FC236}">
                <a16:creationId xmlns:a16="http://schemas.microsoft.com/office/drawing/2014/main" id="{918790A1-5FC0-42FD-FC15-C53F1D25ED45}"/>
              </a:ext>
            </a:extLst>
          </p:cNvPr>
          <p:cNvPicPr>
            <a:picLocks noChangeAspect="1"/>
          </p:cNvPicPr>
          <p:nvPr/>
        </p:nvPicPr>
        <p:blipFill>
          <a:blip r:embed="rId2"/>
          <a:stretch>
            <a:fillRect/>
          </a:stretch>
        </p:blipFill>
        <p:spPr>
          <a:xfrm>
            <a:off x="4320790" y="136524"/>
            <a:ext cx="3832609" cy="904227"/>
          </a:xfrm>
          <a:prstGeom prst="rect">
            <a:avLst/>
          </a:prstGeom>
        </p:spPr>
      </p:pic>
      <p:sp>
        <p:nvSpPr>
          <p:cNvPr id="4" name="Rettangolo 3">
            <a:extLst>
              <a:ext uri="{FF2B5EF4-FFF2-40B4-BE49-F238E27FC236}">
                <a16:creationId xmlns:a16="http://schemas.microsoft.com/office/drawing/2014/main" id="{C2422144-2303-931A-38C0-CD544D4F0780}"/>
              </a:ext>
            </a:extLst>
          </p:cNvPr>
          <p:cNvSpPr/>
          <p:nvPr/>
        </p:nvSpPr>
        <p:spPr>
          <a:xfrm>
            <a:off x="511277" y="3165987"/>
            <a:ext cx="3057833" cy="319036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400" dirty="0">
                <a:solidFill>
                  <a:schemeClr val="tx1"/>
                </a:solidFill>
                <a:latin typeface="TimesNewRomanPS-BoldMT"/>
              </a:rPr>
              <a:t>3. Le stazioni appaltanti </a:t>
            </a:r>
            <a:r>
              <a:rPr lang="it-IT" sz="1400" b="1" dirty="0">
                <a:solidFill>
                  <a:schemeClr val="tx1"/>
                </a:solidFill>
                <a:latin typeface="TimesNewRomanPS-BoldMT"/>
              </a:rPr>
              <a:t>non qualificate </a:t>
            </a:r>
            <a:r>
              <a:rPr lang="it-IT" sz="1400" dirty="0">
                <a:solidFill>
                  <a:schemeClr val="tx1"/>
                </a:solidFill>
                <a:latin typeface="TimesNewRomanPS-BoldMT"/>
              </a:rPr>
              <a:t>per la progettazione e l'affidamento di lavori, di servizi e forniture o di entrambe le tipologie contrattuali </a:t>
            </a:r>
            <a:r>
              <a:rPr lang="it-IT" sz="1400" b="1" dirty="0">
                <a:solidFill>
                  <a:schemeClr val="tx1"/>
                </a:solidFill>
                <a:latin typeface="TimesNewRomanPS-BoldMT"/>
              </a:rPr>
              <a:t>possono</a:t>
            </a:r>
            <a:r>
              <a:rPr lang="it-IT" sz="1400" dirty="0">
                <a:solidFill>
                  <a:schemeClr val="tx1"/>
                </a:solidFill>
                <a:latin typeface="TimesNewRomanPS-BoldMT"/>
              </a:rPr>
              <a:t>, </a:t>
            </a:r>
            <a:r>
              <a:rPr lang="it-IT" sz="1400" b="1" dirty="0">
                <a:solidFill>
                  <a:schemeClr val="tx1"/>
                </a:solidFill>
                <a:latin typeface="TimesNewRomanPS-BoldMT"/>
              </a:rPr>
              <a:t>fino al 31 dicembre 2024</a:t>
            </a:r>
            <a:r>
              <a:rPr lang="it-IT" sz="1400" dirty="0">
                <a:solidFill>
                  <a:schemeClr val="tx1"/>
                </a:solidFill>
                <a:latin typeface="TimesNewRomanPS-BoldMT"/>
              </a:rPr>
              <a:t>, eseguire i contratti se sono iscritte all'AUSA e in possesso di una figura tecnica in grado di svolgere le funzioni di RUP.</a:t>
            </a:r>
            <a:endParaRPr lang="it-IT" sz="1400" dirty="0">
              <a:solidFill>
                <a:schemeClr val="tx1"/>
              </a:solidFill>
            </a:endParaRPr>
          </a:p>
        </p:txBody>
      </p:sp>
      <p:sp>
        <p:nvSpPr>
          <p:cNvPr id="5" name="Rettangolo 4">
            <a:extLst>
              <a:ext uri="{FF2B5EF4-FFF2-40B4-BE49-F238E27FC236}">
                <a16:creationId xmlns:a16="http://schemas.microsoft.com/office/drawing/2014/main" id="{4FBD6316-EA0E-349D-29D0-09F614A7AE98}"/>
              </a:ext>
            </a:extLst>
          </p:cNvPr>
          <p:cNvSpPr/>
          <p:nvPr/>
        </p:nvSpPr>
        <p:spPr>
          <a:xfrm>
            <a:off x="3873910" y="3165986"/>
            <a:ext cx="3057833" cy="319036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400" dirty="0">
                <a:solidFill>
                  <a:schemeClr val="tx1"/>
                </a:solidFill>
                <a:latin typeface="TimesNewRomanPS-BoldMT"/>
              </a:rPr>
              <a:t>4. A decorrere dal 1 gennaio 2025, la possibilità per le stazioni appaltanti </a:t>
            </a:r>
            <a:r>
              <a:rPr lang="it-IT" sz="1400" b="1" dirty="0">
                <a:solidFill>
                  <a:schemeClr val="tx1"/>
                </a:solidFill>
                <a:latin typeface="TimesNewRomanPS-BoldMT"/>
              </a:rPr>
              <a:t>non</a:t>
            </a:r>
          </a:p>
          <a:p>
            <a:pPr algn="just"/>
            <a:r>
              <a:rPr lang="it-IT" sz="1400" b="1" dirty="0">
                <a:solidFill>
                  <a:schemeClr val="tx1"/>
                </a:solidFill>
                <a:latin typeface="TimesNewRomanPS-BoldMT"/>
              </a:rPr>
              <a:t>qualificate</a:t>
            </a:r>
            <a:r>
              <a:rPr lang="it-IT" sz="1400" dirty="0">
                <a:solidFill>
                  <a:schemeClr val="tx1"/>
                </a:solidFill>
                <a:latin typeface="TimesNewRomanPS-BoldMT"/>
              </a:rPr>
              <a:t> per la progettazione e l'affidamento di lavori, di servizi e forniture o di entrambe le tipologie contrattuali </a:t>
            </a:r>
            <a:r>
              <a:rPr lang="it-IT" sz="1400" b="1" dirty="0">
                <a:solidFill>
                  <a:schemeClr val="tx1"/>
                </a:solidFill>
                <a:latin typeface="TimesNewRomanPS-BoldMT"/>
              </a:rPr>
              <a:t>di eseguire </a:t>
            </a:r>
            <a:r>
              <a:rPr lang="it-IT" sz="1400" dirty="0">
                <a:solidFill>
                  <a:schemeClr val="tx1"/>
                </a:solidFill>
                <a:latin typeface="TimesNewRomanPS-BoldMT"/>
              </a:rPr>
              <a:t>contratti al di sopra delle </a:t>
            </a:r>
            <a:r>
              <a:rPr lang="it-IT" sz="1400" b="1" dirty="0">
                <a:solidFill>
                  <a:schemeClr val="tx1"/>
                </a:solidFill>
                <a:latin typeface="TimesNewRomanPS-BoldMT"/>
              </a:rPr>
              <a:t>soglie di cui all'articolo 62, comma 1</a:t>
            </a:r>
            <a:r>
              <a:rPr lang="it-IT" sz="1400" dirty="0">
                <a:solidFill>
                  <a:schemeClr val="tx1"/>
                </a:solidFill>
                <a:latin typeface="TimesNewRomanPS-BoldMT"/>
              </a:rPr>
              <a:t>, del codice è subordinata al rispetto dei requisiti di cui al comma 3,</a:t>
            </a:r>
          </a:p>
          <a:p>
            <a:pPr algn="just"/>
            <a:r>
              <a:rPr lang="it-IT" sz="1400" dirty="0">
                <a:solidFill>
                  <a:schemeClr val="tx1"/>
                </a:solidFill>
                <a:latin typeface="TimesNewRomanPS-BoldMT"/>
              </a:rPr>
              <a:t>nonché al soddisfacimento dei requisiti di cui al comma 2, come definiti per i diversi livelli di qualificazione nella Tabella C-bis, per l'esecuzione di lavori, e nella Tabella C-ter, per l'esecuzione di servizi e forniture.</a:t>
            </a:r>
            <a:endParaRPr lang="it-IT" sz="1400" dirty="0">
              <a:solidFill>
                <a:schemeClr val="tx1"/>
              </a:solidFill>
            </a:endParaRPr>
          </a:p>
        </p:txBody>
      </p:sp>
      <p:sp>
        <p:nvSpPr>
          <p:cNvPr id="9" name="Rettangolo 8">
            <a:extLst>
              <a:ext uri="{FF2B5EF4-FFF2-40B4-BE49-F238E27FC236}">
                <a16:creationId xmlns:a16="http://schemas.microsoft.com/office/drawing/2014/main" id="{1D79C7F0-A8BB-F271-167A-584C34AC0771}"/>
              </a:ext>
            </a:extLst>
          </p:cNvPr>
          <p:cNvSpPr/>
          <p:nvPr/>
        </p:nvSpPr>
        <p:spPr>
          <a:xfrm>
            <a:off x="7236544" y="3165986"/>
            <a:ext cx="3755922" cy="3190364"/>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2000" dirty="0">
                <a:solidFill>
                  <a:schemeClr val="tx1"/>
                </a:solidFill>
                <a:latin typeface="TimesNewRomanPS-BoldMT"/>
              </a:rPr>
              <a:t>5. Resta ferma la possibilità per le stazioni appaltanti non qualificate ai sensi dell'articolo 63, comma 2 di eseguire i contratti affidati ai sensi dell'articolo 62, comma 6, lettere c) e d), nonché i contratti al di sotto delle soglie di qualificazione di cui all'articolo 62, comma 1.</a:t>
            </a:r>
            <a:endParaRPr lang="it-IT" sz="2000" dirty="0">
              <a:solidFill>
                <a:schemeClr val="tx1"/>
              </a:solidFill>
            </a:endParaRPr>
          </a:p>
        </p:txBody>
      </p:sp>
      <p:sp>
        <p:nvSpPr>
          <p:cNvPr id="10" name="Fumetto: rettangolo con angoli arrotondati 9">
            <a:extLst>
              <a:ext uri="{FF2B5EF4-FFF2-40B4-BE49-F238E27FC236}">
                <a16:creationId xmlns:a16="http://schemas.microsoft.com/office/drawing/2014/main" id="{C62B6F14-023E-EAA0-86B3-C44D1774004D}"/>
              </a:ext>
            </a:extLst>
          </p:cNvPr>
          <p:cNvSpPr/>
          <p:nvPr/>
        </p:nvSpPr>
        <p:spPr>
          <a:xfrm>
            <a:off x="1479755" y="1566912"/>
            <a:ext cx="4788310" cy="2467897"/>
          </a:xfrm>
          <a:prstGeom prst="wedgeRoundRectCallout">
            <a:avLst>
              <a:gd name="adj1" fmla="val 33041"/>
              <a:gd name="adj2" fmla="val 67892"/>
              <a:gd name="adj3" fmla="val 16667"/>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forniture e servizi di importo non superiore alle soglie previste per gli affidamenti diretti (140.000), e all'affidamento di lavori d'importo pari o inferiore a 500.000</a:t>
            </a:r>
          </a:p>
        </p:txBody>
      </p:sp>
      <p:sp>
        <p:nvSpPr>
          <p:cNvPr id="11" name="Fumetto: rettangolo con angoli arrotondati 10">
            <a:extLst>
              <a:ext uri="{FF2B5EF4-FFF2-40B4-BE49-F238E27FC236}">
                <a16:creationId xmlns:a16="http://schemas.microsoft.com/office/drawing/2014/main" id="{ADC4BE37-D58D-CC1D-2631-2B86F359006C}"/>
              </a:ext>
            </a:extLst>
          </p:cNvPr>
          <p:cNvSpPr/>
          <p:nvPr/>
        </p:nvSpPr>
        <p:spPr>
          <a:xfrm>
            <a:off x="1012109" y="1998598"/>
            <a:ext cx="4955457" cy="3083026"/>
          </a:xfrm>
          <a:prstGeom prst="wedgeRoundRectCallout">
            <a:avLst>
              <a:gd name="adj1" fmla="val 35224"/>
              <a:gd name="adj2" fmla="val 65979"/>
              <a:gd name="adj3" fmla="val 16667"/>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r>
              <a:rPr lang="it-IT" b="1" dirty="0">
                <a:solidFill>
                  <a:schemeClr val="tx1"/>
                </a:solidFill>
              </a:rPr>
              <a:t>Incentivi</a:t>
            </a:r>
          </a:p>
          <a:p>
            <a:pPr algn="ctr"/>
            <a:r>
              <a:rPr lang="it-IT" dirty="0">
                <a:solidFill>
                  <a:schemeClr val="tx1"/>
                </a:solidFill>
              </a:rPr>
              <a:t>a) rispetto dei tempi previsti per i pagamenti di imprese e fornitori;</a:t>
            </a:r>
          </a:p>
          <a:p>
            <a:pPr algn="ctr"/>
            <a:r>
              <a:rPr lang="it-IT" dirty="0">
                <a:solidFill>
                  <a:schemeClr val="tx1"/>
                </a:solidFill>
              </a:rPr>
              <a:t>b) assolvimento degli obblighi di comunicazione dei dati sui contratti pubblici che alimentano le banche dati detenute o gestite dall'ANAC;</a:t>
            </a:r>
          </a:p>
          <a:p>
            <a:pPr algn="ctr"/>
            <a:r>
              <a:rPr lang="it-IT" dirty="0">
                <a:solidFill>
                  <a:schemeClr val="tx1"/>
                </a:solidFill>
              </a:rPr>
              <a:t>c) partecipazione al sistema di formazione e aggiornamento del personale.</a:t>
            </a:r>
          </a:p>
        </p:txBody>
      </p:sp>
      <p:sp>
        <p:nvSpPr>
          <p:cNvPr id="12" name="Fumetto: rettangolo con angoli arrotondati 11">
            <a:extLst>
              <a:ext uri="{FF2B5EF4-FFF2-40B4-BE49-F238E27FC236}">
                <a16:creationId xmlns:a16="http://schemas.microsoft.com/office/drawing/2014/main" id="{AD37E079-C7C5-C52D-7463-AE902EB0DAFF}"/>
              </a:ext>
            </a:extLst>
          </p:cNvPr>
          <p:cNvSpPr/>
          <p:nvPr/>
        </p:nvSpPr>
        <p:spPr>
          <a:xfrm>
            <a:off x="4320790" y="126692"/>
            <a:ext cx="6310337" cy="4034809"/>
          </a:xfrm>
          <a:prstGeom prst="wedgeRoundRectCallout">
            <a:avLst>
              <a:gd name="adj1" fmla="val 35224"/>
              <a:gd name="adj2" fmla="val 65979"/>
              <a:gd name="adj3" fmla="val 16667"/>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200" dirty="0">
              <a:solidFill>
                <a:schemeClr val="tx1"/>
              </a:solidFill>
            </a:endParaRPr>
          </a:p>
          <a:p>
            <a:pPr algn="ctr"/>
            <a:r>
              <a:rPr lang="it-IT" sz="1200" dirty="0">
                <a:solidFill>
                  <a:schemeClr val="tx1"/>
                </a:solidFill>
              </a:rPr>
              <a:t>Art. 62, c. 6 lett. c) e d)</a:t>
            </a:r>
          </a:p>
          <a:p>
            <a:pPr algn="ctr"/>
            <a:r>
              <a:rPr lang="it-IT" sz="1200" dirty="0">
                <a:solidFill>
                  <a:schemeClr val="tx1"/>
                </a:solidFill>
              </a:rPr>
              <a:t>Appalti di servizi e forniture </a:t>
            </a:r>
          </a:p>
          <a:p>
            <a:pPr marL="171450" indent="-171450" algn="just">
              <a:buFontTx/>
              <a:buChar char="-"/>
            </a:pPr>
            <a:r>
              <a:rPr lang="it-IT" sz="1200" dirty="0">
                <a:solidFill>
                  <a:schemeClr val="tx1"/>
                </a:solidFill>
              </a:rPr>
              <a:t>Importo inferiore a euro 221.000 e  euro 750.000 per gli appalti di servizi sociali e assimilati elencati all'allegato XIV alla direttiva 2014/24/UE, nonché ad </a:t>
            </a:r>
            <a:r>
              <a:rPr lang="it-IT" sz="1200" dirty="0" err="1">
                <a:solidFill>
                  <a:schemeClr val="tx1"/>
                </a:solidFill>
              </a:rPr>
              <a:t>affidamentidi</a:t>
            </a:r>
            <a:r>
              <a:rPr lang="it-IT" sz="1200" dirty="0">
                <a:solidFill>
                  <a:schemeClr val="tx1"/>
                </a:solidFill>
              </a:rPr>
              <a:t> lavori di manutenzione ordinaria d'importo inferiore a 1 milione di euro mediante utilizzo autonomo degli strumenti telematici di negoziazione messi a disposizione dalle centrali di committenza qualificate secondo la normativa vigente;</a:t>
            </a:r>
          </a:p>
          <a:p>
            <a:pPr algn="just"/>
            <a:endParaRPr lang="it-IT" sz="1200" dirty="0">
              <a:solidFill>
                <a:schemeClr val="tx1"/>
              </a:solidFill>
            </a:endParaRPr>
          </a:p>
          <a:p>
            <a:pPr marL="171450" indent="-171450" algn="just">
              <a:buFontTx/>
              <a:buChar char="-"/>
            </a:pPr>
            <a:r>
              <a:rPr lang="it-IT" sz="1200" dirty="0">
                <a:solidFill>
                  <a:schemeClr val="tx1"/>
                </a:solidFill>
              </a:rPr>
              <a:t>Ordini su strumenti di acquisto messi a disposizione dalle centrali di committenza qualificate e dai soggetti aggregatori, con preliminare preferenza per il territorio regionale di riferimento. Se il bene o il servizio non è disponibile o idoneo al soddisfacimento dello specifico fabbisogno della stazione appaltante, oppure per ragioni di convenienza economica, la stazione appaltante può agire, previa motivazione, senza limiti territoriali;</a:t>
            </a:r>
          </a:p>
          <a:p>
            <a:pPr marL="171450" indent="-171450" algn="just">
              <a:buFontTx/>
              <a:buChar char="-"/>
            </a:pPr>
            <a:endParaRPr lang="it-IT" sz="1200" dirty="0">
              <a:solidFill>
                <a:schemeClr val="tx1"/>
              </a:solidFill>
            </a:endParaRPr>
          </a:p>
          <a:p>
            <a:pPr algn="ctr"/>
            <a:r>
              <a:rPr lang="nn-NO" sz="1200" dirty="0">
                <a:solidFill>
                  <a:schemeClr val="tx1"/>
                </a:solidFill>
              </a:rPr>
              <a:t>Art. 62, c. 1</a:t>
            </a:r>
          </a:p>
          <a:p>
            <a:pPr algn="ctr"/>
            <a:endParaRPr lang="nn-NO" sz="1200" dirty="0">
              <a:solidFill>
                <a:schemeClr val="tx1"/>
              </a:solidFill>
            </a:endParaRPr>
          </a:p>
          <a:p>
            <a:pPr algn="ctr"/>
            <a:r>
              <a:rPr lang="nn-NO" sz="1200" dirty="0">
                <a:solidFill>
                  <a:schemeClr val="tx1"/>
                </a:solidFill>
              </a:rPr>
              <a:t>Euro 140.000 per Servizi e Forniture e euro 500.000 per lavori</a:t>
            </a:r>
          </a:p>
          <a:p>
            <a:pPr marL="171450" indent="-171450" algn="just">
              <a:buFontTx/>
              <a:buChar char="-"/>
            </a:pPr>
            <a:endParaRPr lang="it-IT" sz="1100" dirty="0">
              <a:solidFill>
                <a:schemeClr val="tx1"/>
              </a:solidFill>
            </a:endParaRPr>
          </a:p>
        </p:txBody>
      </p:sp>
    </p:spTree>
    <p:extLst>
      <p:ext uri="{BB962C8B-B14F-4D97-AF65-F5344CB8AC3E}">
        <p14:creationId xmlns:p14="http://schemas.microsoft.com/office/powerpoint/2010/main" val="102478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D9F5E-317B-A7AC-CB57-AD30162AD43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BA0B716-CD5F-ECB0-8F18-84A544A90AE7}"/>
              </a:ext>
            </a:extLst>
          </p:cNvPr>
          <p:cNvSpPr>
            <a:spLocks noGrp="1"/>
          </p:cNvSpPr>
          <p:nvPr>
            <p:ph type="ctrTitle"/>
          </p:nvPr>
        </p:nvSpPr>
        <p:spPr>
          <a:xfrm>
            <a:off x="1524000" y="1209368"/>
            <a:ext cx="9144000" cy="589322"/>
          </a:xfrm>
        </p:spPr>
        <p:txBody>
          <a:bodyPr anchor="t">
            <a:normAutofit/>
          </a:bodyPr>
          <a:lstStyle/>
          <a:p>
            <a:pPr marL="50800">
              <a:lnSpc>
                <a:spcPts val="960"/>
              </a:lnSpc>
              <a:spcBef>
                <a:spcPts val="770"/>
              </a:spcBef>
            </a:pPr>
            <a:br>
              <a:rPr lang="it-IT" sz="1800" b="1" dirty="0">
                <a:effectLst/>
                <a:latin typeface="Calibri" panose="020F0502020204030204" pitchFamily="34" charset="0"/>
                <a:ea typeface="Calibri" panose="020F0502020204030204" pitchFamily="34" charset="0"/>
              </a:rPr>
            </a:br>
            <a:r>
              <a:rPr lang="it-IT" sz="1800" b="1" dirty="0">
                <a:effectLst/>
                <a:latin typeface="Calibri" panose="020F0502020204030204" pitchFamily="34" charset="0"/>
                <a:ea typeface="Calibri" panose="020F0502020204030204" pitchFamily="34" charset="0"/>
              </a:rPr>
              <a:t>Art.</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63.</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(Qualificazione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delle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stazioni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appaltanti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e</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delle</a:t>
            </a:r>
            <a:r>
              <a:rPr lang="it-IT" sz="1800" b="1" spc="-5"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centrali</a:t>
            </a:r>
            <a:r>
              <a:rPr lang="it-IT" sz="1800" b="1" spc="-10" dirty="0">
                <a:effectLst/>
                <a:latin typeface="Calibri" panose="020F0502020204030204" pitchFamily="34" charset="0"/>
                <a:ea typeface="Calibri" panose="020F0502020204030204" pitchFamily="34" charset="0"/>
              </a:rPr>
              <a:t> </a:t>
            </a:r>
            <a:r>
              <a:rPr lang="it-IT" sz="1800" b="1" dirty="0">
                <a:effectLst/>
                <a:latin typeface="Calibri" panose="020F0502020204030204" pitchFamily="34" charset="0"/>
                <a:ea typeface="Calibri" panose="020F0502020204030204" pitchFamily="34" charset="0"/>
              </a:rPr>
              <a:t>di</a:t>
            </a:r>
            <a:r>
              <a:rPr lang="it-IT" sz="1800" b="1" spc="-10" dirty="0">
                <a:effectLst/>
                <a:latin typeface="Calibri" panose="020F0502020204030204" pitchFamily="34" charset="0"/>
                <a:ea typeface="Calibri" panose="020F0502020204030204" pitchFamily="34" charset="0"/>
              </a:rPr>
              <a:t> committenza)</a:t>
            </a:r>
            <a:endParaRPr lang="it-IT" sz="1800" b="1" dirty="0">
              <a:effectLst/>
              <a:latin typeface="Calibri" panose="020F0502020204030204" pitchFamily="34" charset="0"/>
              <a:ea typeface="Calibri" panose="020F0502020204030204" pitchFamily="34" charset="0"/>
            </a:endParaRPr>
          </a:p>
        </p:txBody>
      </p:sp>
      <p:sp>
        <p:nvSpPr>
          <p:cNvPr id="6" name="Segnaposto piè di pagina 5">
            <a:extLst>
              <a:ext uri="{FF2B5EF4-FFF2-40B4-BE49-F238E27FC236}">
                <a16:creationId xmlns:a16="http://schemas.microsoft.com/office/drawing/2014/main" id="{A975E58A-5A4F-AB3B-21B0-8DFCB4530013}"/>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6D853083-67DF-43D3-6DC1-BFC6B637FE19}"/>
              </a:ext>
            </a:extLst>
          </p:cNvPr>
          <p:cNvSpPr>
            <a:spLocks noGrp="1"/>
          </p:cNvSpPr>
          <p:nvPr>
            <p:ph type="sldNum" sz="quarter" idx="12"/>
          </p:nvPr>
        </p:nvSpPr>
        <p:spPr/>
        <p:txBody>
          <a:bodyPr/>
          <a:lstStyle/>
          <a:p>
            <a:fld id="{577E625E-9F63-4F0D-B634-A1CAF123E05C}" type="slidenum">
              <a:rPr lang="it-IT" smtClean="0"/>
              <a:t>67</a:t>
            </a:fld>
            <a:endParaRPr lang="it-IT"/>
          </a:p>
        </p:txBody>
      </p:sp>
      <p:sp>
        <p:nvSpPr>
          <p:cNvPr id="8" name="Rettangolo 7">
            <a:extLst>
              <a:ext uri="{FF2B5EF4-FFF2-40B4-BE49-F238E27FC236}">
                <a16:creationId xmlns:a16="http://schemas.microsoft.com/office/drawing/2014/main" id="{2841DAB4-77CD-39AF-41C8-627FF5A28F64}"/>
              </a:ext>
            </a:extLst>
          </p:cNvPr>
          <p:cNvSpPr/>
          <p:nvPr/>
        </p:nvSpPr>
        <p:spPr>
          <a:xfrm>
            <a:off x="1581520" y="1528061"/>
            <a:ext cx="9311148" cy="1382288"/>
          </a:xfrm>
          <a:prstGeom prst="rect">
            <a:avLst/>
          </a:prstGeom>
          <a:solidFill>
            <a:schemeClr val="tx2">
              <a:lumMod val="10000"/>
              <a:lumOff val="9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it-IT" sz="3600" b="1" dirty="0"/>
              <a:t>Revisione della qualificazione</a:t>
            </a:r>
          </a:p>
          <a:p>
            <a:pPr algn="ctr"/>
            <a:r>
              <a:rPr lang="it-IT" sz="2800" b="1" dirty="0"/>
              <a:t>Requisiti premianti per qualificarsi- Correttivo</a:t>
            </a:r>
          </a:p>
        </p:txBody>
      </p:sp>
      <p:pic>
        <p:nvPicPr>
          <p:cNvPr id="3" name="Immagine 2">
            <a:extLst>
              <a:ext uri="{FF2B5EF4-FFF2-40B4-BE49-F238E27FC236}">
                <a16:creationId xmlns:a16="http://schemas.microsoft.com/office/drawing/2014/main" id="{304F3AB5-3093-49DF-CBFE-1268A67EEDD1}"/>
              </a:ext>
            </a:extLst>
          </p:cNvPr>
          <p:cNvPicPr>
            <a:picLocks noChangeAspect="1"/>
          </p:cNvPicPr>
          <p:nvPr/>
        </p:nvPicPr>
        <p:blipFill>
          <a:blip r:embed="rId2"/>
          <a:stretch>
            <a:fillRect/>
          </a:stretch>
        </p:blipFill>
        <p:spPr>
          <a:xfrm>
            <a:off x="4320790" y="136524"/>
            <a:ext cx="3832609" cy="904227"/>
          </a:xfrm>
          <a:prstGeom prst="rect">
            <a:avLst/>
          </a:prstGeom>
        </p:spPr>
      </p:pic>
      <p:sp>
        <p:nvSpPr>
          <p:cNvPr id="4" name="Rettangolo 3">
            <a:extLst>
              <a:ext uri="{FF2B5EF4-FFF2-40B4-BE49-F238E27FC236}">
                <a16:creationId xmlns:a16="http://schemas.microsoft.com/office/drawing/2014/main" id="{FCB33453-A01A-15DC-5064-BFDCAF3A6EC8}"/>
              </a:ext>
            </a:extLst>
          </p:cNvPr>
          <p:cNvSpPr/>
          <p:nvPr/>
        </p:nvSpPr>
        <p:spPr>
          <a:xfrm>
            <a:off x="216309" y="3229042"/>
            <a:ext cx="11572568" cy="3190363"/>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buFontTx/>
              <a:buChar char="-"/>
            </a:pPr>
            <a:r>
              <a:rPr lang="it-IT" sz="2000" dirty="0">
                <a:solidFill>
                  <a:schemeClr val="tx1"/>
                </a:solidFill>
                <a:latin typeface="Times New Roman" panose="02020603050405020304" pitchFamily="18" charset="0"/>
                <a:cs typeface="Times New Roman" panose="02020603050405020304" pitchFamily="18" charset="0"/>
              </a:rPr>
              <a:t>Disponibilità ad essere inseriti nell'elenco di cui all'articolo 62, comma 10, del codice e aver effettuato affidamenti per conto di stazioni appaltanti non qualificate anche al di sotto della soglia di cui all'articolo 62, comma 1</a:t>
            </a:r>
          </a:p>
          <a:p>
            <a:pPr marL="285750" indent="-285750" algn="just">
              <a:buFontTx/>
              <a:buChar char="-"/>
            </a:pPr>
            <a:r>
              <a:rPr lang="it-IT" sz="2000" dirty="0">
                <a:solidFill>
                  <a:schemeClr val="tx1"/>
                </a:solidFill>
                <a:latin typeface="Times New Roman" panose="02020603050405020304" pitchFamily="18" charset="0"/>
                <a:cs typeface="Times New Roman" panose="02020603050405020304" pitchFamily="18" charset="0"/>
              </a:rPr>
              <a:t>Essersi aggregati per lo svolgimento in comune degli affidamenti e dell'esecuzione</a:t>
            </a:r>
          </a:p>
          <a:p>
            <a:pPr marL="285750" indent="-285750" algn="just">
              <a:buFontTx/>
              <a:buChar char="-"/>
            </a:pPr>
            <a:r>
              <a:rPr lang="it-IT" sz="2000" dirty="0">
                <a:solidFill>
                  <a:schemeClr val="tx1"/>
                </a:solidFill>
                <a:latin typeface="Times New Roman" panose="02020603050405020304" pitchFamily="18" charset="0"/>
                <a:cs typeface="Times New Roman" panose="02020603050405020304" pitchFamily="18" charset="0"/>
              </a:rPr>
              <a:t>Specializzazione per ambiti settoriali da parte delle stazioni appaltanti e delle centrali di committenza qualificate</a:t>
            </a:r>
          </a:p>
          <a:p>
            <a:pPr marL="285750" indent="-285750" algn="just">
              <a:buFontTx/>
              <a:buChar char="-"/>
            </a:pPr>
            <a:r>
              <a:rPr lang="it-IT" sz="2000" dirty="0">
                <a:solidFill>
                  <a:schemeClr val="tx1"/>
                </a:solidFill>
                <a:latin typeface="Times New Roman" panose="02020603050405020304" pitchFamily="18" charset="0"/>
                <a:cs typeface="Times New Roman" panose="02020603050405020304" pitchFamily="18" charset="0"/>
              </a:rPr>
              <a:t>Efficienza decisionale della stazione appaltante rispetto alla fase dell'affidamento, da intendersi quale tempo intercorrente tra la ricezione delle offerte e la stipula del contratto e che non deve essere superiore in media a centoquindici giorni.</a:t>
            </a:r>
          </a:p>
        </p:txBody>
      </p:sp>
    </p:spTree>
    <p:extLst>
      <p:ext uri="{BB962C8B-B14F-4D97-AF65-F5344CB8AC3E}">
        <p14:creationId xmlns:p14="http://schemas.microsoft.com/office/powerpoint/2010/main" val="27048273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F8650EE1-C58E-4CA3-8AD4-B31B0B9C098E}"/>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237D7703-CF7C-4F50-88BB-FB219B77BBCD}"/>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237D7703-CF7C-4F50-88BB-FB219B77BBCD}"/>
                    </a:ext>
                  </a:extLst>
                </p:cNvPr>
                <p:cNvPicPr/>
                <p:nvPr/>
              </p:nvPicPr>
              <p:blipFill>
                <a:blip r:embed="rId4"/>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8" name="Input penna 37">
                  <a:extLst>
                    <a:ext uri="{FF2B5EF4-FFF2-40B4-BE49-F238E27FC236}">
                      <a16:creationId xmlns:a16="http://schemas.microsoft.com/office/drawing/2014/main" id="{8848AA97-F919-46FD-AE95-387E557B385E}"/>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8848AA97-F919-46FD-AE95-387E557B385E}"/>
                    </a:ext>
                  </a:extLst>
                </p:cNvPr>
                <p:cNvPicPr/>
                <p:nvPr/>
              </p:nvPicPr>
              <p:blipFill>
                <a:blip r:embed="rId6"/>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2" name="Input penna 41">
                  <a:extLst>
                    <a:ext uri="{FF2B5EF4-FFF2-40B4-BE49-F238E27FC236}">
                      <a16:creationId xmlns:a16="http://schemas.microsoft.com/office/drawing/2014/main" id="{F023BE3C-7FB0-40BF-A46A-6DCF3A286E00}"/>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F023BE3C-7FB0-40BF-A46A-6DCF3A286E00}"/>
                    </a:ext>
                  </a:extLst>
                </p:cNvPr>
                <p:cNvPicPr/>
                <p:nvPr/>
              </p:nvPicPr>
              <p:blipFill>
                <a:blip r:embed="rId8"/>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3" name="Input penna 42">
                  <a:extLst>
                    <a:ext uri="{FF2B5EF4-FFF2-40B4-BE49-F238E27FC236}">
                      <a16:creationId xmlns:a16="http://schemas.microsoft.com/office/drawing/2014/main" id="{2CEF05E7-B7EC-4AF2-8DA6-32073096BE4D}"/>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2CEF05E7-B7EC-4AF2-8DA6-32073096BE4D}"/>
                    </a:ext>
                  </a:extLst>
                </p:cNvPr>
                <p:cNvPicPr/>
                <p:nvPr/>
              </p:nvPicPr>
              <p:blipFill>
                <a:blip r:embed="rId10"/>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4" name="Input penna 43">
                <a:extLst>
                  <a:ext uri="{FF2B5EF4-FFF2-40B4-BE49-F238E27FC236}">
                    <a16:creationId xmlns:a16="http://schemas.microsoft.com/office/drawing/2014/main" id="{7F5776B4-DC01-420A-B293-A9A6AC7FE8F0}"/>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7F5776B4-DC01-420A-B293-A9A6AC7FE8F0}"/>
                  </a:ext>
                </a:extLst>
              </p:cNvPr>
              <p:cNvPicPr/>
              <p:nvPr/>
            </p:nvPicPr>
            <p:blipFill>
              <a:blip r:embed="rId12"/>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Input penna 45">
                <a:extLst>
                  <a:ext uri="{FF2B5EF4-FFF2-40B4-BE49-F238E27FC236}">
                    <a16:creationId xmlns:a16="http://schemas.microsoft.com/office/drawing/2014/main" id="{D9D50928-3AF3-4BD8-8071-474FA14F5094}"/>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D9D50928-3AF3-4BD8-8071-474FA14F5094}"/>
                  </a:ext>
                </a:extLst>
              </p:cNvPr>
              <p:cNvPicPr/>
              <p:nvPr/>
            </p:nvPicPr>
            <p:blipFill>
              <a:blip r:embed="rId14"/>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 name="Input penna 46">
                <a:extLst>
                  <a:ext uri="{FF2B5EF4-FFF2-40B4-BE49-F238E27FC236}">
                    <a16:creationId xmlns:a16="http://schemas.microsoft.com/office/drawing/2014/main" id="{F736D43D-9CE4-44E3-9135-6537433E47C5}"/>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F736D43D-9CE4-44E3-9135-6537433E47C5}"/>
                  </a:ext>
                </a:extLst>
              </p:cNvPr>
              <p:cNvPicPr/>
              <p:nvPr/>
            </p:nvPicPr>
            <p:blipFill>
              <a:blip r:embed="rId16"/>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Input penna 47">
                <a:extLst>
                  <a:ext uri="{FF2B5EF4-FFF2-40B4-BE49-F238E27FC236}">
                    <a16:creationId xmlns:a16="http://schemas.microsoft.com/office/drawing/2014/main" id="{078BFD04-7746-4F55-BD8B-7F97D9985BB8}"/>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078BFD04-7746-4F55-BD8B-7F97D9985BB8}"/>
                  </a:ext>
                </a:extLst>
              </p:cNvPr>
              <p:cNvPicPr/>
              <p:nvPr/>
            </p:nvPicPr>
            <p:blipFill>
              <a:blip r:embed="rId16"/>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 name="Input penna 48">
                <a:extLst>
                  <a:ext uri="{FF2B5EF4-FFF2-40B4-BE49-F238E27FC236}">
                    <a16:creationId xmlns:a16="http://schemas.microsoft.com/office/drawing/2014/main" id="{F35EF299-500F-430E-B2F5-34B219B941F1}"/>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F35EF299-500F-430E-B2F5-34B219B941F1}"/>
                  </a:ext>
                </a:extLst>
              </p:cNvPr>
              <p:cNvPicPr/>
              <p:nvPr/>
            </p:nvPicPr>
            <p:blipFill>
              <a:blip r:embed="rId19"/>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0" name="Input penna 9">
                <a:extLst>
                  <a:ext uri="{FF2B5EF4-FFF2-40B4-BE49-F238E27FC236}">
                    <a16:creationId xmlns:a16="http://schemas.microsoft.com/office/drawing/2014/main" id="{1E1A51DC-B463-45D5-8AA6-E5B3F9CED7E1}"/>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1E1A51DC-B463-45D5-8AA6-E5B3F9CED7E1}"/>
                  </a:ext>
                </a:extLst>
              </p:cNvPr>
              <p:cNvPicPr/>
              <p:nvPr/>
            </p:nvPicPr>
            <p:blipFill>
              <a:blip r:embed="rId21"/>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1" name="Input penna 10">
                <a:extLst>
                  <a:ext uri="{FF2B5EF4-FFF2-40B4-BE49-F238E27FC236}">
                    <a16:creationId xmlns:a16="http://schemas.microsoft.com/office/drawing/2014/main" id="{929F35F7-BE22-4816-A88E-3AAC80429A48}"/>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929F35F7-BE22-4816-A88E-3AAC80429A48}"/>
                  </a:ext>
                </a:extLst>
              </p:cNvPr>
              <p:cNvPicPr/>
              <p:nvPr/>
            </p:nvPicPr>
            <p:blipFill>
              <a:blip r:embed="rId23"/>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2" name="Input penna 11">
                <a:extLst>
                  <a:ext uri="{FF2B5EF4-FFF2-40B4-BE49-F238E27FC236}">
                    <a16:creationId xmlns:a16="http://schemas.microsoft.com/office/drawing/2014/main" id="{657D5B9D-3AB7-431B-8936-5D94CF03BE7B}"/>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657D5B9D-3AB7-431B-8936-5D94CF03BE7B}"/>
                  </a:ext>
                </a:extLst>
              </p:cNvPr>
              <p:cNvPicPr/>
              <p:nvPr/>
            </p:nvPicPr>
            <p:blipFill>
              <a:blip r:embed="rId25"/>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put penna 16">
                <a:extLst>
                  <a:ext uri="{FF2B5EF4-FFF2-40B4-BE49-F238E27FC236}">
                    <a16:creationId xmlns:a16="http://schemas.microsoft.com/office/drawing/2014/main" id="{AC81B9A1-43F7-4657-83A9-F43F652ED205}"/>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AC81B9A1-43F7-4657-83A9-F43F652ED205}"/>
                  </a:ext>
                </a:extLst>
              </p:cNvPr>
              <p:cNvPicPr/>
              <p:nvPr/>
            </p:nvPicPr>
            <p:blipFill>
              <a:blip r:embed="rId16"/>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put penna 17">
                <a:extLst>
                  <a:ext uri="{FF2B5EF4-FFF2-40B4-BE49-F238E27FC236}">
                    <a16:creationId xmlns:a16="http://schemas.microsoft.com/office/drawing/2014/main" id="{07034ED9-0B3D-4DC5-937A-0FA9EC3022D0}"/>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07034ED9-0B3D-4DC5-937A-0FA9EC3022D0}"/>
                  </a:ext>
                </a:extLst>
              </p:cNvPr>
              <p:cNvPicPr/>
              <p:nvPr/>
            </p:nvPicPr>
            <p:blipFill>
              <a:blip r:embed="rId16"/>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5" name="Input penna 34">
                <a:extLst>
                  <a:ext uri="{FF2B5EF4-FFF2-40B4-BE49-F238E27FC236}">
                    <a16:creationId xmlns:a16="http://schemas.microsoft.com/office/drawing/2014/main" id="{A38F1B7D-DDB1-446F-B82E-471B0F7C2318}"/>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A38F1B7D-DDB1-446F-B82E-471B0F7C2318}"/>
                  </a:ext>
                </a:extLst>
              </p:cNvPr>
              <p:cNvPicPr/>
              <p:nvPr/>
            </p:nvPicPr>
            <p:blipFill>
              <a:blip r:embed="rId29"/>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028469EE-EAB8-49E2-BA9D-C4C8701654CD}"/>
              </a:ext>
            </a:extLst>
          </p:cNvPr>
          <p:cNvSpPr txBox="1">
            <a:spLocks/>
          </p:cNvSpPr>
          <p:nvPr/>
        </p:nvSpPr>
        <p:spPr>
          <a:xfrm>
            <a:off x="473476" y="2120214"/>
            <a:ext cx="11023107" cy="1018549"/>
          </a:xfrm>
          <a:prstGeom prst="rect">
            <a:avLst/>
          </a:prstGeom>
          <a:ln>
            <a:solidFill>
              <a:schemeClr val="accent1">
                <a:lumMod val="40000"/>
                <a:lumOff val="60000"/>
              </a:schemeClr>
            </a:solidFill>
          </a:ln>
        </p:spPr>
        <p:txBody>
          <a:bodyPr vert="horz" lIns="91440" tIns="45720" rIns="91440" bIns="45720" rtlCol="0" anchor="t">
            <a:normAutofit fontScale="8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400" b="1" i="0" u="none" strike="noStrike" baseline="0" dirty="0">
                <a:solidFill>
                  <a:srgbClr val="5B9CD6"/>
                </a:solidFill>
                <a:latin typeface="Calibri-Bold"/>
              </a:rPr>
              <a:t>Art. 15 </a:t>
            </a:r>
          </a:p>
          <a:p>
            <a:r>
              <a:rPr lang="it-IT" sz="3400" b="0" i="0" u="none" strike="noStrike" baseline="0" dirty="0">
                <a:solidFill>
                  <a:srgbClr val="5B9CD6"/>
                </a:solidFill>
                <a:latin typeface="Calibri" panose="020F0502020204030204" pitchFamily="34" charset="0"/>
              </a:rPr>
              <a:t>Il responsabile unico del procedimento diventa </a:t>
            </a:r>
            <a:r>
              <a:rPr lang="it-IT" sz="3400" b="1" i="0" u="none" strike="noStrike" baseline="0" dirty="0">
                <a:solidFill>
                  <a:srgbClr val="5B9CD6"/>
                </a:solidFill>
                <a:latin typeface="Calibri-Bold"/>
              </a:rPr>
              <a:t>Responsabile Unico di Progetto </a:t>
            </a:r>
            <a:r>
              <a:rPr lang="it-IT" sz="3400" b="0" i="0" u="none" strike="noStrike" baseline="0" dirty="0">
                <a:solidFill>
                  <a:srgbClr val="5B9CD6"/>
                </a:solidFill>
                <a:latin typeface="Calibri" panose="020F0502020204030204" pitchFamily="34" charset="0"/>
              </a:rPr>
              <a:t>(RUP)</a:t>
            </a:r>
            <a:endParaRPr lang="it-IT" sz="3400" b="1" dirty="0"/>
          </a:p>
        </p:txBody>
      </p:sp>
      <p:sp>
        <p:nvSpPr>
          <p:cNvPr id="21" name="Rettangolo con angoli arrotondati 20">
            <a:extLst>
              <a:ext uri="{FF2B5EF4-FFF2-40B4-BE49-F238E27FC236}">
                <a16:creationId xmlns:a16="http://schemas.microsoft.com/office/drawing/2014/main" id="{CF1EB27B-D297-41BD-803E-731FAA97D982}"/>
              </a:ext>
            </a:extLst>
          </p:cNvPr>
          <p:cNvSpPr/>
          <p:nvPr/>
        </p:nvSpPr>
        <p:spPr>
          <a:xfrm>
            <a:off x="345254" y="3389374"/>
            <a:ext cx="3689790" cy="2988792"/>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b="0" i="0" u="none" strike="noStrike" baseline="0" dirty="0">
                <a:solidFill>
                  <a:schemeClr val="tx1"/>
                </a:solidFill>
                <a:latin typeface="Calibri" panose="020F0502020204030204" pitchFamily="34" charset="0"/>
              </a:rPr>
              <a:t>È </a:t>
            </a:r>
            <a:r>
              <a:rPr lang="it-IT" sz="2800" b="1" i="0" u="none" strike="noStrike" baseline="0" dirty="0">
                <a:solidFill>
                  <a:schemeClr val="tx1"/>
                </a:solidFill>
                <a:latin typeface="Calibri-Bold"/>
              </a:rPr>
              <a:t>responsabile </a:t>
            </a:r>
            <a:r>
              <a:rPr lang="it-IT" sz="2800" b="0" i="0" u="none" strike="noStrike" baseline="0" dirty="0">
                <a:solidFill>
                  <a:schemeClr val="tx1"/>
                </a:solidFill>
                <a:latin typeface="Calibri" panose="020F0502020204030204" pitchFamily="34" charset="0"/>
              </a:rPr>
              <a:t>di una serie di “fasi”</a:t>
            </a:r>
          </a:p>
          <a:p>
            <a:pPr algn="ctr"/>
            <a:r>
              <a:rPr lang="it-IT" sz="2800" b="0" i="0" u="none" strike="noStrike" baseline="0" dirty="0">
                <a:solidFill>
                  <a:schemeClr val="tx1"/>
                </a:solidFill>
                <a:latin typeface="Calibri" panose="020F0502020204030204" pitchFamily="34" charset="0"/>
              </a:rPr>
              <a:t>preordinate alla</a:t>
            </a:r>
          </a:p>
          <a:p>
            <a:pPr algn="ctr"/>
            <a:r>
              <a:rPr lang="it-IT" sz="2800" b="0" i="0" u="none" strike="noStrike" baseline="0" dirty="0">
                <a:solidFill>
                  <a:schemeClr val="tx1"/>
                </a:solidFill>
                <a:latin typeface="Calibri" panose="020F0502020204030204" pitchFamily="34" charset="0"/>
              </a:rPr>
              <a:t>realizzazione di un “</a:t>
            </a:r>
            <a:r>
              <a:rPr lang="it-IT" sz="2800" b="1" i="0" u="none" strike="noStrike" baseline="0" dirty="0">
                <a:solidFill>
                  <a:schemeClr val="tx1"/>
                </a:solidFill>
                <a:latin typeface="Calibri-Bold"/>
              </a:rPr>
              <a:t>progetto</a:t>
            </a:r>
            <a:r>
              <a:rPr lang="it-IT" sz="2800" b="0" i="0" u="none" strike="noStrike" baseline="0" dirty="0">
                <a:solidFill>
                  <a:schemeClr val="tx1"/>
                </a:solidFill>
                <a:latin typeface="Calibri" panose="020F0502020204030204" pitchFamily="34" charset="0"/>
              </a:rPr>
              <a:t>”, o un “</a:t>
            </a:r>
            <a:r>
              <a:rPr lang="it-IT" sz="2800" b="1" i="0" u="none" strike="noStrike" baseline="0" dirty="0">
                <a:solidFill>
                  <a:schemeClr val="tx1"/>
                </a:solidFill>
                <a:latin typeface="Calibri-Bold"/>
              </a:rPr>
              <a:t>intervento pubblico</a:t>
            </a:r>
            <a:r>
              <a:rPr lang="it-IT" sz="2800" b="0" i="0" u="none" strike="noStrike" baseline="0" dirty="0">
                <a:solidFill>
                  <a:schemeClr val="tx1"/>
                </a:solidFill>
                <a:latin typeface="Calibri" panose="020F0502020204030204" pitchFamily="34" charset="0"/>
              </a:rPr>
              <a:t>”</a:t>
            </a:r>
            <a:endParaRPr lang="it-IT" sz="2800" dirty="0">
              <a:solidFill>
                <a:schemeClr val="tx1"/>
              </a:solidFill>
            </a:endParaRPr>
          </a:p>
        </p:txBody>
      </p:sp>
      <p:sp>
        <p:nvSpPr>
          <p:cNvPr id="22" name="Freccia in su 21">
            <a:extLst>
              <a:ext uri="{FF2B5EF4-FFF2-40B4-BE49-F238E27FC236}">
                <a16:creationId xmlns:a16="http://schemas.microsoft.com/office/drawing/2014/main" id="{A7DE169D-7412-422D-A641-5287DDD7642A}"/>
              </a:ext>
            </a:extLst>
          </p:cNvPr>
          <p:cNvSpPr/>
          <p:nvPr/>
        </p:nvSpPr>
        <p:spPr>
          <a:xfrm rot="10800000">
            <a:off x="6079895" y="3257668"/>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Ovale 2">
            <a:extLst>
              <a:ext uri="{FF2B5EF4-FFF2-40B4-BE49-F238E27FC236}">
                <a16:creationId xmlns:a16="http://schemas.microsoft.com/office/drawing/2014/main" id="{0B601E9D-E0DC-416E-BC4A-BC0D73C66B46}"/>
              </a:ext>
            </a:extLst>
          </p:cNvPr>
          <p:cNvSpPr/>
          <p:nvPr/>
        </p:nvSpPr>
        <p:spPr>
          <a:xfrm>
            <a:off x="8740408" y="3257668"/>
            <a:ext cx="2596375" cy="1456375"/>
          </a:xfrm>
          <a:prstGeom prst="ellipse">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1800" b="1" i="0" u="none" strike="noStrike" baseline="0" dirty="0">
                <a:latin typeface="Calibri-Bold"/>
              </a:rPr>
              <a:t>supervisione, coordinamento, indirizzo e</a:t>
            </a:r>
          </a:p>
          <a:p>
            <a:pPr algn="ctr"/>
            <a:r>
              <a:rPr lang="it-IT" sz="1800" b="1" i="0" u="none" strike="noStrike" baseline="0" dirty="0">
                <a:latin typeface="Calibri-Bold"/>
              </a:rPr>
              <a:t>controllo</a:t>
            </a:r>
            <a:endParaRPr lang="it-IT" dirty="0"/>
          </a:p>
        </p:txBody>
      </p:sp>
      <p:sp>
        <p:nvSpPr>
          <p:cNvPr id="24" name="Rettangolo con angoli arrotondati 23">
            <a:extLst>
              <a:ext uri="{FF2B5EF4-FFF2-40B4-BE49-F238E27FC236}">
                <a16:creationId xmlns:a16="http://schemas.microsoft.com/office/drawing/2014/main" id="{8A194F8C-0959-4635-B037-38AAFC9CFE04}"/>
              </a:ext>
            </a:extLst>
          </p:cNvPr>
          <p:cNvSpPr/>
          <p:nvPr/>
        </p:nvSpPr>
        <p:spPr>
          <a:xfrm>
            <a:off x="4719632" y="4047867"/>
            <a:ext cx="4020776" cy="2699161"/>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b="0" i="0" u="none" strike="noStrike" baseline="0" dirty="0">
                <a:latin typeface="Calibri" panose="020F0502020204030204" pitchFamily="34" charset="0"/>
              </a:rPr>
              <a:t>Possibile nomina di un </a:t>
            </a:r>
            <a:r>
              <a:rPr lang="it-IT" sz="1600" b="1" i="0" u="none" strike="noStrike" baseline="0" dirty="0">
                <a:latin typeface="Calibri-Bold"/>
              </a:rPr>
              <a:t>Responsabile del Procedimento                                                                                           per                                </a:t>
            </a:r>
          </a:p>
          <a:p>
            <a:pPr algn="ctr"/>
            <a:r>
              <a:rPr lang="it-IT" sz="1600" b="1" i="0" u="none" strike="noStrike" baseline="0" dirty="0">
                <a:latin typeface="Calibri-Bold"/>
              </a:rPr>
              <a:t>programmazione -  progettazione - esecuzione</a:t>
            </a:r>
          </a:p>
          <a:p>
            <a:pPr algn="ctr"/>
            <a:r>
              <a:rPr lang="it-IT" sz="1600" b="0" i="0" u="none" strike="noStrike" baseline="0" dirty="0">
                <a:latin typeface="Calibri" panose="020F0502020204030204" pitchFamily="34" charset="0"/>
              </a:rPr>
              <a:t>per</a:t>
            </a:r>
          </a:p>
          <a:p>
            <a:pPr algn="ctr"/>
            <a:r>
              <a:rPr lang="it-IT" sz="1600" b="0" i="0" u="none" strike="noStrike" baseline="0" dirty="0">
                <a:latin typeface="Calibri" panose="020F0502020204030204" pitchFamily="34" charset="0"/>
              </a:rPr>
              <a:t>        </a:t>
            </a:r>
            <a:r>
              <a:rPr lang="it-IT" sz="1600" b="1" i="0" u="none" strike="noStrike" baseline="0" dirty="0">
                <a:latin typeface="Calibri-Bold"/>
              </a:rPr>
              <a:t>affidamento             </a:t>
            </a:r>
            <a:endParaRPr lang="it-IT" sz="1600" dirty="0">
              <a:solidFill>
                <a:schemeClr val="tx1"/>
              </a:solidFill>
            </a:endParaRPr>
          </a:p>
        </p:txBody>
      </p:sp>
      <p:sp>
        <p:nvSpPr>
          <p:cNvPr id="4" name="Rettangolo 3">
            <a:extLst>
              <a:ext uri="{FF2B5EF4-FFF2-40B4-BE49-F238E27FC236}">
                <a16:creationId xmlns:a16="http://schemas.microsoft.com/office/drawing/2014/main" id="{5DC32576-29FF-409A-A167-FFABA1BED568}"/>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7" name="Segnaposto piè di pagina 6">
            <a:extLst>
              <a:ext uri="{FF2B5EF4-FFF2-40B4-BE49-F238E27FC236}">
                <a16:creationId xmlns:a16="http://schemas.microsoft.com/office/drawing/2014/main" id="{838B590C-3D7D-EE24-0058-D0D7A95A990D}"/>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116780BA-7B7D-356A-A90E-0FD6594C37DF}"/>
              </a:ext>
            </a:extLst>
          </p:cNvPr>
          <p:cNvSpPr>
            <a:spLocks noGrp="1"/>
          </p:cNvSpPr>
          <p:nvPr>
            <p:ph type="sldNum" sz="quarter" idx="12"/>
          </p:nvPr>
        </p:nvSpPr>
        <p:spPr/>
        <p:txBody>
          <a:bodyPr/>
          <a:lstStyle/>
          <a:p>
            <a:fld id="{577E625E-9F63-4F0D-B634-A1CAF123E05C}" type="slidenum">
              <a:rPr lang="it-IT" smtClean="0"/>
              <a:t>68</a:t>
            </a:fld>
            <a:endParaRPr lang="it-IT"/>
          </a:p>
        </p:txBody>
      </p:sp>
      <p:sp>
        <p:nvSpPr>
          <p:cNvPr id="9" name="Rettangolo con angoli arrotondati 8">
            <a:extLst>
              <a:ext uri="{FF2B5EF4-FFF2-40B4-BE49-F238E27FC236}">
                <a16:creationId xmlns:a16="http://schemas.microsoft.com/office/drawing/2014/main" id="{590D29F0-6EC7-B109-B703-F78DF824B5AA}"/>
              </a:ext>
            </a:extLst>
          </p:cNvPr>
          <p:cNvSpPr/>
          <p:nvPr/>
        </p:nvSpPr>
        <p:spPr>
          <a:xfrm>
            <a:off x="1691148" y="2087317"/>
            <a:ext cx="8504904" cy="241292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b="1" dirty="0">
                <a:solidFill>
                  <a:schemeClr val="tx1"/>
                </a:solidFill>
              </a:rPr>
              <a:t>CORRETTIVO</a:t>
            </a:r>
          </a:p>
          <a:p>
            <a:pPr algn="just"/>
            <a:r>
              <a:rPr lang="it-IT" sz="2400" dirty="0">
                <a:solidFill>
                  <a:schemeClr val="tx1"/>
                </a:solidFill>
              </a:rPr>
              <a:t>Possibilità, in caso di accertata carenza nel proprio organico di personale in possesso dei requisiti di cui all'allegato I.2., di nominare il RUP tra i dipendenti di altre amministrazioni pubbliche. </a:t>
            </a:r>
          </a:p>
        </p:txBody>
      </p:sp>
      <p:pic>
        <p:nvPicPr>
          <p:cNvPr id="13" name="Immagine 12">
            <a:extLst>
              <a:ext uri="{FF2B5EF4-FFF2-40B4-BE49-F238E27FC236}">
                <a16:creationId xmlns:a16="http://schemas.microsoft.com/office/drawing/2014/main" id="{CD68ACF0-99D5-E894-FF8B-272D5A716D79}"/>
              </a:ext>
            </a:extLst>
          </p:cNvPr>
          <p:cNvPicPr>
            <a:picLocks noChangeAspect="1"/>
          </p:cNvPicPr>
          <p:nvPr/>
        </p:nvPicPr>
        <p:blipFill>
          <a:blip r:embed="rId30"/>
          <a:stretch>
            <a:fillRect/>
          </a:stretch>
        </p:blipFill>
        <p:spPr>
          <a:xfrm>
            <a:off x="3296786" y="92593"/>
            <a:ext cx="3828620" cy="908383"/>
          </a:xfrm>
          <a:prstGeom prst="rect">
            <a:avLst/>
          </a:prstGeom>
        </p:spPr>
      </p:pic>
    </p:spTree>
    <p:extLst>
      <p:ext uri="{BB962C8B-B14F-4D97-AF65-F5344CB8AC3E}">
        <p14:creationId xmlns:p14="http://schemas.microsoft.com/office/powerpoint/2010/main" val="131010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F8650EE1-C58E-4CA3-8AD4-B31B0B9C098E}"/>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237D7703-CF7C-4F50-88BB-FB219B77BBCD}"/>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237D7703-CF7C-4F50-88BB-FB219B77BBCD}"/>
                    </a:ext>
                  </a:extLst>
                </p:cNvPr>
                <p:cNvPicPr/>
                <p:nvPr/>
              </p:nvPicPr>
              <p:blipFill>
                <a:blip r:embed="rId4"/>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8" name="Input penna 37">
                  <a:extLst>
                    <a:ext uri="{FF2B5EF4-FFF2-40B4-BE49-F238E27FC236}">
                      <a16:creationId xmlns:a16="http://schemas.microsoft.com/office/drawing/2014/main" id="{8848AA97-F919-46FD-AE95-387E557B385E}"/>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8848AA97-F919-46FD-AE95-387E557B385E}"/>
                    </a:ext>
                  </a:extLst>
                </p:cNvPr>
                <p:cNvPicPr/>
                <p:nvPr/>
              </p:nvPicPr>
              <p:blipFill>
                <a:blip r:embed="rId6"/>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2" name="Input penna 41">
                  <a:extLst>
                    <a:ext uri="{FF2B5EF4-FFF2-40B4-BE49-F238E27FC236}">
                      <a16:creationId xmlns:a16="http://schemas.microsoft.com/office/drawing/2014/main" id="{F023BE3C-7FB0-40BF-A46A-6DCF3A286E00}"/>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F023BE3C-7FB0-40BF-A46A-6DCF3A286E00}"/>
                    </a:ext>
                  </a:extLst>
                </p:cNvPr>
                <p:cNvPicPr/>
                <p:nvPr/>
              </p:nvPicPr>
              <p:blipFill>
                <a:blip r:embed="rId8"/>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3" name="Input penna 42">
                  <a:extLst>
                    <a:ext uri="{FF2B5EF4-FFF2-40B4-BE49-F238E27FC236}">
                      <a16:creationId xmlns:a16="http://schemas.microsoft.com/office/drawing/2014/main" id="{2CEF05E7-B7EC-4AF2-8DA6-32073096BE4D}"/>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2CEF05E7-B7EC-4AF2-8DA6-32073096BE4D}"/>
                    </a:ext>
                  </a:extLst>
                </p:cNvPr>
                <p:cNvPicPr/>
                <p:nvPr/>
              </p:nvPicPr>
              <p:blipFill>
                <a:blip r:embed="rId10"/>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4" name="Input penna 43">
                <a:extLst>
                  <a:ext uri="{FF2B5EF4-FFF2-40B4-BE49-F238E27FC236}">
                    <a16:creationId xmlns:a16="http://schemas.microsoft.com/office/drawing/2014/main" id="{7F5776B4-DC01-420A-B293-A9A6AC7FE8F0}"/>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7F5776B4-DC01-420A-B293-A9A6AC7FE8F0}"/>
                  </a:ext>
                </a:extLst>
              </p:cNvPr>
              <p:cNvPicPr/>
              <p:nvPr/>
            </p:nvPicPr>
            <p:blipFill>
              <a:blip r:embed="rId12"/>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Input penna 45">
                <a:extLst>
                  <a:ext uri="{FF2B5EF4-FFF2-40B4-BE49-F238E27FC236}">
                    <a16:creationId xmlns:a16="http://schemas.microsoft.com/office/drawing/2014/main" id="{D9D50928-3AF3-4BD8-8071-474FA14F5094}"/>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D9D50928-3AF3-4BD8-8071-474FA14F5094}"/>
                  </a:ext>
                </a:extLst>
              </p:cNvPr>
              <p:cNvPicPr/>
              <p:nvPr/>
            </p:nvPicPr>
            <p:blipFill>
              <a:blip r:embed="rId14"/>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 name="Input penna 46">
                <a:extLst>
                  <a:ext uri="{FF2B5EF4-FFF2-40B4-BE49-F238E27FC236}">
                    <a16:creationId xmlns:a16="http://schemas.microsoft.com/office/drawing/2014/main" id="{F736D43D-9CE4-44E3-9135-6537433E47C5}"/>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F736D43D-9CE4-44E3-9135-6537433E47C5}"/>
                  </a:ext>
                </a:extLst>
              </p:cNvPr>
              <p:cNvPicPr/>
              <p:nvPr/>
            </p:nvPicPr>
            <p:blipFill>
              <a:blip r:embed="rId16"/>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Input penna 47">
                <a:extLst>
                  <a:ext uri="{FF2B5EF4-FFF2-40B4-BE49-F238E27FC236}">
                    <a16:creationId xmlns:a16="http://schemas.microsoft.com/office/drawing/2014/main" id="{078BFD04-7746-4F55-BD8B-7F97D9985BB8}"/>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078BFD04-7746-4F55-BD8B-7F97D9985BB8}"/>
                  </a:ext>
                </a:extLst>
              </p:cNvPr>
              <p:cNvPicPr/>
              <p:nvPr/>
            </p:nvPicPr>
            <p:blipFill>
              <a:blip r:embed="rId16"/>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 name="Input penna 48">
                <a:extLst>
                  <a:ext uri="{FF2B5EF4-FFF2-40B4-BE49-F238E27FC236}">
                    <a16:creationId xmlns:a16="http://schemas.microsoft.com/office/drawing/2014/main" id="{F35EF299-500F-430E-B2F5-34B219B941F1}"/>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F35EF299-500F-430E-B2F5-34B219B941F1}"/>
                  </a:ext>
                </a:extLst>
              </p:cNvPr>
              <p:cNvPicPr/>
              <p:nvPr/>
            </p:nvPicPr>
            <p:blipFill>
              <a:blip r:embed="rId19"/>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0" name="Input penna 9">
                <a:extLst>
                  <a:ext uri="{FF2B5EF4-FFF2-40B4-BE49-F238E27FC236}">
                    <a16:creationId xmlns:a16="http://schemas.microsoft.com/office/drawing/2014/main" id="{1E1A51DC-B463-45D5-8AA6-E5B3F9CED7E1}"/>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1E1A51DC-B463-45D5-8AA6-E5B3F9CED7E1}"/>
                  </a:ext>
                </a:extLst>
              </p:cNvPr>
              <p:cNvPicPr/>
              <p:nvPr/>
            </p:nvPicPr>
            <p:blipFill>
              <a:blip r:embed="rId21"/>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1" name="Input penna 10">
                <a:extLst>
                  <a:ext uri="{FF2B5EF4-FFF2-40B4-BE49-F238E27FC236}">
                    <a16:creationId xmlns:a16="http://schemas.microsoft.com/office/drawing/2014/main" id="{929F35F7-BE22-4816-A88E-3AAC80429A48}"/>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929F35F7-BE22-4816-A88E-3AAC80429A48}"/>
                  </a:ext>
                </a:extLst>
              </p:cNvPr>
              <p:cNvPicPr/>
              <p:nvPr/>
            </p:nvPicPr>
            <p:blipFill>
              <a:blip r:embed="rId23"/>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2" name="Input penna 11">
                <a:extLst>
                  <a:ext uri="{FF2B5EF4-FFF2-40B4-BE49-F238E27FC236}">
                    <a16:creationId xmlns:a16="http://schemas.microsoft.com/office/drawing/2014/main" id="{657D5B9D-3AB7-431B-8936-5D94CF03BE7B}"/>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657D5B9D-3AB7-431B-8936-5D94CF03BE7B}"/>
                  </a:ext>
                </a:extLst>
              </p:cNvPr>
              <p:cNvPicPr/>
              <p:nvPr/>
            </p:nvPicPr>
            <p:blipFill>
              <a:blip r:embed="rId25"/>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put penna 16">
                <a:extLst>
                  <a:ext uri="{FF2B5EF4-FFF2-40B4-BE49-F238E27FC236}">
                    <a16:creationId xmlns:a16="http://schemas.microsoft.com/office/drawing/2014/main" id="{AC81B9A1-43F7-4657-83A9-F43F652ED205}"/>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AC81B9A1-43F7-4657-83A9-F43F652ED205}"/>
                  </a:ext>
                </a:extLst>
              </p:cNvPr>
              <p:cNvPicPr/>
              <p:nvPr/>
            </p:nvPicPr>
            <p:blipFill>
              <a:blip r:embed="rId16"/>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put penna 17">
                <a:extLst>
                  <a:ext uri="{FF2B5EF4-FFF2-40B4-BE49-F238E27FC236}">
                    <a16:creationId xmlns:a16="http://schemas.microsoft.com/office/drawing/2014/main" id="{07034ED9-0B3D-4DC5-937A-0FA9EC3022D0}"/>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07034ED9-0B3D-4DC5-937A-0FA9EC3022D0}"/>
                  </a:ext>
                </a:extLst>
              </p:cNvPr>
              <p:cNvPicPr/>
              <p:nvPr/>
            </p:nvPicPr>
            <p:blipFill>
              <a:blip r:embed="rId16"/>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5" name="Input penna 34">
                <a:extLst>
                  <a:ext uri="{FF2B5EF4-FFF2-40B4-BE49-F238E27FC236}">
                    <a16:creationId xmlns:a16="http://schemas.microsoft.com/office/drawing/2014/main" id="{A38F1B7D-DDB1-446F-B82E-471B0F7C2318}"/>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A38F1B7D-DDB1-446F-B82E-471B0F7C2318}"/>
                  </a:ext>
                </a:extLst>
              </p:cNvPr>
              <p:cNvPicPr/>
              <p:nvPr/>
            </p:nvPicPr>
            <p:blipFill>
              <a:blip r:embed="rId29"/>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028469EE-EAB8-49E2-BA9D-C4C8701654CD}"/>
              </a:ext>
            </a:extLst>
          </p:cNvPr>
          <p:cNvSpPr txBox="1">
            <a:spLocks/>
          </p:cNvSpPr>
          <p:nvPr/>
        </p:nvSpPr>
        <p:spPr>
          <a:xfrm>
            <a:off x="473476" y="2120214"/>
            <a:ext cx="11023107" cy="1018549"/>
          </a:xfrm>
          <a:prstGeom prst="rect">
            <a:avLst/>
          </a:prstGeom>
          <a:ln>
            <a:solidFill>
              <a:schemeClr val="accent1">
                <a:lumMod val="40000"/>
                <a:lumOff val="60000"/>
              </a:schemeClr>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400" b="1" i="0" u="none" strike="noStrike" baseline="0" dirty="0">
                <a:solidFill>
                  <a:srgbClr val="5B9CD6"/>
                </a:solidFill>
                <a:latin typeface="Calibri" panose="020F0502020204030204" pitchFamily="34" charset="0"/>
              </a:rPr>
              <a:t>Articolo 15 - Responsabile unico del progetto (RUP)</a:t>
            </a:r>
          </a:p>
          <a:p>
            <a:r>
              <a:rPr lang="it-IT" sz="3400" b="1" dirty="0">
                <a:solidFill>
                  <a:srgbClr val="5B9CD6"/>
                </a:solidFill>
                <a:latin typeface="Calibri" panose="020F0502020204030204" pitchFamily="34" charset="0"/>
              </a:rPr>
              <a:t>C. 2</a:t>
            </a:r>
            <a:endParaRPr lang="it-IT" sz="3400" b="1" dirty="0"/>
          </a:p>
        </p:txBody>
      </p:sp>
      <p:sp>
        <p:nvSpPr>
          <p:cNvPr id="22" name="Freccia in su 21">
            <a:extLst>
              <a:ext uri="{FF2B5EF4-FFF2-40B4-BE49-F238E27FC236}">
                <a16:creationId xmlns:a16="http://schemas.microsoft.com/office/drawing/2014/main" id="{A7DE169D-7412-422D-A641-5287DDD7642A}"/>
              </a:ext>
            </a:extLst>
          </p:cNvPr>
          <p:cNvSpPr/>
          <p:nvPr/>
        </p:nvSpPr>
        <p:spPr>
          <a:xfrm rot="10800000">
            <a:off x="6079895" y="3257668"/>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con angoli arrotondati 23">
            <a:extLst>
              <a:ext uri="{FF2B5EF4-FFF2-40B4-BE49-F238E27FC236}">
                <a16:creationId xmlns:a16="http://schemas.microsoft.com/office/drawing/2014/main" id="{8A194F8C-0959-4635-B037-38AAFC9CFE04}"/>
              </a:ext>
            </a:extLst>
          </p:cNvPr>
          <p:cNvSpPr/>
          <p:nvPr/>
        </p:nvSpPr>
        <p:spPr>
          <a:xfrm>
            <a:off x="473476" y="3176170"/>
            <a:ext cx="11323723" cy="3459772"/>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b="0" i="0" u="none" strike="noStrike" baseline="0" dirty="0">
                <a:latin typeface="Calibri" panose="020F0502020204030204" pitchFamily="34" charset="0"/>
              </a:rPr>
              <a:t>2. Le stazioni appaltanti e gli enti concedenti nominano il RUP tra i dipendenti assunti anche a tempo determinato della stazione appaltante o dell'ente concedente, preferibilmente in servizio presso l'unità organizzativa titolare del potere di spesa, in possesso dei requisiti di cui all'allegato I.2 e di competenze professionali adeguate in relazione ai compiti al medesimo affidati, nel rispetto dell'inquadramento contrattuale e delle relative mansioni. Le stazioni appaltanti e gli enti concedenti che non sono pubbliche amministrazioni o enti pubblici individuano, secondo i propri ordinamenti, uno o più soggetti cui affidare i compiti del RUP, limitatamente al rispetto delle norme del codice alla cui osservanza sono tenute. </a:t>
            </a:r>
            <a:r>
              <a:rPr lang="it-IT" b="1" i="0" u="none" strike="noStrike" baseline="0" dirty="0">
                <a:latin typeface="Calibri" panose="020F0502020204030204" pitchFamily="34" charset="0"/>
              </a:rPr>
              <a:t>Resta in ogni caso ferma la possibilità per le stazioni appaltanti, in caso di accertata carenza nel proprio organico di personale in possesso dei requisiti di cui all'allegato I.2., di nominare il RUP tra i dipendenti di altre amministrazioni pubbliche. (periodo aggiunto dall'art. 4, comma 1, del </a:t>
            </a:r>
            <a:r>
              <a:rPr lang="it-IT" b="1" i="0" u="none" strike="noStrike" baseline="0" dirty="0" err="1">
                <a:latin typeface="Calibri" panose="020F0502020204030204" pitchFamily="34" charset="0"/>
              </a:rPr>
              <a:t>D.Lgs.</a:t>
            </a:r>
            <a:r>
              <a:rPr lang="it-IT" b="1" i="0" u="none" strike="noStrike" baseline="0" dirty="0">
                <a:latin typeface="Calibri" panose="020F0502020204030204" pitchFamily="34" charset="0"/>
              </a:rPr>
              <a:t> n. 209/2024).</a:t>
            </a:r>
          </a:p>
          <a:p>
            <a:pPr algn="just"/>
            <a:r>
              <a:rPr lang="it-IT" b="0" i="0" u="none" strike="noStrike" baseline="0" dirty="0">
                <a:latin typeface="Calibri" panose="020F0502020204030204" pitchFamily="34" charset="0"/>
              </a:rPr>
              <a:t>L'ufficio di RUP è obbligatorio e non può essere rifiutato. In caso di mancata nomina del RUP nell'atto di avvio dell'intervento pubblico, l'incarico è svolto dal responsabile dell'unità organizzativa competente per l'intervento.</a:t>
            </a:r>
            <a:endParaRPr lang="it-IT" dirty="0">
              <a:solidFill>
                <a:schemeClr val="tx1"/>
              </a:solidFill>
            </a:endParaRPr>
          </a:p>
        </p:txBody>
      </p:sp>
      <p:sp>
        <p:nvSpPr>
          <p:cNvPr id="4" name="Rettangolo 3">
            <a:extLst>
              <a:ext uri="{FF2B5EF4-FFF2-40B4-BE49-F238E27FC236}">
                <a16:creationId xmlns:a16="http://schemas.microsoft.com/office/drawing/2014/main" id="{5DC32576-29FF-409A-A167-FFABA1BED568}"/>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2EC5BFEF-7405-0DC8-19FA-CF060C18AE38}"/>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7494098C-2934-C13A-04C2-9712D87BBD87}"/>
              </a:ext>
            </a:extLst>
          </p:cNvPr>
          <p:cNvSpPr>
            <a:spLocks noGrp="1"/>
          </p:cNvSpPr>
          <p:nvPr>
            <p:ph type="sldNum" sz="quarter" idx="12"/>
          </p:nvPr>
        </p:nvSpPr>
        <p:spPr/>
        <p:txBody>
          <a:bodyPr/>
          <a:lstStyle/>
          <a:p>
            <a:fld id="{577E625E-9F63-4F0D-B634-A1CAF123E05C}" type="slidenum">
              <a:rPr lang="it-IT" smtClean="0"/>
              <a:t>69</a:t>
            </a:fld>
            <a:endParaRPr lang="it-IT"/>
          </a:p>
        </p:txBody>
      </p:sp>
      <p:pic>
        <p:nvPicPr>
          <p:cNvPr id="3" name="Immagine 2">
            <a:extLst>
              <a:ext uri="{FF2B5EF4-FFF2-40B4-BE49-F238E27FC236}">
                <a16:creationId xmlns:a16="http://schemas.microsoft.com/office/drawing/2014/main" id="{19A7A689-6A3D-3F83-5993-344DE0882A26}"/>
              </a:ext>
            </a:extLst>
          </p:cNvPr>
          <p:cNvPicPr>
            <a:picLocks noChangeAspect="1"/>
          </p:cNvPicPr>
          <p:nvPr/>
        </p:nvPicPr>
        <p:blipFill>
          <a:blip r:embed="rId30"/>
          <a:stretch>
            <a:fillRect/>
          </a:stretch>
        </p:blipFill>
        <p:spPr>
          <a:xfrm>
            <a:off x="3416567" y="-54656"/>
            <a:ext cx="4306528" cy="1303483"/>
          </a:xfrm>
          <a:prstGeom prst="rect">
            <a:avLst/>
          </a:prstGeom>
        </p:spPr>
      </p:pic>
      <p:sp>
        <p:nvSpPr>
          <p:cNvPr id="9" name="Fumetto: rettangolo con angoli arrotondati 8">
            <a:extLst>
              <a:ext uri="{FF2B5EF4-FFF2-40B4-BE49-F238E27FC236}">
                <a16:creationId xmlns:a16="http://schemas.microsoft.com/office/drawing/2014/main" id="{08EBBDFF-71FA-874F-B6E3-4DE2DD1A56A7}"/>
              </a:ext>
            </a:extLst>
          </p:cNvPr>
          <p:cNvSpPr/>
          <p:nvPr/>
        </p:nvSpPr>
        <p:spPr>
          <a:xfrm>
            <a:off x="1685277" y="1396076"/>
            <a:ext cx="9606583" cy="2557774"/>
          </a:xfrm>
          <a:prstGeom prst="wedgeRoundRectCallout">
            <a:avLst>
              <a:gd name="adj1" fmla="val -9434"/>
              <a:gd name="adj2" fmla="val 86333"/>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MA COME SI PROCEDE ALLA NOMINA?</a:t>
            </a:r>
          </a:p>
          <a:p>
            <a:pPr algn="ctr"/>
            <a:r>
              <a:rPr lang="it-IT" sz="2800" b="1" dirty="0">
                <a:solidFill>
                  <a:schemeClr val="tx1"/>
                </a:solidFill>
              </a:rPr>
              <a:t>QUALE AMMINISTRAZIONE PUBBLICA?</a:t>
            </a:r>
          </a:p>
          <a:p>
            <a:pPr algn="ctr"/>
            <a:r>
              <a:rPr lang="it-IT" sz="2800" b="1" dirty="0">
                <a:solidFill>
                  <a:schemeClr val="tx1"/>
                </a:solidFill>
              </a:rPr>
              <a:t>CHE TIPO DI COLLABORAZIONE</a:t>
            </a:r>
          </a:p>
          <a:p>
            <a:pPr algn="ctr"/>
            <a:r>
              <a:rPr lang="it-IT" sz="2800" b="1" dirty="0">
                <a:solidFill>
                  <a:schemeClr val="tx1"/>
                </a:solidFill>
              </a:rPr>
              <a:t>QUALE FORMA DI COMPENSO?</a:t>
            </a:r>
          </a:p>
          <a:p>
            <a:pPr algn="ctr"/>
            <a:endParaRPr lang="it-IT" dirty="0">
              <a:solidFill>
                <a:schemeClr val="tx1"/>
              </a:solidFill>
            </a:endParaRPr>
          </a:p>
          <a:p>
            <a:pPr algn="ctr"/>
            <a:endParaRPr lang="it-IT" dirty="0">
              <a:solidFill>
                <a:schemeClr val="tx1"/>
              </a:solidFill>
            </a:endParaRPr>
          </a:p>
          <a:p>
            <a:pPr algn="ctr"/>
            <a:r>
              <a:rPr lang="it-IT" dirty="0">
                <a:solidFill>
                  <a:schemeClr val="tx1"/>
                </a:solidFill>
              </a:rPr>
              <a:t>VEDI ART. 116 COLLAUDO E VERIFICA DI CONFORMITA’</a:t>
            </a:r>
          </a:p>
        </p:txBody>
      </p:sp>
      <p:sp>
        <p:nvSpPr>
          <p:cNvPr id="13" name="Fumetto: rettangolo con angoli arrotondati 12">
            <a:extLst>
              <a:ext uri="{FF2B5EF4-FFF2-40B4-BE49-F238E27FC236}">
                <a16:creationId xmlns:a16="http://schemas.microsoft.com/office/drawing/2014/main" id="{62E5B349-38E0-FBBC-8B64-BBD29D3E9A84}"/>
              </a:ext>
            </a:extLst>
          </p:cNvPr>
          <p:cNvSpPr/>
          <p:nvPr/>
        </p:nvSpPr>
        <p:spPr>
          <a:xfrm>
            <a:off x="1787638" y="1734617"/>
            <a:ext cx="9606583" cy="2557774"/>
          </a:xfrm>
          <a:prstGeom prst="wedgeRoundRectCallout">
            <a:avLst>
              <a:gd name="adj1" fmla="val -9434"/>
              <a:gd name="adj2" fmla="val 86333"/>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VEDI ART. 116 COLLAUDO E VERIFICA DI CONFORMITA’</a:t>
            </a:r>
          </a:p>
          <a:p>
            <a:pPr algn="ctr"/>
            <a:r>
              <a:rPr lang="it-IT" dirty="0">
                <a:solidFill>
                  <a:schemeClr val="tx1"/>
                </a:solidFill>
              </a:rPr>
              <a:t>Correttivo</a:t>
            </a:r>
          </a:p>
          <a:p>
            <a:pPr algn="ctr"/>
            <a:r>
              <a:rPr lang="it-IT" dirty="0">
                <a:solidFill>
                  <a:schemeClr val="tx1"/>
                </a:solidFill>
              </a:rPr>
              <a:t>C. 4, 4-BIS, 4-TER</a:t>
            </a:r>
          </a:p>
          <a:p>
            <a:pPr marL="342900" indent="-342900" algn="ctr">
              <a:buFont typeface="+mj-lt"/>
              <a:buAutoNum type="arabicPeriod"/>
            </a:pPr>
            <a:r>
              <a:rPr lang="it-IT" dirty="0">
                <a:solidFill>
                  <a:schemeClr val="tx1"/>
                </a:solidFill>
              </a:rPr>
              <a:t>Collaudatori anche presso altre A.P. anche strutturale</a:t>
            </a:r>
          </a:p>
          <a:p>
            <a:pPr marL="342900" indent="-342900" algn="ctr">
              <a:buFont typeface="+mj-lt"/>
              <a:buAutoNum type="arabicPeriod"/>
            </a:pPr>
            <a:r>
              <a:rPr lang="it-IT" dirty="0">
                <a:solidFill>
                  <a:schemeClr val="tx1"/>
                </a:solidFill>
              </a:rPr>
              <a:t>Richiedere disponibilità ad almeno 3 A.P.</a:t>
            </a:r>
          </a:p>
          <a:p>
            <a:pPr marL="342900" indent="-342900" algn="ctr">
              <a:buFont typeface="+mj-lt"/>
              <a:buAutoNum type="arabicPeriod"/>
            </a:pPr>
            <a:r>
              <a:rPr lang="it-IT" dirty="0">
                <a:solidFill>
                  <a:schemeClr val="tx1"/>
                </a:solidFill>
              </a:rPr>
              <a:t>Compenso ricompreso dell’Incentivo ex art. 45 </a:t>
            </a:r>
            <a:r>
              <a:rPr lang="it-IT" dirty="0" err="1">
                <a:solidFill>
                  <a:schemeClr val="tx1"/>
                </a:solidFill>
              </a:rPr>
              <a:t>CdC</a:t>
            </a:r>
            <a:endParaRPr lang="it-IT" dirty="0">
              <a:solidFill>
                <a:schemeClr val="tx1"/>
              </a:solidFill>
            </a:endParaRPr>
          </a:p>
        </p:txBody>
      </p:sp>
      <p:sp>
        <p:nvSpPr>
          <p:cNvPr id="14" name="Fumetto: rettangolo con angoli arrotondati 13">
            <a:extLst>
              <a:ext uri="{FF2B5EF4-FFF2-40B4-BE49-F238E27FC236}">
                <a16:creationId xmlns:a16="http://schemas.microsoft.com/office/drawing/2014/main" id="{3ABA6593-C3E2-E25B-5AAF-3E423F3177C3}"/>
              </a:ext>
            </a:extLst>
          </p:cNvPr>
          <p:cNvSpPr/>
          <p:nvPr/>
        </p:nvSpPr>
        <p:spPr>
          <a:xfrm>
            <a:off x="1250947" y="2569578"/>
            <a:ext cx="10356945" cy="3163395"/>
          </a:xfrm>
          <a:prstGeom prst="wedgeRoundRectCallout">
            <a:avLst>
              <a:gd name="adj1" fmla="val -14465"/>
              <a:gd name="adj2" fmla="val 55873"/>
              <a:gd name="adj3" fmla="val 16667"/>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b="1" dirty="0">
                <a:solidFill>
                  <a:schemeClr val="tx1"/>
                </a:solidFill>
              </a:rPr>
              <a:t>RUP – ESTERNO - INDIVIDUAZIONE</a:t>
            </a:r>
          </a:p>
          <a:p>
            <a:pPr algn="ctr"/>
            <a:r>
              <a:rPr lang="it-IT" dirty="0">
                <a:solidFill>
                  <a:schemeClr val="tx1"/>
                </a:solidFill>
              </a:rPr>
              <a:t>Correttivo</a:t>
            </a:r>
          </a:p>
          <a:p>
            <a:pPr algn="ctr"/>
            <a:r>
              <a:rPr lang="it-IT" dirty="0">
                <a:solidFill>
                  <a:schemeClr val="tx1"/>
                </a:solidFill>
              </a:rPr>
              <a:t>PERTANTO, IN ANALOGIA AL C. 116:</a:t>
            </a:r>
          </a:p>
          <a:p>
            <a:pPr marL="342900" indent="-342900" algn="just">
              <a:buAutoNum type="arabicParenR"/>
            </a:pPr>
            <a:r>
              <a:rPr lang="it-IT" dirty="0">
                <a:solidFill>
                  <a:schemeClr val="tx1"/>
                </a:solidFill>
              </a:rPr>
              <a:t>la previsione nominare RUP un dipendente di altre A.P. vale per tutte le stazioni appaltanti, che siano o meno pubbliche amministrazioni esse stesse</a:t>
            </a:r>
          </a:p>
          <a:p>
            <a:pPr marL="342900" indent="-342900" algn="just">
              <a:buAutoNum type="arabicParenR"/>
            </a:pPr>
            <a:r>
              <a:rPr lang="it-IT" dirty="0">
                <a:solidFill>
                  <a:schemeClr val="tx1"/>
                </a:solidFill>
              </a:rPr>
              <a:t>anche per il prestito del RUP, la stazione appaltante può utilizzare il descritto meccanismo di interpello delle amministrazioni previsto per il collaudatore</a:t>
            </a:r>
          </a:p>
          <a:p>
            <a:pPr marL="342900" indent="-342900" algn="just">
              <a:buAutoNum type="arabicParenR"/>
            </a:pPr>
            <a:r>
              <a:rPr lang="it-IT" dirty="0">
                <a:solidFill>
                  <a:schemeClr val="tx1"/>
                </a:solidFill>
              </a:rPr>
              <a:t>per il RUP in prestito, invece, vale, quale compenso riconosciuto, l’incentivo tecnico da parte della stazione appaltante fruitrice dell’attività</a:t>
            </a:r>
          </a:p>
        </p:txBody>
      </p:sp>
    </p:spTree>
    <p:extLst>
      <p:ext uri="{BB962C8B-B14F-4D97-AF65-F5344CB8AC3E}">
        <p14:creationId xmlns:p14="http://schemas.microsoft.com/office/powerpoint/2010/main" val="212220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263588" y="1876771"/>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risultato</a:t>
            </a:r>
          </a:p>
        </p:txBody>
      </p:sp>
      <p:sp>
        <p:nvSpPr>
          <p:cNvPr id="4" name="Rettangolo 3">
            <a:extLst>
              <a:ext uri="{FF2B5EF4-FFF2-40B4-BE49-F238E27FC236}">
                <a16:creationId xmlns:a16="http://schemas.microsoft.com/office/drawing/2014/main" id="{FD79A619-8EEE-4599-A71A-8C588CB887F6}"/>
              </a:ext>
            </a:extLst>
          </p:cNvPr>
          <p:cNvSpPr/>
          <p:nvPr/>
        </p:nvSpPr>
        <p:spPr>
          <a:xfrm>
            <a:off x="265472" y="3542190"/>
            <a:ext cx="2392770" cy="1136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RISULTATO</a:t>
            </a:r>
          </a:p>
        </p:txBody>
      </p:sp>
      <p:sp>
        <p:nvSpPr>
          <p:cNvPr id="14" name="Rettangolo 13">
            <a:extLst>
              <a:ext uri="{FF2B5EF4-FFF2-40B4-BE49-F238E27FC236}">
                <a16:creationId xmlns:a16="http://schemas.microsoft.com/office/drawing/2014/main" id="{19013EC6-5F95-4FC5-AB91-57279D61B28A}"/>
              </a:ext>
            </a:extLst>
          </p:cNvPr>
          <p:cNvSpPr/>
          <p:nvPr/>
        </p:nvSpPr>
        <p:spPr>
          <a:xfrm>
            <a:off x="3426781" y="3542190"/>
            <a:ext cx="3799642" cy="11363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solidFill>
                  <a:schemeClr val="bg1"/>
                </a:solidFill>
              </a:rPr>
              <a:t>Criterio prioritario</a:t>
            </a:r>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2778431" y="3747857"/>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912EC31F-6A16-4D30-8EA6-F307D1F32831}"/>
              </a:ext>
            </a:extLst>
          </p:cNvPr>
          <p:cNvSpPr/>
          <p:nvPr/>
        </p:nvSpPr>
        <p:spPr>
          <a:xfrm>
            <a:off x="7910003" y="5069150"/>
            <a:ext cx="2947385"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000" dirty="0"/>
              <a:t>Individuazione della</a:t>
            </a:r>
          </a:p>
          <a:p>
            <a:pPr algn="ctr"/>
            <a:r>
              <a:rPr lang="it-IT" sz="2000" dirty="0"/>
              <a:t>regola del caso</a:t>
            </a:r>
          </a:p>
          <a:p>
            <a:pPr algn="ctr"/>
            <a:r>
              <a:rPr lang="it-IT" sz="2000" dirty="0"/>
              <a:t>concreto</a:t>
            </a:r>
          </a:p>
        </p:txBody>
      </p:sp>
      <p:sp>
        <p:nvSpPr>
          <p:cNvPr id="11" name="Rettangolo 10">
            <a:extLst>
              <a:ext uri="{FF2B5EF4-FFF2-40B4-BE49-F238E27FC236}">
                <a16:creationId xmlns:a16="http://schemas.microsoft.com/office/drawing/2014/main" id="{3960734F-2BC0-43B9-ACB0-6FDB3B3012C5}"/>
              </a:ext>
            </a:extLst>
          </p:cNvPr>
          <p:cNvSpPr/>
          <p:nvPr/>
        </p:nvSpPr>
        <p:spPr>
          <a:xfrm>
            <a:off x="7910004" y="2426733"/>
            <a:ext cx="29473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dirty="0"/>
              <a:t>Esercizio del potere</a:t>
            </a:r>
          </a:p>
          <a:p>
            <a:pPr algn="ctr"/>
            <a:r>
              <a:rPr lang="it-IT" sz="2400" dirty="0"/>
              <a:t>discrezionale</a:t>
            </a:r>
          </a:p>
        </p:txBody>
      </p:sp>
      <p:sp>
        <p:nvSpPr>
          <p:cNvPr id="9" name="Freccia curva 8">
            <a:extLst>
              <a:ext uri="{FF2B5EF4-FFF2-40B4-BE49-F238E27FC236}">
                <a16:creationId xmlns:a16="http://schemas.microsoft.com/office/drawing/2014/main" id="{407CA5A3-1FBA-4626-B342-02C16FF2F3A7}"/>
              </a:ext>
            </a:extLst>
          </p:cNvPr>
          <p:cNvSpPr/>
          <p:nvPr/>
        </p:nvSpPr>
        <p:spPr>
          <a:xfrm rot="5400000">
            <a:off x="8439445" y="3823237"/>
            <a:ext cx="663383" cy="1722269"/>
          </a:xfrm>
          <a:prstGeom prst="bentArrow">
            <a:avLst>
              <a:gd name="adj1" fmla="val 2063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Freccia curva 14">
            <a:extLst>
              <a:ext uri="{FF2B5EF4-FFF2-40B4-BE49-F238E27FC236}">
                <a16:creationId xmlns:a16="http://schemas.microsoft.com/office/drawing/2014/main" id="{F70C40F0-648A-40D2-8F4D-F625889DA02D}"/>
              </a:ext>
            </a:extLst>
          </p:cNvPr>
          <p:cNvSpPr/>
          <p:nvPr/>
        </p:nvSpPr>
        <p:spPr>
          <a:xfrm rot="16200000" flipV="1">
            <a:off x="8441175" y="2897823"/>
            <a:ext cx="600737" cy="1663089"/>
          </a:xfrm>
          <a:prstGeom prst="bentArrow">
            <a:avLst>
              <a:gd name="adj1" fmla="val 3211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7" name="Segnaposto piè di pagina 6">
            <a:extLst>
              <a:ext uri="{FF2B5EF4-FFF2-40B4-BE49-F238E27FC236}">
                <a16:creationId xmlns:a16="http://schemas.microsoft.com/office/drawing/2014/main" id="{382394F3-C67E-80C2-33B5-E4AD44D6A959}"/>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B562FE3B-1F3D-4009-6C65-A5168DE65230}"/>
              </a:ext>
            </a:extLst>
          </p:cNvPr>
          <p:cNvSpPr>
            <a:spLocks noGrp="1"/>
          </p:cNvSpPr>
          <p:nvPr>
            <p:ph type="sldNum" sz="quarter" idx="12"/>
          </p:nvPr>
        </p:nvSpPr>
        <p:spPr/>
        <p:txBody>
          <a:bodyPr/>
          <a:lstStyle/>
          <a:p>
            <a:fld id="{577E625E-9F63-4F0D-B634-A1CAF123E05C}" type="slidenum">
              <a:rPr lang="it-IT" smtClean="0"/>
              <a:t>7</a:t>
            </a:fld>
            <a:endParaRPr lang="it-IT"/>
          </a:p>
        </p:txBody>
      </p:sp>
      <p:pic>
        <p:nvPicPr>
          <p:cNvPr id="5" name="Immagine 4">
            <a:extLst>
              <a:ext uri="{FF2B5EF4-FFF2-40B4-BE49-F238E27FC236}">
                <a16:creationId xmlns:a16="http://schemas.microsoft.com/office/drawing/2014/main" id="{A4F4A296-4D47-D031-1540-7F10F12C5519}"/>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983049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616CD-2A14-B433-BC75-CE3F721F646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47B2BF3-1D9A-7684-7CC1-910BB97C7CD3}"/>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22FCC230-1F0E-1ECC-53B5-FFB26F2ADA63}"/>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2C5BFC48-42DC-F256-D612-B163A2E76C0A}"/>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2C5BFC48-42DC-F256-D612-B163A2E76C0A}"/>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46A51BB4-F91C-24AA-6E43-B23D5262B9AB}"/>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46A51BB4-F91C-24AA-6E43-B23D5262B9AB}"/>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51C2E453-A790-06AC-F75B-C2257014F4AB}"/>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51C2E453-A790-06AC-F75B-C2257014F4AB}"/>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F580927D-02DD-1FFA-3846-44B94E7D8803}"/>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F580927D-02DD-1FFA-3846-44B94E7D8803}"/>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B3A14EFC-54CE-2290-05BC-9424011740DE}"/>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B3A14EFC-54CE-2290-05BC-9424011740DE}"/>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0DED718C-8E80-054E-16BB-6AF217BBE779}"/>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0DED718C-8E80-054E-16BB-6AF217BBE779}"/>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D6609B3F-93F3-F1CC-8DB4-3C3AD3C7C212}"/>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D6609B3F-93F3-F1CC-8DB4-3C3AD3C7C212}"/>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B1BC2BD9-BE33-6FCA-D0D6-6B043EF5277C}"/>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B1BC2BD9-BE33-6FCA-D0D6-6B043EF5277C}"/>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EDEFC165-A087-D163-8BF7-37C32521C9E8}"/>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EDEFC165-A087-D163-8BF7-37C32521C9E8}"/>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8296DA56-A63C-4877-70B9-BB089A5C16E7}"/>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8296DA56-A63C-4877-70B9-BB089A5C16E7}"/>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AA5F685D-262F-8D1B-37D3-467A92C59356}"/>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AA5F685D-262F-8D1B-37D3-467A92C59356}"/>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D1E5B226-17DA-1A76-31F7-6B9C4E7ABA5C}"/>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D1E5B226-17DA-1A76-31F7-6B9C4E7ABA5C}"/>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21DBE9FE-0AE7-3861-12A5-3D5C5374C4E5}"/>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21DBE9FE-0AE7-3861-12A5-3D5C5374C4E5}"/>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72F598B1-5A48-AB48-D482-CD20B199B97E}"/>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72F598B1-5A48-AB48-D482-CD20B199B97E}"/>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A8F3A2B8-FCDA-AF60-6E90-9504FA45F6CB}"/>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A8F3A2B8-FCDA-AF60-6E90-9504FA45F6CB}"/>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BCBDC53F-C0F9-9BAB-2BBC-C5DF8C536674}"/>
              </a:ext>
            </a:extLst>
          </p:cNvPr>
          <p:cNvSpPr txBox="1">
            <a:spLocks/>
          </p:cNvSpPr>
          <p:nvPr/>
        </p:nvSpPr>
        <p:spPr>
          <a:xfrm>
            <a:off x="473476" y="2120214"/>
            <a:ext cx="11023107" cy="1018549"/>
          </a:xfrm>
          <a:prstGeom prst="rect">
            <a:avLst/>
          </a:prstGeom>
          <a:ln>
            <a:solidFill>
              <a:schemeClr val="accent1">
                <a:lumMod val="40000"/>
                <a:lumOff val="60000"/>
              </a:schemeClr>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400" b="1" i="0" u="none" strike="noStrike" baseline="0" dirty="0">
                <a:solidFill>
                  <a:srgbClr val="5B9CD6"/>
                </a:solidFill>
                <a:latin typeface="Calibri" panose="020F0502020204030204" pitchFamily="34" charset="0"/>
              </a:rPr>
              <a:t>Art. 15, comma 6</a:t>
            </a:r>
          </a:p>
          <a:p>
            <a:r>
              <a:rPr lang="it-IT" sz="3400" b="1" i="0" u="none" strike="noStrike" baseline="0" dirty="0">
                <a:solidFill>
                  <a:srgbClr val="5B9CD6"/>
                </a:solidFill>
                <a:latin typeface="Calibri" panose="020F0502020204030204" pitchFamily="34" charset="0"/>
              </a:rPr>
              <a:t>SUPPORTO AL RUP</a:t>
            </a:r>
            <a:endParaRPr lang="it-IT" sz="3400" b="1" dirty="0"/>
          </a:p>
        </p:txBody>
      </p:sp>
      <p:sp>
        <p:nvSpPr>
          <p:cNvPr id="22" name="Freccia in su 21">
            <a:extLst>
              <a:ext uri="{FF2B5EF4-FFF2-40B4-BE49-F238E27FC236}">
                <a16:creationId xmlns:a16="http://schemas.microsoft.com/office/drawing/2014/main" id="{148394AD-1CF2-BDD2-6517-8A46C0DFBB14}"/>
              </a:ext>
            </a:extLst>
          </p:cNvPr>
          <p:cNvSpPr/>
          <p:nvPr/>
        </p:nvSpPr>
        <p:spPr>
          <a:xfrm rot="10800000">
            <a:off x="6079895" y="3257668"/>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con angoli arrotondati 23">
            <a:extLst>
              <a:ext uri="{FF2B5EF4-FFF2-40B4-BE49-F238E27FC236}">
                <a16:creationId xmlns:a16="http://schemas.microsoft.com/office/drawing/2014/main" id="{55818C08-B258-FCD6-587E-869306013BBA}"/>
              </a:ext>
            </a:extLst>
          </p:cNvPr>
          <p:cNvSpPr/>
          <p:nvPr/>
        </p:nvSpPr>
        <p:spPr>
          <a:xfrm>
            <a:off x="2317073" y="4047867"/>
            <a:ext cx="8078678" cy="2699161"/>
          </a:xfrm>
          <a:prstGeom prst="round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b="0" i="0" u="none" strike="noStrike" baseline="0" dirty="0">
                <a:latin typeface="Calibri" panose="020F0502020204030204" pitchFamily="34" charset="0"/>
              </a:rPr>
              <a:t>Le stazioni appaltanti e gli enti concedenti possono istituire una struttura di supporto al RUP, e possono destinare risorse finanziarie non superiori all’1 per cento dell’importo posto a base di gara per </a:t>
            </a:r>
            <a:r>
              <a:rPr lang="it-IT" sz="2400" b="1" i="0" u="none" strike="noStrike" baseline="0" dirty="0">
                <a:latin typeface="Calibri" panose="020F0502020204030204" pitchFamily="34" charset="0"/>
              </a:rPr>
              <a:t>l’AFFIDAMENTO DIRETTO</a:t>
            </a:r>
          </a:p>
          <a:p>
            <a:pPr algn="ctr"/>
            <a:r>
              <a:rPr lang="it-IT" sz="2400" b="0" i="0" u="none" strike="noStrike" baseline="0" dirty="0">
                <a:latin typeface="Calibri" panose="020F0502020204030204" pitchFamily="34" charset="0"/>
              </a:rPr>
              <a:t>da parte del RUP di incarichi di assistenza al medesimo (per competenze altamente specialistiche, v. art. 3 </a:t>
            </a:r>
            <a:r>
              <a:rPr lang="it-IT" sz="2400" b="0" i="0" u="none" strike="noStrike" baseline="0" dirty="0" err="1">
                <a:latin typeface="Calibri" panose="020F0502020204030204" pitchFamily="34" charset="0"/>
              </a:rPr>
              <a:t>all</a:t>
            </a:r>
            <a:r>
              <a:rPr lang="it-IT" sz="2400" b="0" i="0" u="none" strike="noStrike" baseline="0" dirty="0">
                <a:latin typeface="Calibri" panose="020F0502020204030204" pitchFamily="34" charset="0"/>
              </a:rPr>
              <a:t>. 1.2).</a:t>
            </a:r>
            <a:endParaRPr lang="it-IT" sz="2400" dirty="0">
              <a:solidFill>
                <a:schemeClr val="tx1"/>
              </a:solidFill>
            </a:endParaRPr>
          </a:p>
        </p:txBody>
      </p:sp>
      <p:sp>
        <p:nvSpPr>
          <p:cNvPr id="4" name="Rettangolo 3">
            <a:extLst>
              <a:ext uri="{FF2B5EF4-FFF2-40B4-BE49-F238E27FC236}">
                <a16:creationId xmlns:a16="http://schemas.microsoft.com/office/drawing/2014/main" id="{D8C3B411-18D0-DEF5-A82F-74BCF2EDC772}"/>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B8138952-45C7-3744-5AB3-9A56E6932D8A}"/>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45EED9A-6520-3EF3-FE4F-B5D9AB50C089}"/>
              </a:ext>
            </a:extLst>
          </p:cNvPr>
          <p:cNvSpPr>
            <a:spLocks noGrp="1"/>
          </p:cNvSpPr>
          <p:nvPr>
            <p:ph type="sldNum" sz="quarter" idx="12"/>
          </p:nvPr>
        </p:nvSpPr>
        <p:spPr/>
        <p:txBody>
          <a:bodyPr/>
          <a:lstStyle/>
          <a:p>
            <a:fld id="{577E625E-9F63-4F0D-B634-A1CAF123E05C}" type="slidenum">
              <a:rPr lang="it-IT" smtClean="0"/>
              <a:t>70</a:t>
            </a:fld>
            <a:endParaRPr lang="it-IT"/>
          </a:p>
        </p:txBody>
      </p:sp>
      <p:pic>
        <p:nvPicPr>
          <p:cNvPr id="3" name="Immagine 2">
            <a:extLst>
              <a:ext uri="{FF2B5EF4-FFF2-40B4-BE49-F238E27FC236}">
                <a16:creationId xmlns:a16="http://schemas.microsoft.com/office/drawing/2014/main" id="{958EDE41-57EF-EB42-E60F-B169D93E0B29}"/>
              </a:ext>
            </a:extLst>
          </p:cNvPr>
          <p:cNvPicPr>
            <a:picLocks noChangeAspect="1"/>
          </p:cNvPicPr>
          <p:nvPr/>
        </p:nvPicPr>
        <p:blipFill>
          <a:blip r:embed="rId29"/>
          <a:stretch>
            <a:fillRect/>
          </a:stretch>
        </p:blipFill>
        <p:spPr>
          <a:xfrm>
            <a:off x="3519948" y="92592"/>
            <a:ext cx="4306528" cy="1303483"/>
          </a:xfrm>
          <a:prstGeom prst="rect">
            <a:avLst/>
          </a:prstGeom>
        </p:spPr>
      </p:pic>
    </p:spTree>
    <p:extLst>
      <p:ext uri="{BB962C8B-B14F-4D97-AF65-F5344CB8AC3E}">
        <p14:creationId xmlns:p14="http://schemas.microsoft.com/office/powerpoint/2010/main" val="2024777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F8650EE1-C58E-4CA3-8AD4-B31B0B9C098E}"/>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237D7703-CF7C-4F50-88BB-FB219B77BBCD}"/>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237D7703-CF7C-4F50-88BB-FB219B77BBCD}"/>
                    </a:ext>
                  </a:extLst>
                </p:cNvPr>
                <p:cNvPicPr/>
                <p:nvPr/>
              </p:nvPicPr>
              <p:blipFill>
                <a:blip r:embed="rId4"/>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8" name="Input penna 37">
                  <a:extLst>
                    <a:ext uri="{FF2B5EF4-FFF2-40B4-BE49-F238E27FC236}">
                      <a16:creationId xmlns:a16="http://schemas.microsoft.com/office/drawing/2014/main" id="{8848AA97-F919-46FD-AE95-387E557B385E}"/>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8848AA97-F919-46FD-AE95-387E557B385E}"/>
                    </a:ext>
                  </a:extLst>
                </p:cNvPr>
                <p:cNvPicPr/>
                <p:nvPr/>
              </p:nvPicPr>
              <p:blipFill>
                <a:blip r:embed="rId6"/>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7">
              <p14:nvContentPartPr>
                <p14:cNvPr id="42" name="Input penna 41">
                  <a:extLst>
                    <a:ext uri="{FF2B5EF4-FFF2-40B4-BE49-F238E27FC236}">
                      <a16:creationId xmlns:a16="http://schemas.microsoft.com/office/drawing/2014/main" id="{F023BE3C-7FB0-40BF-A46A-6DCF3A286E00}"/>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F023BE3C-7FB0-40BF-A46A-6DCF3A286E00}"/>
                    </a:ext>
                  </a:extLst>
                </p:cNvPr>
                <p:cNvPicPr/>
                <p:nvPr/>
              </p:nvPicPr>
              <p:blipFill>
                <a:blip r:embed="rId8"/>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9">
              <p14:nvContentPartPr>
                <p14:cNvPr id="43" name="Input penna 42">
                  <a:extLst>
                    <a:ext uri="{FF2B5EF4-FFF2-40B4-BE49-F238E27FC236}">
                      <a16:creationId xmlns:a16="http://schemas.microsoft.com/office/drawing/2014/main" id="{2CEF05E7-B7EC-4AF2-8DA6-32073096BE4D}"/>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2CEF05E7-B7EC-4AF2-8DA6-32073096BE4D}"/>
                    </a:ext>
                  </a:extLst>
                </p:cNvPr>
                <p:cNvPicPr/>
                <p:nvPr/>
              </p:nvPicPr>
              <p:blipFill>
                <a:blip r:embed="rId10"/>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1">
            <p14:nvContentPartPr>
              <p14:cNvPr id="44" name="Input penna 43">
                <a:extLst>
                  <a:ext uri="{FF2B5EF4-FFF2-40B4-BE49-F238E27FC236}">
                    <a16:creationId xmlns:a16="http://schemas.microsoft.com/office/drawing/2014/main" id="{7F5776B4-DC01-420A-B293-A9A6AC7FE8F0}"/>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7F5776B4-DC01-420A-B293-A9A6AC7FE8F0}"/>
                  </a:ext>
                </a:extLst>
              </p:cNvPr>
              <p:cNvPicPr/>
              <p:nvPr/>
            </p:nvPicPr>
            <p:blipFill>
              <a:blip r:embed="rId12"/>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6" name="Input penna 45">
                <a:extLst>
                  <a:ext uri="{FF2B5EF4-FFF2-40B4-BE49-F238E27FC236}">
                    <a16:creationId xmlns:a16="http://schemas.microsoft.com/office/drawing/2014/main" id="{D9D50928-3AF3-4BD8-8071-474FA14F5094}"/>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D9D50928-3AF3-4BD8-8071-474FA14F5094}"/>
                  </a:ext>
                </a:extLst>
              </p:cNvPr>
              <p:cNvPicPr/>
              <p:nvPr/>
            </p:nvPicPr>
            <p:blipFill>
              <a:blip r:embed="rId14"/>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 name="Input penna 46">
                <a:extLst>
                  <a:ext uri="{FF2B5EF4-FFF2-40B4-BE49-F238E27FC236}">
                    <a16:creationId xmlns:a16="http://schemas.microsoft.com/office/drawing/2014/main" id="{F736D43D-9CE4-44E3-9135-6537433E47C5}"/>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F736D43D-9CE4-44E3-9135-6537433E47C5}"/>
                  </a:ext>
                </a:extLst>
              </p:cNvPr>
              <p:cNvPicPr/>
              <p:nvPr/>
            </p:nvPicPr>
            <p:blipFill>
              <a:blip r:embed="rId16"/>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 name="Input penna 47">
                <a:extLst>
                  <a:ext uri="{FF2B5EF4-FFF2-40B4-BE49-F238E27FC236}">
                    <a16:creationId xmlns:a16="http://schemas.microsoft.com/office/drawing/2014/main" id="{078BFD04-7746-4F55-BD8B-7F97D9985BB8}"/>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078BFD04-7746-4F55-BD8B-7F97D9985BB8}"/>
                  </a:ext>
                </a:extLst>
              </p:cNvPr>
              <p:cNvPicPr/>
              <p:nvPr/>
            </p:nvPicPr>
            <p:blipFill>
              <a:blip r:embed="rId16"/>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9" name="Input penna 48">
                <a:extLst>
                  <a:ext uri="{FF2B5EF4-FFF2-40B4-BE49-F238E27FC236}">
                    <a16:creationId xmlns:a16="http://schemas.microsoft.com/office/drawing/2014/main" id="{F35EF299-500F-430E-B2F5-34B219B941F1}"/>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F35EF299-500F-430E-B2F5-34B219B941F1}"/>
                  </a:ext>
                </a:extLst>
              </p:cNvPr>
              <p:cNvPicPr/>
              <p:nvPr/>
            </p:nvPicPr>
            <p:blipFill>
              <a:blip r:embed="rId19"/>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0">
            <p14:nvContentPartPr>
              <p14:cNvPr id="10" name="Input penna 9">
                <a:extLst>
                  <a:ext uri="{FF2B5EF4-FFF2-40B4-BE49-F238E27FC236}">
                    <a16:creationId xmlns:a16="http://schemas.microsoft.com/office/drawing/2014/main" id="{1E1A51DC-B463-45D5-8AA6-E5B3F9CED7E1}"/>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1E1A51DC-B463-45D5-8AA6-E5B3F9CED7E1}"/>
                  </a:ext>
                </a:extLst>
              </p:cNvPr>
              <p:cNvPicPr/>
              <p:nvPr/>
            </p:nvPicPr>
            <p:blipFill>
              <a:blip r:embed="rId21"/>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2">
            <p14:nvContentPartPr>
              <p14:cNvPr id="11" name="Input penna 10">
                <a:extLst>
                  <a:ext uri="{FF2B5EF4-FFF2-40B4-BE49-F238E27FC236}">
                    <a16:creationId xmlns:a16="http://schemas.microsoft.com/office/drawing/2014/main" id="{929F35F7-BE22-4816-A88E-3AAC80429A48}"/>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929F35F7-BE22-4816-A88E-3AAC80429A48}"/>
                  </a:ext>
                </a:extLst>
              </p:cNvPr>
              <p:cNvPicPr/>
              <p:nvPr/>
            </p:nvPicPr>
            <p:blipFill>
              <a:blip r:embed="rId23"/>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4">
            <p14:nvContentPartPr>
              <p14:cNvPr id="12" name="Input penna 11">
                <a:extLst>
                  <a:ext uri="{FF2B5EF4-FFF2-40B4-BE49-F238E27FC236}">
                    <a16:creationId xmlns:a16="http://schemas.microsoft.com/office/drawing/2014/main" id="{657D5B9D-3AB7-431B-8936-5D94CF03BE7B}"/>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657D5B9D-3AB7-431B-8936-5D94CF03BE7B}"/>
                  </a:ext>
                </a:extLst>
              </p:cNvPr>
              <p:cNvPicPr/>
              <p:nvPr/>
            </p:nvPicPr>
            <p:blipFill>
              <a:blip r:embed="rId25"/>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put penna 16">
                <a:extLst>
                  <a:ext uri="{FF2B5EF4-FFF2-40B4-BE49-F238E27FC236}">
                    <a16:creationId xmlns:a16="http://schemas.microsoft.com/office/drawing/2014/main" id="{AC81B9A1-43F7-4657-83A9-F43F652ED205}"/>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AC81B9A1-43F7-4657-83A9-F43F652ED205}"/>
                  </a:ext>
                </a:extLst>
              </p:cNvPr>
              <p:cNvPicPr/>
              <p:nvPr/>
            </p:nvPicPr>
            <p:blipFill>
              <a:blip r:embed="rId16"/>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put penna 17">
                <a:extLst>
                  <a:ext uri="{FF2B5EF4-FFF2-40B4-BE49-F238E27FC236}">
                    <a16:creationId xmlns:a16="http://schemas.microsoft.com/office/drawing/2014/main" id="{07034ED9-0B3D-4DC5-937A-0FA9EC3022D0}"/>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07034ED9-0B3D-4DC5-937A-0FA9EC3022D0}"/>
                  </a:ext>
                </a:extLst>
              </p:cNvPr>
              <p:cNvPicPr/>
              <p:nvPr/>
            </p:nvPicPr>
            <p:blipFill>
              <a:blip r:embed="rId16"/>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8">
            <p14:nvContentPartPr>
              <p14:cNvPr id="35" name="Input penna 34">
                <a:extLst>
                  <a:ext uri="{FF2B5EF4-FFF2-40B4-BE49-F238E27FC236}">
                    <a16:creationId xmlns:a16="http://schemas.microsoft.com/office/drawing/2014/main" id="{A38F1B7D-DDB1-446F-B82E-471B0F7C2318}"/>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A38F1B7D-DDB1-446F-B82E-471B0F7C2318}"/>
                  </a:ext>
                </a:extLst>
              </p:cNvPr>
              <p:cNvPicPr/>
              <p:nvPr/>
            </p:nvPicPr>
            <p:blipFill>
              <a:blip r:embed="rId29"/>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028469EE-EAB8-49E2-BA9D-C4C8701654CD}"/>
              </a:ext>
            </a:extLst>
          </p:cNvPr>
          <p:cNvSpPr txBox="1">
            <a:spLocks/>
          </p:cNvSpPr>
          <p:nvPr/>
        </p:nvSpPr>
        <p:spPr>
          <a:xfrm>
            <a:off x="1988599" y="2120214"/>
            <a:ext cx="7759084" cy="925487"/>
          </a:xfrm>
          <a:prstGeom prst="rect">
            <a:avLst/>
          </a:prstGeom>
          <a:ln>
            <a:solidFill>
              <a:schemeClr val="accent2"/>
            </a:solidFill>
          </a:ln>
        </p:spPr>
        <p:txBody>
          <a:bodyPr vert="horz" lIns="91440" tIns="45720" rIns="91440" bIns="45720" rtlCol="0" anchor="t">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400" b="1" i="0" u="none" strike="noStrike" baseline="0" dirty="0">
                <a:solidFill>
                  <a:schemeClr val="accent2"/>
                </a:solidFill>
                <a:latin typeface="Calibri" panose="020F0502020204030204" pitchFamily="34" charset="0"/>
              </a:rPr>
              <a:t>Art. 44</a:t>
            </a:r>
          </a:p>
          <a:p>
            <a:r>
              <a:rPr lang="it-IT" sz="3400" b="1" i="0" u="none" strike="noStrike" baseline="0" dirty="0">
                <a:solidFill>
                  <a:schemeClr val="accent2"/>
                </a:solidFill>
                <a:latin typeface="Calibri" panose="020F0502020204030204" pitchFamily="34" charset="0"/>
              </a:rPr>
              <a:t>APPALTO INTEGRATO</a:t>
            </a:r>
            <a:endParaRPr lang="it-IT" sz="3400" b="1" dirty="0">
              <a:solidFill>
                <a:schemeClr val="accent2"/>
              </a:solidFill>
            </a:endParaRPr>
          </a:p>
        </p:txBody>
      </p:sp>
      <p:sp>
        <p:nvSpPr>
          <p:cNvPr id="22" name="Freccia in su 21">
            <a:extLst>
              <a:ext uri="{FF2B5EF4-FFF2-40B4-BE49-F238E27FC236}">
                <a16:creationId xmlns:a16="http://schemas.microsoft.com/office/drawing/2014/main" id="{A7DE169D-7412-422D-A641-5287DDD7642A}"/>
              </a:ext>
            </a:extLst>
          </p:cNvPr>
          <p:cNvSpPr/>
          <p:nvPr/>
        </p:nvSpPr>
        <p:spPr>
          <a:xfrm rot="10800000">
            <a:off x="2316198" y="3106944"/>
            <a:ext cx="284987" cy="98310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con angoli arrotondati 23">
            <a:extLst>
              <a:ext uri="{FF2B5EF4-FFF2-40B4-BE49-F238E27FC236}">
                <a16:creationId xmlns:a16="http://schemas.microsoft.com/office/drawing/2014/main" id="{8A194F8C-0959-4635-B037-38AAFC9CFE04}"/>
              </a:ext>
            </a:extLst>
          </p:cNvPr>
          <p:cNvSpPr/>
          <p:nvPr/>
        </p:nvSpPr>
        <p:spPr>
          <a:xfrm>
            <a:off x="816746" y="4350058"/>
            <a:ext cx="4011805" cy="2395531"/>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000" dirty="0">
                <a:solidFill>
                  <a:schemeClr val="tx1"/>
                </a:solidFill>
              </a:rPr>
              <a:t>È facoltà s.a. qualificata di stabilire, nella decisione di contrarre, se il contratto ha per oggetto </a:t>
            </a:r>
            <a:r>
              <a:rPr lang="it-IT" sz="2000" b="1" u="sng" dirty="0">
                <a:solidFill>
                  <a:schemeClr val="tx1"/>
                </a:solidFill>
              </a:rPr>
              <a:t>progettazione esecutiva e esecuzione </a:t>
            </a:r>
            <a:r>
              <a:rPr lang="it-IT" sz="2000" dirty="0">
                <a:solidFill>
                  <a:schemeClr val="tx1"/>
                </a:solidFill>
              </a:rPr>
              <a:t>dei lavori sulla base di</a:t>
            </a:r>
          </a:p>
          <a:p>
            <a:pPr algn="ctr"/>
            <a:r>
              <a:rPr lang="it-IT" sz="2000" dirty="0">
                <a:solidFill>
                  <a:schemeClr val="tx1"/>
                </a:solidFill>
              </a:rPr>
              <a:t>un progetto di fattibilità tecnico-economica</a:t>
            </a:r>
          </a:p>
        </p:txBody>
      </p:sp>
      <p:sp>
        <p:nvSpPr>
          <p:cNvPr id="4" name="Rettangolo 3">
            <a:extLst>
              <a:ext uri="{FF2B5EF4-FFF2-40B4-BE49-F238E27FC236}">
                <a16:creationId xmlns:a16="http://schemas.microsoft.com/office/drawing/2014/main" id="{5DC32576-29FF-409A-A167-FFABA1BED568}"/>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25" name="Titolo 1">
            <a:extLst>
              <a:ext uri="{FF2B5EF4-FFF2-40B4-BE49-F238E27FC236}">
                <a16:creationId xmlns:a16="http://schemas.microsoft.com/office/drawing/2014/main" id="{6B38B711-F6DE-4314-8779-35961179D83E}"/>
              </a:ext>
            </a:extLst>
          </p:cNvPr>
          <p:cNvSpPr txBox="1">
            <a:spLocks/>
          </p:cNvSpPr>
          <p:nvPr/>
        </p:nvSpPr>
        <p:spPr>
          <a:xfrm>
            <a:off x="127812" y="3294759"/>
            <a:ext cx="1860787" cy="424479"/>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i="0" u="none" strike="noStrike" baseline="0" dirty="0">
                <a:solidFill>
                  <a:schemeClr val="accent2"/>
                </a:solidFill>
                <a:latin typeface="Calibri" panose="020F0502020204030204" pitchFamily="34" charset="0"/>
              </a:rPr>
              <a:t>Liberalizzazione</a:t>
            </a:r>
            <a:endParaRPr lang="it-IT" sz="2000" b="1" dirty="0">
              <a:solidFill>
                <a:schemeClr val="accent2"/>
              </a:solidFill>
            </a:endParaRPr>
          </a:p>
        </p:txBody>
      </p:sp>
      <p:sp>
        <p:nvSpPr>
          <p:cNvPr id="26" name="Freccia in su 25">
            <a:extLst>
              <a:ext uri="{FF2B5EF4-FFF2-40B4-BE49-F238E27FC236}">
                <a16:creationId xmlns:a16="http://schemas.microsoft.com/office/drawing/2014/main" id="{E0A00DE2-8F4B-4800-A371-1201F480CBFB}"/>
              </a:ext>
            </a:extLst>
          </p:cNvPr>
          <p:cNvSpPr/>
          <p:nvPr/>
        </p:nvSpPr>
        <p:spPr>
          <a:xfrm rot="5400000">
            <a:off x="5455627" y="4208498"/>
            <a:ext cx="284987" cy="98310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7" name="Freccia in su 26">
            <a:extLst>
              <a:ext uri="{FF2B5EF4-FFF2-40B4-BE49-F238E27FC236}">
                <a16:creationId xmlns:a16="http://schemas.microsoft.com/office/drawing/2014/main" id="{2EB3C40F-3E5F-4893-8424-1EAF4E1FC268}"/>
              </a:ext>
            </a:extLst>
          </p:cNvPr>
          <p:cNvSpPr/>
          <p:nvPr/>
        </p:nvSpPr>
        <p:spPr>
          <a:xfrm rot="5400000">
            <a:off x="5473627" y="5793837"/>
            <a:ext cx="284987" cy="98310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8" name="Titolo 1">
            <a:extLst>
              <a:ext uri="{FF2B5EF4-FFF2-40B4-BE49-F238E27FC236}">
                <a16:creationId xmlns:a16="http://schemas.microsoft.com/office/drawing/2014/main" id="{A630C3C1-4EF5-4758-80B6-11E66943DA9A}"/>
              </a:ext>
            </a:extLst>
          </p:cNvPr>
          <p:cNvSpPr txBox="1">
            <a:spLocks/>
          </p:cNvSpPr>
          <p:nvPr/>
        </p:nvSpPr>
        <p:spPr>
          <a:xfrm>
            <a:off x="5004330" y="5376174"/>
            <a:ext cx="1103344" cy="424479"/>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000" b="1" i="0" u="none" strike="noStrike" baseline="0" dirty="0">
                <a:solidFill>
                  <a:schemeClr val="accent2"/>
                </a:solidFill>
                <a:latin typeface="Calibri" panose="020F0502020204030204" pitchFamily="34" charset="0"/>
              </a:rPr>
              <a:t>Limiti</a:t>
            </a:r>
            <a:endParaRPr lang="it-IT" sz="2000" b="1" dirty="0">
              <a:solidFill>
                <a:schemeClr val="accent2"/>
              </a:solidFill>
            </a:endParaRPr>
          </a:p>
        </p:txBody>
      </p:sp>
      <p:sp>
        <p:nvSpPr>
          <p:cNvPr id="29" name="Rettangolo con angoli arrotondati 28">
            <a:extLst>
              <a:ext uri="{FF2B5EF4-FFF2-40B4-BE49-F238E27FC236}">
                <a16:creationId xmlns:a16="http://schemas.microsoft.com/office/drawing/2014/main" id="{322B96CD-7554-457A-A9C4-FC16CCA98F3E}"/>
              </a:ext>
            </a:extLst>
          </p:cNvPr>
          <p:cNvSpPr/>
          <p:nvPr/>
        </p:nvSpPr>
        <p:spPr>
          <a:xfrm>
            <a:off x="6677487" y="3568484"/>
            <a:ext cx="4011805" cy="1321943"/>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000" dirty="0">
                <a:solidFill>
                  <a:schemeClr val="tx1"/>
                </a:solidFill>
              </a:rPr>
              <a:t>Non può essere utilizzato per gli appalti di opere di </a:t>
            </a:r>
            <a:r>
              <a:rPr lang="it-IT" sz="2000" b="1" dirty="0">
                <a:solidFill>
                  <a:schemeClr val="tx1"/>
                </a:solidFill>
              </a:rPr>
              <a:t>manutenzione ordinaria</a:t>
            </a:r>
          </a:p>
        </p:txBody>
      </p:sp>
      <p:sp>
        <p:nvSpPr>
          <p:cNvPr id="30" name="Rettangolo con angoli arrotondati 29">
            <a:extLst>
              <a:ext uri="{FF2B5EF4-FFF2-40B4-BE49-F238E27FC236}">
                <a16:creationId xmlns:a16="http://schemas.microsoft.com/office/drawing/2014/main" id="{3140ABD5-40F9-4C7B-9AF6-5C9AD9346BDA}"/>
              </a:ext>
            </a:extLst>
          </p:cNvPr>
          <p:cNvSpPr/>
          <p:nvPr/>
        </p:nvSpPr>
        <p:spPr>
          <a:xfrm>
            <a:off x="6677487" y="5443460"/>
            <a:ext cx="4011805" cy="1321943"/>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000" b="1" i="0" u="none" strike="noStrike" baseline="0" dirty="0">
                <a:latin typeface="Calibri-Bold"/>
              </a:rPr>
              <a:t>Motivazione </a:t>
            </a:r>
            <a:r>
              <a:rPr lang="it-IT" sz="2000" b="0" i="0" u="none" strike="noStrike" baseline="0" dirty="0">
                <a:latin typeface="Calibri" panose="020F0502020204030204" pitchFamily="34" charset="0"/>
              </a:rPr>
              <a:t>riferita a </a:t>
            </a:r>
            <a:r>
              <a:rPr lang="it-IT" sz="2000" b="1" i="0" u="none" strike="noStrike" baseline="0" dirty="0">
                <a:latin typeface="Calibri-Bold"/>
              </a:rPr>
              <a:t>esigenze tecniche, </a:t>
            </a:r>
            <a:r>
              <a:rPr lang="it-IT" sz="2000" b="0" i="0" u="none" strike="noStrike" baseline="0" dirty="0">
                <a:latin typeface="Calibri" panose="020F0502020204030204" pitchFamily="34" charset="0"/>
              </a:rPr>
              <a:t>si tiene conto del rischio di </a:t>
            </a:r>
            <a:r>
              <a:rPr lang="it-IT" sz="2000" b="1" i="0" u="none" strike="noStrike" baseline="0" dirty="0">
                <a:latin typeface="Calibri-Bold"/>
              </a:rPr>
              <a:t>scostamento costi</a:t>
            </a:r>
            <a:endParaRPr lang="it-IT" sz="2000" dirty="0">
              <a:solidFill>
                <a:schemeClr val="tx1"/>
              </a:solidFill>
            </a:endParaRPr>
          </a:p>
        </p:txBody>
      </p:sp>
      <p:sp>
        <p:nvSpPr>
          <p:cNvPr id="6" name="Segnaposto piè di pagina 5">
            <a:extLst>
              <a:ext uri="{FF2B5EF4-FFF2-40B4-BE49-F238E27FC236}">
                <a16:creationId xmlns:a16="http://schemas.microsoft.com/office/drawing/2014/main" id="{8BEF32A0-6F3B-C314-1A89-4F288BB41980}"/>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A4A501A3-7752-FFDA-6C4F-03FB38F3C875}"/>
              </a:ext>
            </a:extLst>
          </p:cNvPr>
          <p:cNvSpPr>
            <a:spLocks noGrp="1"/>
          </p:cNvSpPr>
          <p:nvPr>
            <p:ph type="sldNum" sz="quarter" idx="12"/>
          </p:nvPr>
        </p:nvSpPr>
        <p:spPr/>
        <p:txBody>
          <a:bodyPr/>
          <a:lstStyle/>
          <a:p>
            <a:fld id="{577E625E-9F63-4F0D-B634-A1CAF123E05C}" type="slidenum">
              <a:rPr lang="it-IT" smtClean="0"/>
              <a:t>71</a:t>
            </a:fld>
            <a:endParaRPr lang="it-IT"/>
          </a:p>
        </p:txBody>
      </p:sp>
      <p:pic>
        <p:nvPicPr>
          <p:cNvPr id="3" name="Immagine 2">
            <a:extLst>
              <a:ext uri="{FF2B5EF4-FFF2-40B4-BE49-F238E27FC236}">
                <a16:creationId xmlns:a16="http://schemas.microsoft.com/office/drawing/2014/main" id="{87D98F7F-0CA9-1BB4-31D2-01C9E2DA3AB6}"/>
              </a:ext>
            </a:extLst>
          </p:cNvPr>
          <p:cNvPicPr>
            <a:picLocks noChangeAspect="1"/>
          </p:cNvPicPr>
          <p:nvPr/>
        </p:nvPicPr>
        <p:blipFill>
          <a:blip r:embed="rId30"/>
          <a:stretch>
            <a:fillRect/>
          </a:stretch>
        </p:blipFill>
        <p:spPr>
          <a:xfrm>
            <a:off x="3608438" y="40466"/>
            <a:ext cx="4306528" cy="1303483"/>
          </a:xfrm>
          <a:prstGeom prst="rect">
            <a:avLst/>
          </a:prstGeom>
        </p:spPr>
      </p:pic>
    </p:spTree>
    <p:extLst>
      <p:ext uri="{BB962C8B-B14F-4D97-AF65-F5344CB8AC3E}">
        <p14:creationId xmlns:p14="http://schemas.microsoft.com/office/powerpoint/2010/main" val="25107716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53E01-D1E7-14DD-6175-F662915D802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712D79B-719C-B0E2-F6F8-753BF4C8E443}"/>
              </a:ext>
            </a:extLst>
          </p:cNvPr>
          <p:cNvSpPr>
            <a:spLocks noGrp="1"/>
          </p:cNvSpPr>
          <p:nvPr>
            <p:ph type="ctrTitle"/>
          </p:nvPr>
        </p:nvSpPr>
        <p:spPr>
          <a:xfrm>
            <a:off x="1362723" y="1396076"/>
            <a:ext cx="9144000" cy="691241"/>
          </a:xfrm>
        </p:spPr>
        <p:txBody>
          <a:bodyPr anchor="t">
            <a:normAutofit fontScale="90000"/>
          </a:bodyPr>
          <a:lstStyle/>
          <a:p>
            <a:r>
              <a:rPr lang="it-IT" sz="2400" b="1" dirty="0"/>
              <a:t>Nuovo Codice</a:t>
            </a:r>
            <a:br>
              <a:rPr lang="it-IT" sz="2400" b="1" dirty="0"/>
            </a:br>
            <a:r>
              <a:rPr lang="it-IT" sz="2400" b="1" dirty="0"/>
              <a:t>PILLOLE</a:t>
            </a:r>
          </a:p>
        </p:txBody>
      </p:sp>
      <p:grpSp>
        <p:nvGrpSpPr>
          <p:cNvPr id="45" name="Gruppo 44">
            <a:extLst>
              <a:ext uri="{FF2B5EF4-FFF2-40B4-BE49-F238E27FC236}">
                <a16:creationId xmlns:a16="http://schemas.microsoft.com/office/drawing/2014/main" id="{423ADF37-AEB2-E6D4-B4BA-50AA5F727626}"/>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285DA475-A7C4-6DA5-8A27-351D026DC2A4}"/>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285DA475-A7C4-6DA5-8A27-351D026DC2A4}"/>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4FAF2F05-4305-2D82-8538-A4A89A9B96CE}"/>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4FAF2F05-4305-2D82-8538-A4A89A9B96CE}"/>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440D5D49-3AC6-CF0C-6BD2-E4E49D61FB41}"/>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440D5D49-3AC6-CF0C-6BD2-E4E49D61FB41}"/>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D6934DA3-68E6-BA17-DB8E-E232D9322DC4}"/>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D6934DA3-68E6-BA17-DB8E-E232D9322DC4}"/>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9832B9AE-C8C6-E745-2FA2-008BD054B2DC}"/>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9832B9AE-C8C6-E745-2FA2-008BD054B2DC}"/>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27AED1B1-E376-E0B8-4F7A-854AC9284F2C}"/>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27AED1B1-E376-E0B8-4F7A-854AC9284F2C}"/>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D582D50B-98F7-60DB-6977-3DEF585D3C4B}"/>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D582D50B-98F7-60DB-6977-3DEF585D3C4B}"/>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89570404-633E-AAD3-4EE3-671E52E6B66C}"/>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89570404-633E-AAD3-4EE3-671E52E6B66C}"/>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F87F7E93-E309-0210-832D-241D16D3CFD9}"/>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F87F7E93-E309-0210-832D-241D16D3CFD9}"/>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D30BC624-6270-CC82-990E-AA02BA8B4333}"/>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D30BC624-6270-CC82-990E-AA02BA8B4333}"/>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A6E277EA-8DD4-FF65-481D-DEDFE9A676D0}"/>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A6E277EA-8DD4-FF65-481D-DEDFE9A676D0}"/>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0000EB51-A240-8138-E7A3-D00728A5E5D5}"/>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0000EB51-A240-8138-E7A3-D00728A5E5D5}"/>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396E23E6-5569-2FEB-63A1-A8D271402789}"/>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396E23E6-5569-2FEB-63A1-A8D271402789}"/>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08BDE647-6C9E-C1F3-63ED-A2AAC22F2F5C}"/>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08BDE647-6C9E-C1F3-63ED-A2AAC22F2F5C}"/>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AD464D59-592F-2718-8808-4E0C437EA160}"/>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AD464D59-592F-2718-8808-4E0C437EA160}"/>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6059087A-2873-6B9E-9859-0BEAD054C5DD}"/>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400" b="1" i="0" u="none" strike="noStrike" baseline="0" dirty="0">
                <a:solidFill>
                  <a:schemeClr val="accent2"/>
                </a:solidFill>
                <a:latin typeface="Calibri" panose="020F0502020204030204" pitchFamily="34" charset="0"/>
              </a:rPr>
              <a:t>Articolo 119 – Subappalto</a:t>
            </a:r>
          </a:p>
          <a:p>
            <a:r>
              <a:rPr lang="it-IT" sz="3400" b="1" dirty="0">
                <a:solidFill>
                  <a:schemeClr val="accent2"/>
                </a:solidFill>
                <a:latin typeface="Calibri" panose="020F0502020204030204" pitchFamily="34" charset="0"/>
              </a:rPr>
              <a:t>Correttivo</a:t>
            </a:r>
            <a:endParaRPr lang="it-IT" sz="3400" b="1" dirty="0">
              <a:solidFill>
                <a:schemeClr val="accent2"/>
              </a:solidFill>
            </a:endParaRPr>
          </a:p>
        </p:txBody>
      </p:sp>
      <p:sp>
        <p:nvSpPr>
          <p:cNvPr id="22" name="Freccia in su 21">
            <a:extLst>
              <a:ext uri="{FF2B5EF4-FFF2-40B4-BE49-F238E27FC236}">
                <a16:creationId xmlns:a16="http://schemas.microsoft.com/office/drawing/2014/main" id="{B06DC3BF-5405-5E8A-A24B-DE5F9B1737DB}"/>
              </a:ext>
            </a:extLst>
          </p:cNvPr>
          <p:cNvSpPr/>
          <p:nvPr/>
        </p:nvSpPr>
        <p:spPr>
          <a:xfrm rot="10800000">
            <a:off x="1693912" y="3137650"/>
            <a:ext cx="238678" cy="4464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con angoli arrotondati 23">
            <a:extLst>
              <a:ext uri="{FF2B5EF4-FFF2-40B4-BE49-F238E27FC236}">
                <a16:creationId xmlns:a16="http://schemas.microsoft.com/office/drawing/2014/main" id="{CB286E27-547E-23D5-8710-9A0A8D9790AB}"/>
              </a:ext>
            </a:extLst>
          </p:cNvPr>
          <p:cNvSpPr/>
          <p:nvPr/>
        </p:nvSpPr>
        <p:spPr>
          <a:xfrm>
            <a:off x="60407" y="3704611"/>
            <a:ext cx="4011805" cy="253952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200" dirty="0">
                <a:solidFill>
                  <a:schemeClr val="tx1"/>
                </a:solidFill>
              </a:rPr>
              <a:t>I contratti di subappalto sono stipulati, in misura non inferiore al 20 per cento delle prestazioni subappaltabili, con piccole e medie imprese, come definite dall'articolo 1, comma 1, lettera o) dell'allegato I.1. Gli operatori economici possono indicare nella propria offerta una diversa soglia di affidamento delle prestazioni che si intende subappaltare alle piccole e medie imprese per ragioni legate all'oggetto o alle caratteristiche delle prestazioni o al mercato di riferimento</a:t>
            </a:r>
          </a:p>
        </p:txBody>
      </p:sp>
      <p:sp>
        <p:nvSpPr>
          <p:cNvPr id="4" name="Rettangolo 3">
            <a:extLst>
              <a:ext uri="{FF2B5EF4-FFF2-40B4-BE49-F238E27FC236}">
                <a16:creationId xmlns:a16="http://schemas.microsoft.com/office/drawing/2014/main" id="{7A3AE149-480C-02F4-E94E-FF4D8BFA41C2}"/>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58B68D10-471E-5A4B-9DC0-66ABD0E63715}"/>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3711ECB4-DFDC-2430-64AA-96A640C909B5}"/>
              </a:ext>
            </a:extLst>
          </p:cNvPr>
          <p:cNvSpPr>
            <a:spLocks noGrp="1"/>
          </p:cNvSpPr>
          <p:nvPr>
            <p:ph type="sldNum" sz="quarter" idx="12"/>
          </p:nvPr>
        </p:nvSpPr>
        <p:spPr/>
        <p:txBody>
          <a:bodyPr/>
          <a:lstStyle/>
          <a:p>
            <a:fld id="{577E625E-9F63-4F0D-B634-A1CAF123E05C}" type="slidenum">
              <a:rPr lang="it-IT" smtClean="0"/>
              <a:t>72</a:t>
            </a:fld>
            <a:endParaRPr lang="it-IT"/>
          </a:p>
        </p:txBody>
      </p:sp>
      <p:pic>
        <p:nvPicPr>
          <p:cNvPr id="3" name="Immagine 2">
            <a:extLst>
              <a:ext uri="{FF2B5EF4-FFF2-40B4-BE49-F238E27FC236}">
                <a16:creationId xmlns:a16="http://schemas.microsoft.com/office/drawing/2014/main" id="{586F8480-FB98-62B8-5CE4-D56AAFE4EF46}"/>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5" name="Freccia in su 4">
            <a:extLst>
              <a:ext uri="{FF2B5EF4-FFF2-40B4-BE49-F238E27FC236}">
                <a16:creationId xmlns:a16="http://schemas.microsoft.com/office/drawing/2014/main" id="{0AED356F-21E1-51B4-5027-B283BB20BDAB}"/>
              </a:ext>
            </a:extLst>
          </p:cNvPr>
          <p:cNvSpPr/>
          <p:nvPr/>
        </p:nvSpPr>
        <p:spPr>
          <a:xfrm rot="10800000">
            <a:off x="5771422" y="3147964"/>
            <a:ext cx="228958" cy="43610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con angoli arrotondati 7">
            <a:extLst>
              <a:ext uri="{FF2B5EF4-FFF2-40B4-BE49-F238E27FC236}">
                <a16:creationId xmlns:a16="http://schemas.microsoft.com/office/drawing/2014/main" id="{5D3553DA-DC67-FBA8-B321-29DD104E4786}"/>
              </a:ext>
            </a:extLst>
          </p:cNvPr>
          <p:cNvSpPr/>
          <p:nvPr/>
        </p:nvSpPr>
        <p:spPr>
          <a:xfrm>
            <a:off x="4189583" y="3655031"/>
            <a:ext cx="4011805" cy="261473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200" dirty="0">
                <a:solidFill>
                  <a:schemeClr val="tx1"/>
                </a:solidFill>
              </a:rPr>
              <a:t>Nei contratti di subappalto o nei subcontratti comunicati alla stazione appaltante ai</a:t>
            </a:r>
          </a:p>
          <a:p>
            <a:pPr algn="ctr"/>
            <a:r>
              <a:rPr lang="it-IT" sz="1200" dirty="0">
                <a:solidFill>
                  <a:schemeClr val="tx1"/>
                </a:solidFill>
              </a:rPr>
              <a:t>sensi del comma 2 è obbligatorio l'inserimento di clausole di revisione prezzi riferite alle</a:t>
            </a:r>
          </a:p>
          <a:p>
            <a:pPr algn="ctr"/>
            <a:r>
              <a:rPr lang="it-IT" sz="1200" dirty="0">
                <a:solidFill>
                  <a:schemeClr val="tx1"/>
                </a:solidFill>
              </a:rPr>
              <a:t>prestazioni o lavorazioni oggetto del subappalto o del subcontratto e determinate in</a:t>
            </a:r>
          </a:p>
          <a:p>
            <a:pPr algn="ctr"/>
            <a:r>
              <a:rPr lang="it-IT" sz="1200" dirty="0">
                <a:solidFill>
                  <a:schemeClr val="tx1"/>
                </a:solidFill>
              </a:rPr>
              <a:t>coerenza con quanto previsto dagli articoli 8 e 14 dell'allegato II.2-bis, che si attivano al</a:t>
            </a:r>
          </a:p>
          <a:p>
            <a:pPr algn="ctr"/>
            <a:r>
              <a:rPr lang="it-IT" sz="1200" dirty="0">
                <a:solidFill>
                  <a:schemeClr val="tx1"/>
                </a:solidFill>
              </a:rPr>
              <a:t>verificarsi delle particolari condizioni di natura oggettiva di cui all'articolo 60, comma</a:t>
            </a:r>
          </a:p>
          <a:p>
            <a:pPr algn="ctr"/>
            <a:r>
              <a:rPr lang="it-IT" sz="1200" dirty="0">
                <a:solidFill>
                  <a:schemeClr val="tx1"/>
                </a:solidFill>
              </a:rPr>
              <a:t>2.</a:t>
            </a:r>
          </a:p>
        </p:txBody>
      </p:sp>
      <p:sp>
        <p:nvSpPr>
          <p:cNvPr id="9" name="Rettangolo con angoli arrotondati 8">
            <a:extLst>
              <a:ext uri="{FF2B5EF4-FFF2-40B4-BE49-F238E27FC236}">
                <a16:creationId xmlns:a16="http://schemas.microsoft.com/office/drawing/2014/main" id="{826F78DA-046C-B62B-603F-6514E8BA8054}"/>
              </a:ext>
            </a:extLst>
          </p:cNvPr>
          <p:cNvSpPr/>
          <p:nvPr/>
        </p:nvSpPr>
        <p:spPr>
          <a:xfrm>
            <a:off x="8377120" y="3704351"/>
            <a:ext cx="3529969" cy="2576941"/>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000" dirty="0">
                <a:solidFill>
                  <a:schemeClr val="tx1"/>
                </a:solidFill>
              </a:rPr>
              <a:t>Il subappaltatore applica il medesimo contratto collettivo di lavoro del contraente principale, ovvero un differente contratto collettivo, purché garantisca ai dipendenti le stesse tutele economiche e normative di quello applicato dall'appaltatore, qualora le attività oggetto di subappalto coincidano con quelle caratterizzanti l'oggetto dell'appalto oppure riguardino le prestazioni relative alla categoria prevalente. Nei casi di cui all'articolo 11, comma 2-bis, il subappaltatore, per le prestazioni affidate in subappalto, è tenuto ad applicare il contratto collettivo di lavoro individuato ai sensi del medesimo articolo 11, comma 2-bis, ovvero un differente contratto collettivo, purché garantisca ai dipendenti le stesse tutele economiche e normative del</a:t>
            </a:r>
          </a:p>
          <a:p>
            <a:pPr algn="ctr"/>
            <a:r>
              <a:rPr lang="it-IT" sz="1000" dirty="0">
                <a:solidFill>
                  <a:schemeClr val="tx1"/>
                </a:solidFill>
              </a:rPr>
              <a:t>contratto individuato ai sensi del predetto comma 2-bis.</a:t>
            </a:r>
          </a:p>
        </p:txBody>
      </p:sp>
      <p:sp>
        <p:nvSpPr>
          <p:cNvPr id="13" name="Freccia in su 12">
            <a:extLst>
              <a:ext uri="{FF2B5EF4-FFF2-40B4-BE49-F238E27FC236}">
                <a16:creationId xmlns:a16="http://schemas.microsoft.com/office/drawing/2014/main" id="{8EAD0EEF-2E64-903E-E4A5-E6A48B222762}"/>
              </a:ext>
            </a:extLst>
          </p:cNvPr>
          <p:cNvSpPr/>
          <p:nvPr/>
        </p:nvSpPr>
        <p:spPr>
          <a:xfrm rot="10800000">
            <a:off x="9860092" y="3111875"/>
            <a:ext cx="252832" cy="46834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Fumetto: rettangolo con angoli arrotondati 13">
            <a:extLst>
              <a:ext uri="{FF2B5EF4-FFF2-40B4-BE49-F238E27FC236}">
                <a16:creationId xmlns:a16="http://schemas.microsoft.com/office/drawing/2014/main" id="{12939DCC-B558-C451-5A1C-D8CB1428272D}"/>
              </a:ext>
            </a:extLst>
          </p:cNvPr>
          <p:cNvSpPr/>
          <p:nvPr/>
        </p:nvSpPr>
        <p:spPr>
          <a:xfrm>
            <a:off x="4706259" y="1565281"/>
            <a:ext cx="6894281" cy="2614738"/>
          </a:xfrm>
          <a:prstGeom prst="wedgeRoundRectCallout">
            <a:avLst>
              <a:gd name="adj1" fmla="val 24518"/>
              <a:gd name="adj2" fmla="val 86942"/>
              <a:gd name="adj3" fmla="val 16667"/>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2-bis. In presenza di prestazioni scorporabili, secondarie, accessorie o sussidiarie, qualora le relative attività siano differenti da quelle prevalenti oggetto dell'appalto o della concessione e si riferiscano, per una soglia pari o superiore al 30 per cento, alla medesima categoria omogenea di attività, le stazioni appaltanti e gli enti concedenti indicano altresì nei documenti di cui al comma 2 il contratto collettivo nazionale e territoriale di lavoro in vigore per il settore e per la zona nella quale si eseguono le prestazioni di lavoro, stipulato dalle associazioni dei datori e dei prestatori di lavoro comparativamente più rappresentative sul piano nazionale, applicabile al personale impiegato in tali prestazioni</a:t>
            </a:r>
          </a:p>
        </p:txBody>
      </p:sp>
    </p:spTree>
    <p:extLst>
      <p:ext uri="{BB962C8B-B14F-4D97-AF65-F5344CB8AC3E}">
        <p14:creationId xmlns:p14="http://schemas.microsoft.com/office/powerpoint/2010/main" val="40844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9A9FD-C3CB-6E77-C6BA-6C895ABA3B6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28C4A36-F016-DFCF-E3E3-1D717F702286}"/>
              </a:ext>
            </a:extLst>
          </p:cNvPr>
          <p:cNvSpPr>
            <a:spLocks noGrp="1"/>
          </p:cNvSpPr>
          <p:nvPr>
            <p:ph type="ctrTitle"/>
          </p:nvPr>
        </p:nvSpPr>
        <p:spPr>
          <a:xfrm>
            <a:off x="1362723" y="1396076"/>
            <a:ext cx="9144000" cy="691241"/>
          </a:xfrm>
        </p:spPr>
        <p:txBody>
          <a:bodyPr anchor="t">
            <a:normAutofit fontScale="90000"/>
          </a:bodyPr>
          <a:lstStyle/>
          <a:p>
            <a:r>
              <a:rPr lang="it-IT" sz="2400" b="1" dirty="0"/>
              <a:t>Nuovo Codice</a:t>
            </a:r>
            <a:br>
              <a:rPr lang="it-IT" sz="2400" b="1" dirty="0"/>
            </a:br>
            <a:r>
              <a:rPr lang="it-IT" sz="2400" b="1" dirty="0"/>
              <a:t>PILLOLE</a:t>
            </a:r>
          </a:p>
        </p:txBody>
      </p:sp>
      <p:grpSp>
        <p:nvGrpSpPr>
          <p:cNvPr id="45" name="Gruppo 44">
            <a:extLst>
              <a:ext uri="{FF2B5EF4-FFF2-40B4-BE49-F238E27FC236}">
                <a16:creationId xmlns:a16="http://schemas.microsoft.com/office/drawing/2014/main" id="{9E057084-D0F5-B065-888B-9E19AA4F28C5}"/>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92FC1E46-BF2E-F2D4-2454-592E08D2B77C}"/>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92FC1E46-BF2E-F2D4-2454-592E08D2B77C}"/>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A0EA69B9-9966-6901-351B-DDA5EADA76AA}"/>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A0EA69B9-9966-6901-351B-DDA5EADA76AA}"/>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7B67DA87-8DD6-9548-76DE-099B4E316F93}"/>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7B67DA87-8DD6-9548-76DE-099B4E316F93}"/>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A3AC7907-290E-E9E5-A7D2-8EE43EA58DDB}"/>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A3AC7907-290E-E9E5-A7D2-8EE43EA58DDB}"/>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9D78CD12-072F-BB81-D77F-73F1BCBBC90B}"/>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9D78CD12-072F-BB81-D77F-73F1BCBBC90B}"/>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34928725-CFF2-CDB5-D798-EE6006737243}"/>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34928725-CFF2-CDB5-D798-EE6006737243}"/>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3A64962D-D289-EB5D-2EE1-C519AAD04FEC}"/>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3A64962D-D289-EB5D-2EE1-C519AAD04FEC}"/>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E9916DD7-A07D-9FA8-6E15-23655604F411}"/>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E9916DD7-A07D-9FA8-6E15-23655604F411}"/>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81BD0615-8C99-E311-3BC3-68DD5CA06419}"/>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81BD0615-8C99-E311-3BC3-68DD5CA06419}"/>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46A56363-DD50-ECAF-2D1E-6032CB55AEC6}"/>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46A56363-DD50-ECAF-2D1E-6032CB55AEC6}"/>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D1D9AC9F-66FB-A6D3-83B4-78BDCDEB002E}"/>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D1D9AC9F-66FB-A6D3-83B4-78BDCDEB002E}"/>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809D0432-753A-6342-F9FF-B9720FAF22D5}"/>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809D0432-753A-6342-F9FF-B9720FAF22D5}"/>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A977A002-37B1-5F0C-67B8-390A3DF65A15}"/>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A977A002-37B1-5F0C-67B8-390A3DF65A15}"/>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F340C1D4-6885-5CE1-4B4A-D18258DC9C4F}"/>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F340C1D4-6885-5CE1-4B4A-D18258DC9C4F}"/>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4A853516-D5C3-E32F-93A3-BADA5F972484}"/>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4A853516-D5C3-E32F-93A3-BADA5F972484}"/>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440F6D92-7821-4CBC-2872-02D6C2F04C0A}"/>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400" b="1" i="0" u="none" strike="noStrike" baseline="0" dirty="0">
                <a:solidFill>
                  <a:schemeClr val="accent2"/>
                </a:solidFill>
                <a:latin typeface="Calibri" panose="020F0502020204030204" pitchFamily="34" charset="0"/>
              </a:rPr>
              <a:t>Articolo 119 – Subappalto</a:t>
            </a:r>
          </a:p>
          <a:p>
            <a:r>
              <a:rPr lang="it-IT" sz="3400" b="1" dirty="0">
                <a:solidFill>
                  <a:schemeClr val="accent2"/>
                </a:solidFill>
                <a:latin typeface="Calibri" panose="020F0502020204030204" pitchFamily="34" charset="0"/>
              </a:rPr>
              <a:t>Correttivo</a:t>
            </a:r>
            <a:endParaRPr lang="it-IT" sz="3400" b="1" dirty="0">
              <a:solidFill>
                <a:schemeClr val="accent2"/>
              </a:solidFill>
            </a:endParaRPr>
          </a:p>
        </p:txBody>
      </p:sp>
      <p:sp>
        <p:nvSpPr>
          <p:cNvPr id="22" name="Freccia in su 21">
            <a:extLst>
              <a:ext uri="{FF2B5EF4-FFF2-40B4-BE49-F238E27FC236}">
                <a16:creationId xmlns:a16="http://schemas.microsoft.com/office/drawing/2014/main" id="{8F315EAB-F42F-5A3B-D81F-225FECC72367}"/>
              </a:ext>
            </a:extLst>
          </p:cNvPr>
          <p:cNvSpPr/>
          <p:nvPr/>
        </p:nvSpPr>
        <p:spPr>
          <a:xfrm rot="10800000">
            <a:off x="1693912" y="3137650"/>
            <a:ext cx="238678" cy="446420"/>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4" name="Rettangolo con angoli arrotondati 23">
            <a:extLst>
              <a:ext uri="{FF2B5EF4-FFF2-40B4-BE49-F238E27FC236}">
                <a16:creationId xmlns:a16="http://schemas.microsoft.com/office/drawing/2014/main" id="{7066C11D-C22D-1B56-34C5-8D53FBE6D7DB}"/>
              </a:ext>
            </a:extLst>
          </p:cNvPr>
          <p:cNvSpPr/>
          <p:nvPr/>
        </p:nvSpPr>
        <p:spPr>
          <a:xfrm>
            <a:off x="60407" y="3704611"/>
            <a:ext cx="4011805" cy="253952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200" dirty="0">
                <a:solidFill>
                  <a:schemeClr val="tx1"/>
                </a:solidFill>
              </a:rPr>
              <a:t>I contratti di subappalto sono stipulati, in misura non inferiore al 20 per cento delle prestazioni subappaltabili, con piccole e medie imprese, come definite dall'articolo 1, comma 1, lettera o) dell'allegato I.1. Gli operatori economici possono indicare nella propria offerta una diversa soglia di affidamento delle prestazioni che si intende subappaltare alle piccole e medie imprese per ragioni legate all'oggetto o alle caratteristiche delle prestazioni o al mercato di riferimento</a:t>
            </a:r>
          </a:p>
        </p:txBody>
      </p:sp>
      <p:sp>
        <p:nvSpPr>
          <p:cNvPr id="4" name="Rettangolo 3">
            <a:extLst>
              <a:ext uri="{FF2B5EF4-FFF2-40B4-BE49-F238E27FC236}">
                <a16:creationId xmlns:a16="http://schemas.microsoft.com/office/drawing/2014/main" id="{2E86E789-4BAB-EF5D-EC41-F3E4B1CBB3EA}"/>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57D55C2E-928B-8E7F-1D2C-928608E61382}"/>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ABE3CF3B-7966-8EDF-7F7F-E1D99C38D67C}"/>
              </a:ext>
            </a:extLst>
          </p:cNvPr>
          <p:cNvSpPr>
            <a:spLocks noGrp="1"/>
          </p:cNvSpPr>
          <p:nvPr>
            <p:ph type="sldNum" sz="quarter" idx="12"/>
          </p:nvPr>
        </p:nvSpPr>
        <p:spPr/>
        <p:txBody>
          <a:bodyPr/>
          <a:lstStyle/>
          <a:p>
            <a:fld id="{577E625E-9F63-4F0D-B634-A1CAF123E05C}" type="slidenum">
              <a:rPr lang="it-IT" smtClean="0"/>
              <a:t>73</a:t>
            </a:fld>
            <a:endParaRPr lang="it-IT"/>
          </a:p>
        </p:txBody>
      </p:sp>
      <p:pic>
        <p:nvPicPr>
          <p:cNvPr id="3" name="Immagine 2">
            <a:extLst>
              <a:ext uri="{FF2B5EF4-FFF2-40B4-BE49-F238E27FC236}">
                <a16:creationId xmlns:a16="http://schemas.microsoft.com/office/drawing/2014/main" id="{1BE90801-DE73-DA80-33AD-A025B36C484F}"/>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5" name="Freccia in su 4">
            <a:extLst>
              <a:ext uri="{FF2B5EF4-FFF2-40B4-BE49-F238E27FC236}">
                <a16:creationId xmlns:a16="http://schemas.microsoft.com/office/drawing/2014/main" id="{BFF95CF4-EA9E-94ED-19A5-6B9F91BC5E79}"/>
              </a:ext>
            </a:extLst>
          </p:cNvPr>
          <p:cNvSpPr/>
          <p:nvPr/>
        </p:nvSpPr>
        <p:spPr>
          <a:xfrm rot="10800000">
            <a:off x="5771422" y="3147964"/>
            <a:ext cx="228958" cy="436106"/>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Rettangolo con angoli arrotondati 7">
            <a:extLst>
              <a:ext uri="{FF2B5EF4-FFF2-40B4-BE49-F238E27FC236}">
                <a16:creationId xmlns:a16="http://schemas.microsoft.com/office/drawing/2014/main" id="{47FD0AC4-283A-6A12-3E08-6EC064F0723A}"/>
              </a:ext>
            </a:extLst>
          </p:cNvPr>
          <p:cNvSpPr/>
          <p:nvPr/>
        </p:nvSpPr>
        <p:spPr>
          <a:xfrm>
            <a:off x="4189583" y="3655031"/>
            <a:ext cx="4011805" cy="261473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200" dirty="0">
                <a:solidFill>
                  <a:schemeClr val="tx1"/>
                </a:solidFill>
              </a:rPr>
              <a:t>Nei contratti di subappalto o nei subcontratti comunicati alla stazione appaltante ai</a:t>
            </a:r>
          </a:p>
          <a:p>
            <a:pPr algn="ctr"/>
            <a:r>
              <a:rPr lang="it-IT" sz="1200" dirty="0">
                <a:solidFill>
                  <a:schemeClr val="tx1"/>
                </a:solidFill>
              </a:rPr>
              <a:t>sensi del comma 2 è obbligatorio l'inserimento di clausole di revisione prezzi riferite alle</a:t>
            </a:r>
          </a:p>
          <a:p>
            <a:pPr algn="ctr"/>
            <a:r>
              <a:rPr lang="it-IT" sz="1200" dirty="0">
                <a:solidFill>
                  <a:schemeClr val="tx1"/>
                </a:solidFill>
              </a:rPr>
              <a:t>prestazioni o lavorazioni oggetto del subappalto o del subcontratto e determinate in</a:t>
            </a:r>
          </a:p>
          <a:p>
            <a:pPr algn="ctr"/>
            <a:r>
              <a:rPr lang="it-IT" sz="1200" dirty="0">
                <a:solidFill>
                  <a:schemeClr val="tx1"/>
                </a:solidFill>
              </a:rPr>
              <a:t>coerenza con quanto previsto dagli articoli 8 e 14 dell'allegato II.2-bis, che si attivano al</a:t>
            </a:r>
          </a:p>
          <a:p>
            <a:pPr algn="ctr"/>
            <a:r>
              <a:rPr lang="it-IT" sz="1200" dirty="0">
                <a:solidFill>
                  <a:schemeClr val="tx1"/>
                </a:solidFill>
              </a:rPr>
              <a:t>verificarsi delle particolari condizioni di natura oggettiva di cui all'articolo 60, comma</a:t>
            </a:r>
          </a:p>
          <a:p>
            <a:pPr algn="ctr"/>
            <a:r>
              <a:rPr lang="it-IT" sz="1200" dirty="0">
                <a:solidFill>
                  <a:schemeClr val="tx1"/>
                </a:solidFill>
              </a:rPr>
              <a:t>2.</a:t>
            </a:r>
          </a:p>
        </p:txBody>
      </p:sp>
      <p:sp>
        <p:nvSpPr>
          <p:cNvPr id="9" name="Rettangolo con angoli arrotondati 8">
            <a:extLst>
              <a:ext uri="{FF2B5EF4-FFF2-40B4-BE49-F238E27FC236}">
                <a16:creationId xmlns:a16="http://schemas.microsoft.com/office/drawing/2014/main" id="{91EEECCC-1B94-95D1-0C29-A55F0DEF36D6}"/>
              </a:ext>
            </a:extLst>
          </p:cNvPr>
          <p:cNvSpPr/>
          <p:nvPr/>
        </p:nvSpPr>
        <p:spPr>
          <a:xfrm>
            <a:off x="8377120" y="3704351"/>
            <a:ext cx="3529969" cy="2576941"/>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000" dirty="0">
                <a:solidFill>
                  <a:schemeClr val="tx1"/>
                </a:solidFill>
              </a:rPr>
              <a:t>Il subappaltatore applica il medesimo contratto collettivo di lavoro del contraente principale, ovvero un differente contratto collettivo, purché garantisca ai dipendenti le stesse tutele economiche e normative di quello applicato dall'appaltatore, qualora le attività oggetto di subappalto coincidano con quelle caratterizzanti l'oggetto dell'appalto oppure riguardino le prestazioni relative alla categoria prevalente. Nei casi di cui all'articolo 11, comma 2-bis, il subappaltatore, per le prestazioni affidate in subappalto, è tenuto ad applicare il contratto collettivo di lavoro individuato ai sensi del medesimo articolo 11, comma 2-bis, ovvero un differente contratto collettivo, purché garantisca ai dipendenti le stesse tutele economiche e normative del</a:t>
            </a:r>
          </a:p>
          <a:p>
            <a:pPr algn="ctr"/>
            <a:r>
              <a:rPr lang="it-IT" sz="1000" dirty="0">
                <a:solidFill>
                  <a:schemeClr val="tx1"/>
                </a:solidFill>
              </a:rPr>
              <a:t>contratto individuato ai sensi del predetto comma 2-bis.</a:t>
            </a:r>
          </a:p>
        </p:txBody>
      </p:sp>
      <p:sp>
        <p:nvSpPr>
          <p:cNvPr id="13" name="Freccia in su 12">
            <a:extLst>
              <a:ext uri="{FF2B5EF4-FFF2-40B4-BE49-F238E27FC236}">
                <a16:creationId xmlns:a16="http://schemas.microsoft.com/office/drawing/2014/main" id="{741F76B4-EB8A-A7E1-46D7-9D3B8B4335D9}"/>
              </a:ext>
            </a:extLst>
          </p:cNvPr>
          <p:cNvSpPr/>
          <p:nvPr/>
        </p:nvSpPr>
        <p:spPr>
          <a:xfrm rot="10800000">
            <a:off x="9860092" y="3111875"/>
            <a:ext cx="252832" cy="46834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4" name="Fumetto: rettangolo con angoli arrotondati 13">
            <a:extLst>
              <a:ext uri="{FF2B5EF4-FFF2-40B4-BE49-F238E27FC236}">
                <a16:creationId xmlns:a16="http://schemas.microsoft.com/office/drawing/2014/main" id="{95129705-FF36-18BE-C8B2-58AA9D5DD910}"/>
              </a:ext>
            </a:extLst>
          </p:cNvPr>
          <p:cNvSpPr/>
          <p:nvPr/>
        </p:nvSpPr>
        <p:spPr>
          <a:xfrm>
            <a:off x="4825411" y="841612"/>
            <a:ext cx="6894281" cy="2614738"/>
          </a:xfrm>
          <a:prstGeom prst="wedgeRoundRectCallout">
            <a:avLst>
              <a:gd name="adj1" fmla="val 27370"/>
              <a:gd name="adj2" fmla="val 108376"/>
              <a:gd name="adj3" fmla="val 16667"/>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400" dirty="0">
                <a:solidFill>
                  <a:schemeClr val="tx1"/>
                </a:solidFill>
              </a:rPr>
              <a:t>2-bis. In presenza di prestazioni scorporabili, secondarie, accessorie o sussidiarie, qualora le relative attività siano differenti da quelle prevalenti oggetto dell'appalto o della concessione e si riferiscano, per una soglia pari o superiore al 30 per cento, alla medesima categoria omogenea di attività, le stazioni appaltanti e gli enti concedenti indicano altresì nei documenti di cui al comma 2 il contratto collettivo nazionale e territoriale di lavoro in vigore per il settore e per la zona nella quale si eseguono le prestazioni di lavoro, stipulato dalle associazioni dei datori e dei prestatori di lavoro comparativamente più rappresentative sul piano nazionale, applicabile al personale impiegato in tali prestazioni</a:t>
            </a:r>
          </a:p>
        </p:txBody>
      </p:sp>
    </p:spTree>
    <p:extLst>
      <p:ext uri="{BB962C8B-B14F-4D97-AF65-F5344CB8AC3E}">
        <p14:creationId xmlns:p14="http://schemas.microsoft.com/office/powerpoint/2010/main" val="108381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F016F-72D3-8A56-F9E9-26D8D7E9E81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313C64D-2549-F38B-2839-09A9BC974E79}"/>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E0DE3387-0C59-B08E-FF71-8752F25BD757}"/>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DAE149EC-5C0C-ED6E-B6E8-7EB93A9A5379}"/>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DAE149EC-5C0C-ED6E-B6E8-7EB93A9A5379}"/>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5AFCCE71-1DBA-3D61-AB93-DED3C2B580AD}"/>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5AFCCE71-1DBA-3D61-AB93-DED3C2B580AD}"/>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03DA5FF7-2C30-EB5F-7DB9-C6AE72DB7EF4}"/>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03DA5FF7-2C30-EB5F-7DB9-C6AE72DB7EF4}"/>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30E7AB41-A01D-A1A3-30B1-2C8A49326F16}"/>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30E7AB41-A01D-A1A3-30B1-2C8A49326F16}"/>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23A24A02-8CBF-F4D1-2846-960ED64BBEA7}"/>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23A24A02-8CBF-F4D1-2846-960ED64BBEA7}"/>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FDD107ED-EF46-3E91-430D-3145A95EDE59}"/>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FDD107ED-EF46-3E91-430D-3145A95EDE59}"/>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1C30A237-9C20-2058-BAE9-97F5C4909960}"/>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1C30A237-9C20-2058-BAE9-97F5C4909960}"/>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6AC03A18-6AF2-D65D-75E6-79F5B09EBEEC}"/>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6AC03A18-6AF2-D65D-75E6-79F5B09EBEEC}"/>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5A562AA2-FD55-DD74-9265-C8742779DA5A}"/>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5A562AA2-FD55-DD74-9265-C8742779DA5A}"/>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70A50D52-9F62-671B-50E2-BB72B93A3054}"/>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70A50D52-9F62-671B-50E2-BB72B93A3054}"/>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7D4315A3-019E-A2A8-1A44-4013D72CDAF3}"/>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7D4315A3-019E-A2A8-1A44-4013D72CDAF3}"/>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2912426B-3155-B07D-1496-ACC2981F351A}"/>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2912426B-3155-B07D-1496-ACC2981F351A}"/>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2723E735-709F-0F81-6336-220133D3C4E5}"/>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2723E735-709F-0F81-6336-220133D3C4E5}"/>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4B72F63D-43CA-FAA0-E0FC-FE9566070278}"/>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4B72F63D-43CA-FAA0-E0FC-FE9566070278}"/>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91C03BD4-AAF6-7A4A-A31E-3688CC157A91}"/>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91C03BD4-AAF6-7A4A-A31E-3688CC157A91}"/>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E0F9A09F-6174-149C-E0C2-645F9C1D5D87}"/>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i="0" u="none" strike="noStrike" baseline="0" dirty="0">
                <a:latin typeface="TimesNewRomanPS-BoldMT"/>
              </a:rPr>
              <a:t>Articolo 43 - Metodi e strumenti di gestione informativa digitale delle costruzioni</a:t>
            </a:r>
          </a:p>
          <a:p>
            <a:r>
              <a:rPr lang="it-IT" sz="2800" b="1" dirty="0">
                <a:solidFill>
                  <a:schemeClr val="accent2"/>
                </a:solidFill>
                <a:latin typeface="TimesNewRomanPS-BoldMT"/>
              </a:rPr>
              <a:t>(BIM)</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F9EA04EE-20C3-FAB5-ABE5-287BB7438D97}"/>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75BDEB7A-AA97-9F1E-57B0-616F85E2548D}"/>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C6CC5632-5696-6F3A-28C2-99517193B7F3}"/>
              </a:ext>
            </a:extLst>
          </p:cNvPr>
          <p:cNvSpPr>
            <a:spLocks noGrp="1"/>
          </p:cNvSpPr>
          <p:nvPr>
            <p:ph type="sldNum" sz="quarter" idx="12"/>
          </p:nvPr>
        </p:nvSpPr>
        <p:spPr/>
        <p:txBody>
          <a:bodyPr/>
          <a:lstStyle/>
          <a:p>
            <a:fld id="{577E625E-9F63-4F0D-B634-A1CAF123E05C}" type="slidenum">
              <a:rPr lang="it-IT" smtClean="0"/>
              <a:t>74</a:t>
            </a:fld>
            <a:endParaRPr lang="it-IT"/>
          </a:p>
        </p:txBody>
      </p:sp>
      <p:pic>
        <p:nvPicPr>
          <p:cNvPr id="3" name="Immagine 2">
            <a:extLst>
              <a:ext uri="{FF2B5EF4-FFF2-40B4-BE49-F238E27FC236}">
                <a16:creationId xmlns:a16="http://schemas.microsoft.com/office/drawing/2014/main" id="{1C3F2A8F-50F2-2E3A-E602-A5980BD75DAA}"/>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8" name="Rettangolo con angoli arrotondati 7">
            <a:extLst>
              <a:ext uri="{FF2B5EF4-FFF2-40B4-BE49-F238E27FC236}">
                <a16:creationId xmlns:a16="http://schemas.microsoft.com/office/drawing/2014/main" id="{F7C9A49E-815F-8569-495C-C10E1F025465}"/>
              </a:ext>
            </a:extLst>
          </p:cNvPr>
          <p:cNvSpPr/>
          <p:nvPr/>
        </p:nvSpPr>
        <p:spPr>
          <a:xfrm>
            <a:off x="197005" y="3077777"/>
            <a:ext cx="11709724" cy="1100573"/>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ctr">
              <a:buAutoNum type="arabicPeriod"/>
            </a:pPr>
            <a:r>
              <a:rPr lang="it-IT" sz="1200" strike="sngStrike" dirty="0">
                <a:solidFill>
                  <a:schemeClr val="tx1"/>
                </a:solidFill>
              </a:rPr>
              <a:t>A decorrere dal 1° gennaio 2025, le stazioni appaltanti e gli enti concedenti adottano metodi e strumenti di gestione informativa digitale delle costruzioni per la progettazione e la realizzazione di opere di nuova costruzione e per gli interventi su costruzioni esistenti per importo a base di gara superiore a 1 milione di euro</a:t>
            </a:r>
            <a:r>
              <a:rPr lang="it-IT" sz="1200" dirty="0">
                <a:solidFill>
                  <a:schemeClr val="tx1"/>
                </a:solidFill>
              </a:rPr>
              <a:t>. </a:t>
            </a:r>
          </a:p>
          <a:p>
            <a:pPr algn="just"/>
            <a:r>
              <a:rPr lang="it-IT" sz="1200" dirty="0">
                <a:solidFill>
                  <a:schemeClr val="tx1"/>
                </a:solidFill>
              </a:rPr>
              <a:t>1. A decorrere dal 1° gennaio 2025, le stazioni appaltanti e gli enti concedenti adottano metodi e strumenti di gestione informativa digitale delle costruzioni per la progettazione e la realizzazione di opere di nuova costruzione e per gli interventi su costruzioni esistenti con stima del costo presunto </a:t>
            </a:r>
            <a:r>
              <a:rPr lang="it-IT" sz="1200" b="1" dirty="0">
                <a:solidFill>
                  <a:schemeClr val="tx1"/>
                </a:solidFill>
              </a:rPr>
              <a:t>dei lavori di importo superiore a 2 milioni di euro</a:t>
            </a:r>
            <a:r>
              <a:rPr lang="it-IT" sz="1200" dirty="0">
                <a:solidFill>
                  <a:schemeClr val="tx1"/>
                </a:solidFill>
              </a:rPr>
              <a:t> </a:t>
            </a:r>
            <a:r>
              <a:rPr lang="it-IT" sz="1200" b="1" dirty="0">
                <a:solidFill>
                  <a:schemeClr val="tx1"/>
                </a:solidFill>
              </a:rPr>
              <a:t>ovvero alla soglia dell'articolo 14, comma 1, lettera a), in caso di interventi su edifici di cui all'articolo 10, comma 1, del codice dei beni culturali, di cui al decreto legislativo 22 gennaio 2004, n. 42.</a:t>
            </a:r>
          </a:p>
        </p:txBody>
      </p:sp>
      <p:sp>
        <p:nvSpPr>
          <p:cNvPr id="16" name="Fumetto: rettangolo con angoli arrotondati 15">
            <a:extLst>
              <a:ext uri="{FF2B5EF4-FFF2-40B4-BE49-F238E27FC236}">
                <a16:creationId xmlns:a16="http://schemas.microsoft.com/office/drawing/2014/main" id="{86F40E26-EACC-BD77-A6A6-79F7347878FA}"/>
              </a:ext>
            </a:extLst>
          </p:cNvPr>
          <p:cNvSpPr/>
          <p:nvPr/>
        </p:nvSpPr>
        <p:spPr>
          <a:xfrm>
            <a:off x="2723535" y="4925961"/>
            <a:ext cx="8131278" cy="1359429"/>
          </a:xfrm>
          <a:prstGeom prst="wedgeRoundRectCallout">
            <a:avLst>
              <a:gd name="adj1" fmla="val -25428"/>
              <a:gd name="adj2" fmla="val -118316"/>
              <a:gd name="adj3" fmla="val 16667"/>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3600" b="0" i="0" u="none" strike="noStrike" baseline="0" dirty="0">
                <a:solidFill>
                  <a:schemeClr val="tx1"/>
                </a:solidFill>
                <a:latin typeface="TimesNewRomanPSMT"/>
              </a:rPr>
              <a:t>Euro 5.538.000 per i Beni Culturali</a:t>
            </a:r>
            <a:endParaRPr lang="it-IT" sz="3600" dirty="0">
              <a:solidFill>
                <a:schemeClr val="tx1"/>
              </a:solidFill>
            </a:endParaRPr>
          </a:p>
        </p:txBody>
      </p:sp>
    </p:spTree>
    <p:extLst>
      <p:ext uri="{BB962C8B-B14F-4D97-AF65-F5344CB8AC3E}">
        <p14:creationId xmlns:p14="http://schemas.microsoft.com/office/powerpoint/2010/main" val="29777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EF2C3A-B974-2198-C020-C19B3C3820E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0BE85C1-AE69-C6F4-F270-D783A069780D}"/>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A0C7AFD3-FCBB-06F3-0E8A-84D76B63AD07}"/>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6113317B-A762-8139-694C-354320EBE7F4}"/>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6113317B-A762-8139-694C-354320EBE7F4}"/>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7E9D88E4-B680-3600-722B-D0E1884ACE93}"/>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7E9D88E4-B680-3600-722B-D0E1884ACE93}"/>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DB17CC46-4685-FA04-C615-0E7B60E3F8FC}"/>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DB17CC46-4685-FA04-C615-0E7B60E3F8FC}"/>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D0A66A1A-690A-6258-B683-CCEA308438C6}"/>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D0A66A1A-690A-6258-B683-CCEA308438C6}"/>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214C432B-4E9D-9704-4979-C6866D09C836}"/>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214C432B-4E9D-9704-4979-C6866D09C836}"/>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F15FC119-F86C-78A8-4981-D12A9A57C896}"/>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F15FC119-F86C-78A8-4981-D12A9A57C896}"/>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31D233F4-9AE5-A197-4317-E33E912C6EDB}"/>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31D233F4-9AE5-A197-4317-E33E912C6EDB}"/>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3E916BEE-2AC3-1FD2-D256-85CC77CE025B}"/>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3E916BEE-2AC3-1FD2-D256-85CC77CE025B}"/>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D5D47EB4-2F4C-3CC0-9C54-523B34064BF3}"/>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D5D47EB4-2F4C-3CC0-9C54-523B34064BF3}"/>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5F1B297F-C187-D4CF-000B-DF7902549C95}"/>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5F1B297F-C187-D4CF-000B-DF7902549C95}"/>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DA66C845-80B3-0647-56EF-86D44924F420}"/>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DA66C845-80B3-0647-56EF-86D44924F420}"/>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75BA1FB2-269E-B4D1-EA45-237706042E1A}"/>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75BA1FB2-269E-B4D1-EA45-237706042E1A}"/>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BE7843D0-4ED1-9A4B-73DE-8A2FF61738EA}"/>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BE7843D0-4ED1-9A4B-73DE-8A2FF61738EA}"/>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5FAD68AA-F375-28A1-98F1-806B62C536EC}"/>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5FAD68AA-F375-28A1-98F1-806B62C536EC}"/>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7E984F19-A10A-B4EA-8D3C-FCFD0E1F4A81}"/>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7E984F19-A10A-B4EA-8D3C-FCFD0E1F4A81}"/>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52D80F40-FC30-0020-65A9-55D48CD6707B}"/>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45 - Incentivi alle funzioni tecniche</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529B3A06-D83F-EF18-0E90-0761E136C4E0}"/>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2FB9B5C4-48D1-17CF-F182-87FFF0B10DBB}"/>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63503198-BA78-8682-6BCC-1535F7E2AF4E}"/>
              </a:ext>
            </a:extLst>
          </p:cNvPr>
          <p:cNvSpPr>
            <a:spLocks noGrp="1"/>
          </p:cNvSpPr>
          <p:nvPr>
            <p:ph type="sldNum" sz="quarter" idx="12"/>
          </p:nvPr>
        </p:nvSpPr>
        <p:spPr/>
        <p:txBody>
          <a:bodyPr/>
          <a:lstStyle/>
          <a:p>
            <a:fld id="{577E625E-9F63-4F0D-B634-A1CAF123E05C}" type="slidenum">
              <a:rPr lang="it-IT" smtClean="0"/>
              <a:t>75</a:t>
            </a:fld>
            <a:endParaRPr lang="it-IT"/>
          </a:p>
        </p:txBody>
      </p:sp>
      <p:pic>
        <p:nvPicPr>
          <p:cNvPr id="3" name="Immagine 2">
            <a:extLst>
              <a:ext uri="{FF2B5EF4-FFF2-40B4-BE49-F238E27FC236}">
                <a16:creationId xmlns:a16="http://schemas.microsoft.com/office/drawing/2014/main" id="{0F4BC514-4FF1-C829-5BA4-77D5A7F21D14}"/>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8" name="Rettangolo con angoli arrotondati 7">
            <a:extLst>
              <a:ext uri="{FF2B5EF4-FFF2-40B4-BE49-F238E27FC236}">
                <a16:creationId xmlns:a16="http://schemas.microsoft.com/office/drawing/2014/main" id="{79B19848-7996-ECDF-871C-BCE4E3BEB94A}"/>
              </a:ext>
            </a:extLst>
          </p:cNvPr>
          <p:cNvSpPr/>
          <p:nvPr/>
        </p:nvSpPr>
        <p:spPr>
          <a:xfrm>
            <a:off x="197005" y="3077777"/>
            <a:ext cx="11709724" cy="3642978"/>
          </a:xfrm>
          <a:prstGeom prst="roundRect">
            <a:avLst/>
          </a:prstGeom>
          <a:solidFill>
            <a:schemeClr val="accent2"/>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200" strike="sngStrike" dirty="0"/>
              <a:t>4. L'incentivo di cui al comma 3 è corrisposto dal dirigente, dal responsabile di servizio </a:t>
            </a:r>
            <a:r>
              <a:rPr lang="it-IT" sz="1200" strike="sngStrike" dirty="0" err="1"/>
              <a:t>prepostoalla</a:t>
            </a:r>
            <a:r>
              <a:rPr lang="it-IT" sz="1200" strike="sngStrike" dirty="0"/>
              <a:t> struttura competente o da altro dirigente incaricato dalla singola amministrazione, sentito il RUP, che accerta e attesta le specifiche funzioni tecniche svolte dal dipendente. L'incentivo complessivamente maturato dal dipendente nel corso dell'anno di competenza, anche per attività svolte per conto di altre amministrazioni, non può superare il trattamento economico complessivo annuo lordo percepito dal dipendente. L'incentivo eccedente, non corrisposto, incrementa le risorse di cui al comma 5. Per le amministrazioni che adottano i metodi e gli strumenti digitali per la gestione informativa dell'appalto il limite di cui al secondo periodo è aumentato del 15 per cento. Incrementa altresì le risorse di cui al comma 5 la parte di incentivo che corrisponde a prestazioni non svolte dai dipendenti, perché affidate a personale esterno all'amministrazione medesima oppure perché prive dell'attestazione del dirigente</a:t>
            </a:r>
            <a:r>
              <a:rPr lang="it-IT" sz="1600" b="1" strike="sngStrike" dirty="0"/>
              <a:t>. Le disposizioni del comma 3 e del presente comma non si applicano al personale con qualifica dirigenziale</a:t>
            </a:r>
            <a:r>
              <a:rPr lang="it-IT" sz="1200" dirty="0"/>
              <a:t>. </a:t>
            </a:r>
          </a:p>
          <a:p>
            <a:pPr algn="just"/>
            <a:r>
              <a:rPr lang="it-IT" sz="1200" b="1" dirty="0"/>
              <a:t>4. L'incentivo di cui al comma 3 è corrisposto dal responsabile di servizio preposto alla struttura competente o da altro dirigente incaricato dalla singola amministrazione, sentito il RUP, che accerta e attesta le specifiche funzioni tecniche svolte dal destinatario dell'incentivo di cui al comma 2. L'incentivo complessivamente maturato da ciascuna unità di personale nel corso dell'anno di competenza, anche per attività svolte per conto di altre amministrazioni, non può superare il trattamento economico complessivo annuo lordo percepito dalla medesima unità di personale.. L'incentivo eccedente, non corrisposto, incrementa le risorse di cui al comma 5. Per le amministrazioni che adottano i metodi e gli strumenti di gestione informativa digitale delle costruzioni di cui all'articolo 43 il limite di cui al secondo periodo è aumentato del 15 per cento. Incrementa altresì le risorse di cui al comma 5 la parte di incentivo che corrisponde a prestazioni non svolte dal proprio personale, perché affidate a personale esterno all'amministrazione medesima oppure perché prive dell'attestazione del dirigente o del responsabile di servizio</a:t>
            </a:r>
            <a:endParaRPr lang="it-IT" sz="1200" b="1" dirty="0">
              <a:solidFill>
                <a:schemeClr val="tx1"/>
              </a:solidFill>
            </a:endParaRPr>
          </a:p>
        </p:txBody>
      </p:sp>
    </p:spTree>
    <p:extLst>
      <p:ext uri="{BB962C8B-B14F-4D97-AF65-F5344CB8AC3E}">
        <p14:creationId xmlns:p14="http://schemas.microsoft.com/office/powerpoint/2010/main" val="15511443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993D0-538F-6602-58F2-662F2A2B36E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ACF0CB6-B407-3C26-0F73-4F5AEAF06C4E}"/>
              </a:ext>
            </a:extLst>
          </p:cNvPr>
          <p:cNvSpPr>
            <a:spLocks noGrp="1"/>
          </p:cNvSpPr>
          <p:nvPr>
            <p:ph type="ctrTitle"/>
          </p:nvPr>
        </p:nvSpPr>
        <p:spPr>
          <a:xfrm>
            <a:off x="1421717" y="1171385"/>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C9E031B9-DEE3-A4A5-19DC-C913F10E66E3}"/>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6452C5A1-D5E1-48E8-1507-21660A9E4F49}"/>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6452C5A1-D5E1-48E8-1507-21660A9E4F49}"/>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6A383B59-2924-BA0A-8A7E-2305F72C38A4}"/>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6A383B59-2924-BA0A-8A7E-2305F72C38A4}"/>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9FCF8BC4-4915-C7C8-BBD9-17F1867E3896}"/>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9FCF8BC4-4915-C7C8-BBD9-17F1867E3896}"/>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410ABB02-5AC4-4249-2FF9-6007E4F3EE5E}"/>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410ABB02-5AC4-4249-2FF9-6007E4F3EE5E}"/>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69C4C912-D950-1311-DB42-F0890A00BF43}"/>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69C4C912-D950-1311-DB42-F0890A00BF43}"/>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110E8C75-44FA-9A92-CB41-9467BB2CF17D}"/>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110E8C75-44FA-9A92-CB41-9467BB2CF17D}"/>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A8DC69A6-11EA-B54B-9009-257B118713C9}"/>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A8DC69A6-11EA-B54B-9009-257B118713C9}"/>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86EE796A-6B09-1612-7CF4-3A99328CECB9}"/>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86EE796A-6B09-1612-7CF4-3A99328CECB9}"/>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BDEC432F-7E5E-812D-EC15-F9963D793E14}"/>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BDEC432F-7E5E-812D-EC15-F9963D793E14}"/>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6FEA208E-3540-32BD-AEE6-99E923E14146}"/>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6FEA208E-3540-32BD-AEE6-99E923E14146}"/>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6E778FE9-774D-29EE-4EB2-268B15E27E43}"/>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6E778FE9-774D-29EE-4EB2-268B15E27E43}"/>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68FAC236-1BB5-2D52-B76B-8A005A9324CF}"/>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68FAC236-1BB5-2D52-B76B-8A005A9324CF}"/>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6656C331-95BE-C06B-14DD-832CB061EBEB}"/>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6656C331-95BE-C06B-14DD-832CB061EBEB}"/>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21EF541D-971D-8FA3-2A91-5095C3F20C13}"/>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21EF541D-971D-8FA3-2A91-5095C3F20C13}"/>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FC10E415-20EF-4879-5647-3D9046E77C2A}"/>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FC10E415-20EF-4879-5647-3D9046E77C2A}"/>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6E73401F-AC7C-8A53-71E2-079948307AF7}"/>
              </a:ext>
            </a:extLst>
          </p:cNvPr>
          <p:cNvSpPr txBox="1">
            <a:spLocks/>
          </p:cNvSpPr>
          <p:nvPr/>
        </p:nvSpPr>
        <p:spPr>
          <a:xfrm>
            <a:off x="234631" y="1813280"/>
            <a:ext cx="11710084" cy="925487"/>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59 - Accordi quadro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B89E91DF-6A4B-D206-6D0E-0F1867551131}"/>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CE806709-E626-C7B0-31B3-11A22D56E767}"/>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CD36340-9BDD-30E1-2CCD-2DFB2017ED50}"/>
              </a:ext>
            </a:extLst>
          </p:cNvPr>
          <p:cNvSpPr>
            <a:spLocks noGrp="1"/>
          </p:cNvSpPr>
          <p:nvPr>
            <p:ph type="sldNum" sz="quarter" idx="12"/>
          </p:nvPr>
        </p:nvSpPr>
        <p:spPr/>
        <p:txBody>
          <a:bodyPr/>
          <a:lstStyle/>
          <a:p>
            <a:fld id="{577E625E-9F63-4F0D-B634-A1CAF123E05C}" type="slidenum">
              <a:rPr lang="it-IT" smtClean="0"/>
              <a:t>76</a:t>
            </a:fld>
            <a:endParaRPr lang="it-IT"/>
          </a:p>
        </p:txBody>
      </p:sp>
      <p:pic>
        <p:nvPicPr>
          <p:cNvPr id="3" name="Immagine 2">
            <a:extLst>
              <a:ext uri="{FF2B5EF4-FFF2-40B4-BE49-F238E27FC236}">
                <a16:creationId xmlns:a16="http://schemas.microsoft.com/office/drawing/2014/main" id="{EFDBB838-FDE1-D0DC-1CA2-B80587FB62DB}"/>
              </a:ext>
            </a:extLst>
          </p:cNvPr>
          <p:cNvPicPr>
            <a:picLocks noChangeAspect="1"/>
          </p:cNvPicPr>
          <p:nvPr/>
        </p:nvPicPr>
        <p:blipFill>
          <a:blip r:embed="rId29"/>
          <a:stretch>
            <a:fillRect/>
          </a:stretch>
        </p:blipFill>
        <p:spPr>
          <a:xfrm>
            <a:off x="3608438" y="40466"/>
            <a:ext cx="4306528" cy="1050915"/>
          </a:xfrm>
          <a:prstGeom prst="rect">
            <a:avLst/>
          </a:prstGeom>
        </p:spPr>
      </p:pic>
      <p:sp>
        <p:nvSpPr>
          <p:cNvPr id="8" name="Rettangolo con angoli arrotondati 7">
            <a:extLst>
              <a:ext uri="{FF2B5EF4-FFF2-40B4-BE49-F238E27FC236}">
                <a16:creationId xmlns:a16="http://schemas.microsoft.com/office/drawing/2014/main" id="{A9B9A92C-2A1B-9EAF-450A-1AC92E549781}"/>
              </a:ext>
            </a:extLst>
          </p:cNvPr>
          <p:cNvSpPr/>
          <p:nvPr/>
        </p:nvSpPr>
        <p:spPr>
          <a:xfrm>
            <a:off x="234991" y="2937694"/>
            <a:ext cx="11709724" cy="3642978"/>
          </a:xfrm>
          <a:prstGeom prst="roundRect">
            <a:avLst/>
          </a:prstGeom>
          <a:solidFill>
            <a:srgbClr val="ED777F"/>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dirty="0"/>
              <a:t>1. Le stazioni appaltanti possono concludere accordi quadro di durata non superiore a quattro anni, salvo casi eccezionali debitamente motivati, in particolare con riferimento all'oggetto dell'accordo quadro. Nei casi di cui al presente comma, la decisione a contrarre di cui all'articolo 17, comma 1, indica le esigenze di programmazione sulla base di una ricognizione dei fabbisogni di ricorso al mercato per l'affidamento di lavori, servizi e forniture. </a:t>
            </a:r>
            <a:r>
              <a:rPr lang="it-IT" b="1" dirty="0"/>
              <a:t>Nei casi di cui al comma 4, lettera a), la decisione a contrarre indica altresì le percentuali di affidamento ai diversi operatori economici al fine di assicurare condizioni di effettiva remuneratività dei singoli contratti attuativi. </a:t>
            </a:r>
            <a:r>
              <a:rPr lang="it-IT" dirty="0"/>
              <a:t>L'accordo quadro indica il valore stimato dell'intera operazione contrattuale. In ogni caso la stazione appaltante non può ricorrere agli accordi quadro in modo da eludere l'applicazione del codice o in modo da ostacolare, limitare o distorcere la concorrenza. In particolare, e salvo quanto previsto dai commi 4, lettera b), e 5 ai fini dell'ottenimento di offerte migliorative, il ricorso all'accordo quadro non è ammissibile ove l'appalto consequenziale comporti modifiche sostanziali alla tipologia delle prestazioni previste nell'accordo.</a:t>
            </a:r>
            <a:endParaRPr lang="it-IT" b="1" dirty="0">
              <a:solidFill>
                <a:schemeClr val="tx1"/>
              </a:solidFill>
            </a:endParaRPr>
          </a:p>
        </p:txBody>
      </p:sp>
      <p:sp>
        <p:nvSpPr>
          <p:cNvPr id="5" name="Rettangolo con angoli arrotondati 4">
            <a:extLst>
              <a:ext uri="{FF2B5EF4-FFF2-40B4-BE49-F238E27FC236}">
                <a16:creationId xmlns:a16="http://schemas.microsoft.com/office/drawing/2014/main" id="{C49CD144-BC83-898B-D6BE-E8F28AD52EA3}"/>
              </a:ext>
            </a:extLst>
          </p:cNvPr>
          <p:cNvSpPr/>
          <p:nvPr/>
        </p:nvSpPr>
        <p:spPr>
          <a:xfrm>
            <a:off x="688126" y="1290308"/>
            <a:ext cx="10665674" cy="5066042"/>
          </a:xfrm>
          <a:prstGeom prst="roundRect">
            <a:avLst/>
          </a:prstGeom>
          <a:solidFill>
            <a:srgbClr val="F7C5C9"/>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400" dirty="0">
                <a:solidFill>
                  <a:schemeClr val="tx1"/>
                </a:solidFill>
              </a:rPr>
              <a:t>4. L'accordo quadro concluso con più operatori economici è eseguito secondo una delle seguenti modalità:</a:t>
            </a:r>
          </a:p>
          <a:p>
            <a:pPr algn="just"/>
            <a:endParaRPr lang="it-IT" sz="1400" dirty="0">
              <a:solidFill>
                <a:schemeClr val="tx1"/>
              </a:solidFill>
            </a:endParaRPr>
          </a:p>
          <a:p>
            <a:pPr marL="228600" indent="-228600" algn="just">
              <a:buAutoNum type="alphaLcParenR"/>
            </a:pPr>
            <a:r>
              <a:rPr lang="it-IT" sz="1400" dirty="0">
                <a:solidFill>
                  <a:schemeClr val="tx1"/>
                </a:solidFill>
              </a:rPr>
              <a:t>secondo i termini e le condizioni dell'accordo quadro, </a:t>
            </a:r>
            <a:r>
              <a:rPr lang="it-IT" sz="1400" b="1" dirty="0">
                <a:solidFill>
                  <a:schemeClr val="tx1"/>
                </a:solidFill>
              </a:rPr>
              <a:t>senza riaprire il confronto competitivo</a:t>
            </a:r>
            <a:r>
              <a:rPr lang="it-IT" sz="1400" dirty="0">
                <a:solidFill>
                  <a:schemeClr val="tx1"/>
                </a:solidFill>
              </a:rPr>
              <a:t>, quando l'accordo quadro contenga tutti i termini che disciplinano la prestazione dei lavori, dei servizi e delle forniture, nonché le condizioni oggettive, stabilite nei documenti di gara dell'accordo quadro, per determinare quale degli operatori economici parti dell'accordo effettuerà la prestazione; l'individuazione dell'operatore economico che effettuerà la prestazione avviene con decisione motivata in relazione alle specifiche esigenze dell'amministrazione;</a:t>
            </a:r>
          </a:p>
          <a:p>
            <a:pPr algn="just"/>
            <a:endParaRPr lang="it-IT" sz="1400" dirty="0">
              <a:solidFill>
                <a:schemeClr val="tx1"/>
              </a:solidFill>
            </a:endParaRPr>
          </a:p>
          <a:p>
            <a:pPr algn="just"/>
            <a:r>
              <a:rPr lang="it-IT" sz="1400" dirty="0">
                <a:solidFill>
                  <a:schemeClr val="tx1"/>
                </a:solidFill>
              </a:rPr>
              <a:t>b) </a:t>
            </a:r>
            <a:r>
              <a:rPr lang="it-IT" sz="1400" b="1" dirty="0">
                <a:solidFill>
                  <a:schemeClr val="tx1"/>
                </a:solidFill>
              </a:rPr>
              <a:t>riaprendo il confronto competitivo </a:t>
            </a:r>
            <a:r>
              <a:rPr lang="it-IT" sz="1400" dirty="0">
                <a:solidFill>
                  <a:schemeClr val="tx1"/>
                </a:solidFill>
              </a:rPr>
              <a:t>tra gli operatori economici parti dell'accordo quadro, se l'accordo quadro non contiene tutti i termini che disciplinano la prestazione dei lavori, dei servizi e delle forniture;</a:t>
            </a:r>
          </a:p>
          <a:p>
            <a:pPr algn="just"/>
            <a:endParaRPr lang="it-IT" sz="1400" dirty="0">
              <a:solidFill>
                <a:schemeClr val="tx1"/>
              </a:solidFill>
            </a:endParaRPr>
          </a:p>
          <a:p>
            <a:pPr algn="just"/>
            <a:r>
              <a:rPr lang="it-IT" sz="1400" dirty="0">
                <a:solidFill>
                  <a:schemeClr val="tx1"/>
                </a:solidFill>
              </a:rPr>
              <a:t>c) sussistendo le condizioni di cui alla lettera a), </a:t>
            </a:r>
            <a:r>
              <a:rPr lang="it-IT" sz="1400" b="1" dirty="0">
                <a:solidFill>
                  <a:schemeClr val="tx1"/>
                </a:solidFill>
              </a:rPr>
              <a:t>in parte senza la riapertura del confronto competitivo conformemente a quanto ivi previsto e, in parte, con la riapertura del confronto competitivo </a:t>
            </a:r>
            <a:r>
              <a:rPr lang="it-IT" sz="1400" dirty="0">
                <a:solidFill>
                  <a:schemeClr val="tx1"/>
                </a:solidFill>
              </a:rPr>
              <a:t>conformemente a quanto previsto dalla lettera b), se questa possibilità è stata stabilita dalla stazione appaltante nei documenti di gara per l'accordo quadro. La scelta tra le due procedure avviene in base a criteri oggettivi che sono indicati nei documenti di gara per l'accordo quadro e che stabiliscono anche quali condizioni possono essere soggette alla riapertura del confronto competitivo. Le possibilità previste alla presente lettera si applicano anche a ogni lotto di un accordo quadro per il quale tutti i termini che disciplinano la prestazione dei lavori, dei servizi e delle forniture in questione sono definiti nell'accordo quadro, indipendentemente dal fatto che siano stati stabiliti tutti i termini che disciplinano la prestazione dei lavori, dei servizi e delle forniture in questione per altri lotti.</a:t>
            </a:r>
          </a:p>
        </p:txBody>
      </p:sp>
    </p:spTree>
    <p:extLst>
      <p:ext uri="{BB962C8B-B14F-4D97-AF65-F5344CB8AC3E}">
        <p14:creationId xmlns:p14="http://schemas.microsoft.com/office/powerpoint/2010/main" val="359961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21B97-CC34-04C5-2C2C-42FBAEA47B1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A95BB4-C704-C86F-2186-AFD6ECCC967D}"/>
              </a:ext>
            </a:extLst>
          </p:cNvPr>
          <p:cNvSpPr>
            <a:spLocks noGrp="1"/>
          </p:cNvSpPr>
          <p:nvPr>
            <p:ph type="ctrTitle"/>
          </p:nvPr>
        </p:nvSpPr>
        <p:spPr>
          <a:xfrm>
            <a:off x="1421717" y="1171385"/>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B52FAC55-E02B-EAFB-B72A-0AD2E7929AD8}"/>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A1119912-1441-C852-775E-D8B5D359768D}"/>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A1119912-1441-C852-775E-D8B5D359768D}"/>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78D76686-897E-9E0B-1A69-05C316B6469A}"/>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78D76686-897E-9E0B-1A69-05C316B6469A}"/>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0E716A14-BD93-9EA0-A757-4B8312F6E736}"/>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0E716A14-BD93-9EA0-A757-4B8312F6E736}"/>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52516351-BECD-7661-01DB-977265E4AB91}"/>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52516351-BECD-7661-01DB-977265E4AB91}"/>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5A9C6392-F5E1-D0B7-90EA-B38BBC19D4F3}"/>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5A9C6392-F5E1-D0B7-90EA-B38BBC19D4F3}"/>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597D72EB-2E91-BCB6-6890-DBEAD45513AF}"/>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597D72EB-2E91-BCB6-6890-DBEAD45513AF}"/>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828D6A8D-D7A6-CAEF-3BD7-165EB191B3BF}"/>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828D6A8D-D7A6-CAEF-3BD7-165EB191B3BF}"/>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9C09E3C7-E764-E0B9-F547-E80A5D1E5268}"/>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9C09E3C7-E764-E0B9-F547-E80A5D1E5268}"/>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525109BD-3108-3E39-203C-3D4E6E488FF3}"/>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525109BD-3108-3E39-203C-3D4E6E488FF3}"/>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DECEBC05-D962-815E-0633-77340F8DCCE0}"/>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DECEBC05-D962-815E-0633-77340F8DCCE0}"/>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49E63666-C2AC-9C3D-A903-7BD1D086B554}"/>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49E63666-C2AC-9C3D-A903-7BD1D086B554}"/>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04BEA5D2-67A4-3848-74EC-DB5F92551F48}"/>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04BEA5D2-67A4-3848-74EC-DB5F92551F48}"/>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34AAA730-B4DD-5CB3-70E3-3A1A3A20046F}"/>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34AAA730-B4DD-5CB3-70E3-3A1A3A20046F}"/>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E1F6C267-4A25-6D7F-D106-935662C81587}"/>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E1F6C267-4A25-6D7F-D106-935662C81587}"/>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6C95BB83-7F25-3D37-637A-A186614684A3}"/>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6C95BB83-7F25-3D37-637A-A186614684A3}"/>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D51D2243-4244-2708-04A8-DC0A689994E0}"/>
              </a:ext>
            </a:extLst>
          </p:cNvPr>
          <p:cNvSpPr txBox="1">
            <a:spLocks/>
          </p:cNvSpPr>
          <p:nvPr/>
        </p:nvSpPr>
        <p:spPr>
          <a:xfrm>
            <a:off x="310136" y="1793938"/>
            <a:ext cx="11710084" cy="925487"/>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59 - Accordi quadro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F3A59824-7646-726F-97A6-D6805F662EB6}"/>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73F32307-3A2E-184B-BA85-4811DAF3709A}"/>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5C843A51-DDAE-FBB2-CB95-DD02864AF61C}"/>
              </a:ext>
            </a:extLst>
          </p:cNvPr>
          <p:cNvSpPr>
            <a:spLocks noGrp="1"/>
          </p:cNvSpPr>
          <p:nvPr>
            <p:ph type="sldNum" sz="quarter" idx="12"/>
          </p:nvPr>
        </p:nvSpPr>
        <p:spPr/>
        <p:txBody>
          <a:bodyPr/>
          <a:lstStyle/>
          <a:p>
            <a:fld id="{577E625E-9F63-4F0D-B634-A1CAF123E05C}" type="slidenum">
              <a:rPr lang="it-IT" smtClean="0"/>
              <a:t>77</a:t>
            </a:fld>
            <a:endParaRPr lang="it-IT"/>
          </a:p>
        </p:txBody>
      </p:sp>
      <p:pic>
        <p:nvPicPr>
          <p:cNvPr id="3" name="Immagine 2">
            <a:extLst>
              <a:ext uri="{FF2B5EF4-FFF2-40B4-BE49-F238E27FC236}">
                <a16:creationId xmlns:a16="http://schemas.microsoft.com/office/drawing/2014/main" id="{B3AAE22D-BFE3-8BE1-118E-308737943DE0}"/>
              </a:ext>
            </a:extLst>
          </p:cNvPr>
          <p:cNvPicPr>
            <a:picLocks noChangeAspect="1"/>
          </p:cNvPicPr>
          <p:nvPr/>
        </p:nvPicPr>
        <p:blipFill>
          <a:blip r:embed="rId29"/>
          <a:stretch>
            <a:fillRect/>
          </a:stretch>
        </p:blipFill>
        <p:spPr>
          <a:xfrm>
            <a:off x="3608438" y="40466"/>
            <a:ext cx="4306528" cy="1050915"/>
          </a:xfrm>
          <a:prstGeom prst="rect">
            <a:avLst/>
          </a:prstGeom>
        </p:spPr>
      </p:pic>
      <p:sp>
        <p:nvSpPr>
          <p:cNvPr id="8" name="Rettangolo con angoli arrotondati 7">
            <a:extLst>
              <a:ext uri="{FF2B5EF4-FFF2-40B4-BE49-F238E27FC236}">
                <a16:creationId xmlns:a16="http://schemas.microsoft.com/office/drawing/2014/main" id="{5B5FE970-15EC-0F66-2AAB-7D787AC75EB2}"/>
              </a:ext>
            </a:extLst>
          </p:cNvPr>
          <p:cNvSpPr/>
          <p:nvPr/>
        </p:nvSpPr>
        <p:spPr>
          <a:xfrm>
            <a:off x="234991" y="2937694"/>
            <a:ext cx="11709724" cy="3642978"/>
          </a:xfrm>
          <a:prstGeom prst="roundRect">
            <a:avLst/>
          </a:prstGeom>
          <a:solidFill>
            <a:srgbClr val="ED777F"/>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dirty="0"/>
              <a:t>5-bis. Quando in fase di stipula dei contratti attuativi dell'accordo non sia possibile preservare l'equilibrio contrattuale e non risulti possibile ripristinarlo mediante una rinegoziazione secondo oggettiva buona fede, ai sensi dell'articolo 12, comma 1, lettera b), è fatta salva la facoltà dell'operatore economico o della stazione appaltante di non procedere alla stipula. Quando in fase di esecuzione dei singoli contratti attuativi dell'accordo non sia possibile preservare l'equilibrio contrattuale e non risulti possibile ripristinarlo mediante una rinegoziazione secondo oggettiva buona fede, è fatta salva la facoltà della stazione appaltante o dell'appaltatore di invocarne la risoluzione per eccessiva onerosità sopravvenuta, fermo restando quanto previsto dall'articolo 122, comma 5, del codice</a:t>
            </a:r>
            <a:endParaRPr lang="it-IT" b="1" dirty="0">
              <a:solidFill>
                <a:schemeClr val="tx1"/>
              </a:solidFill>
            </a:endParaRPr>
          </a:p>
        </p:txBody>
      </p:sp>
      <p:sp>
        <p:nvSpPr>
          <p:cNvPr id="9" name="Fumetto: rettangolo con angoli arrotondati 8">
            <a:extLst>
              <a:ext uri="{FF2B5EF4-FFF2-40B4-BE49-F238E27FC236}">
                <a16:creationId xmlns:a16="http://schemas.microsoft.com/office/drawing/2014/main" id="{B5EDD9CE-EB8C-5596-51DB-60CAB5B8358C}"/>
              </a:ext>
            </a:extLst>
          </p:cNvPr>
          <p:cNvSpPr/>
          <p:nvPr/>
        </p:nvSpPr>
        <p:spPr>
          <a:xfrm>
            <a:off x="2261419" y="1517005"/>
            <a:ext cx="3324614" cy="2376423"/>
          </a:xfrm>
          <a:prstGeom prst="wedgeRoundRectCallout">
            <a:avLst/>
          </a:prstGeom>
          <a:solidFill>
            <a:srgbClr val="F7C5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alla stipula del contratto e alla fase di esecuzione si applicano le disposizioni del codice civile.</a:t>
            </a:r>
          </a:p>
        </p:txBody>
      </p:sp>
      <p:sp>
        <p:nvSpPr>
          <p:cNvPr id="13" name="Fumetto: rettangolo con angoli arrotondati 12">
            <a:extLst>
              <a:ext uri="{FF2B5EF4-FFF2-40B4-BE49-F238E27FC236}">
                <a16:creationId xmlns:a16="http://schemas.microsoft.com/office/drawing/2014/main" id="{87640B31-39FD-0B01-817C-EA2B7E9A8BA9}"/>
              </a:ext>
            </a:extLst>
          </p:cNvPr>
          <p:cNvSpPr/>
          <p:nvPr/>
        </p:nvSpPr>
        <p:spPr>
          <a:xfrm>
            <a:off x="2250278" y="1756650"/>
            <a:ext cx="3407686" cy="2376423"/>
          </a:xfrm>
          <a:prstGeom prst="wedgeRoundRectCallout">
            <a:avLst>
              <a:gd name="adj1" fmla="val -89675"/>
              <a:gd name="adj2" fmla="val 112149"/>
              <a:gd name="adj3" fmla="val 16667"/>
            </a:avLst>
          </a:prstGeom>
          <a:solidFill>
            <a:srgbClr val="F7C5C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chemeClr val="tx1"/>
                </a:solidFill>
              </a:rPr>
              <a:t>In tutti i casi di risoluzione del contratto l'appaltatore ha diritto soltanto al pagamento delle prestazioni relative ai lavori, servizi o forniture regolarmente eseguiti.</a:t>
            </a:r>
          </a:p>
        </p:txBody>
      </p:sp>
    </p:spTree>
    <p:extLst>
      <p:ext uri="{BB962C8B-B14F-4D97-AF65-F5344CB8AC3E}">
        <p14:creationId xmlns:p14="http://schemas.microsoft.com/office/powerpoint/2010/main" val="156103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D84C-B349-5663-C9D9-7B38B9BA172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3A94D9B-EDEF-82C4-A054-E773759DA151}"/>
              </a:ext>
            </a:extLst>
          </p:cNvPr>
          <p:cNvSpPr>
            <a:spLocks noGrp="1"/>
          </p:cNvSpPr>
          <p:nvPr>
            <p:ph type="ctrTitle"/>
          </p:nvPr>
        </p:nvSpPr>
        <p:spPr>
          <a:xfrm>
            <a:off x="1421717" y="1171385"/>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C7BDFD6D-6477-6133-9E8F-64BAAE2E04F0}"/>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B8893D94-55B1-C1DA-DE10-626DCE7A2AEC}"/>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B8893D94-55B1-C1DA-DE10-626DCE7A2AEC}"/>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7D32422F-4E8E-9B96-D0F6-306EB52092DE}"/>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7D32422F-4E8E-9B96-D0F6-306EB52092DE}"/>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B2A0EE37-7A73-F5FB-3FD9-253802D2B726}"/>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B2A0EE37-7A73-F5FB-3FD9-253802D2B726}"/>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4B2EAE4F-8243-0D20-2D38-269021861B80}"/>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4B2EAE4F-8243-0D20-2D38-269021861B80}"/>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67B96A82-5344-61DB-51DA-C9FDB33FBFA0}"/>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67B96A82-5344-61DB-51DA-C9FDB33FBFA0}"/>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B73D1C43-1617-AB4E-40C1-6A5028532935}"/>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B73D1C43-1617-AB4E-40C1-6A5028532935}"/>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55CB0315-5056-28DB-96D4-FF1087172433}"/>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55CB0315-5056-28DB-96D4-FF1087172433}"/>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238E1657-983B-4CA1-FFEA-82DD61707FFF}"/>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238E1657-983B-4CA1-FFEA-82DD61707FFF}"/>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AA79371C-720E-871D-E740-630AC75B9447}"/>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AA79371C-720E-871D-E740-630AC75B9447}"/>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6274BBCC-F1EB-6C6E-8550-4A10CEA9CCAF}"/>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6274BBCC-F1EB-6C6E-8550-4A10CEA9CCAF}"/>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1E912A79-055E-1A5C-398B-429FE7867FE7}"/>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1E912A79-055E-1A5C-398B-429FE7867FE7}"/>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7E0F31E6-FFA2-1AA1-330A-64BDF4A1FD6A}"/>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7E0F31E6-FFA2-1AA1-330A-64BDF4A1FD6A}"/>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4F6BCDA4-4557-EBA6-32D3-CA68351AA472}"/>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4F6BCDA4-4557-EBA6-32D3-CA68351AA472}"/>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8F56425B-A1F7-1D94-BC7D-DCDD706230C8}"/>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8F56425B-A1F7-1D94-BC7D-DCDD706230C8}"/>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6339AEF7-90BA-2460-B65E-DE2547875883}"/>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6339AEF7-90BA-2460-B65E-DE2547875883}"/>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D475DB16-6919-70C7-CF7C-4B75D2CB90AC}"/>
              </a:ext>
            </a:extLst>
          </p:cNvPr>
          <p:cNvSpPr txBox="1">
            <a:spLocks/>
          </p:cNvSpPr>
          <p:nvPr/>
        </p:nvSpPr>
        <p:spPr>
          <a:xfrm>
            <a:off x="310136" y="1793938"/>
            <a:ext cx="11710084" cy="925487"/>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59 - Accordi quadro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67804230-2B32-C647-EB19-30D5ED04C0A1}"/>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13AB1AB5-6E88-BCAE-0EA3-A438D4229809}"/>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7FACA190-5C78-3AE5-ADC3-195A491F5127}"/>
              </a:ext>
            </a:extLst>
          </p:cNvPr>
          <p:cNvSpPr>
            <a:spLocks noGrp="1"/>
          </p:cNvSpPr>
          <p:nvPr>
            <p:ph type="sldNum" sz="quarter" idx="12"/>
          </p:nvPr>
        </p:nvSpPr>
        <p:spPr/>
        <p:txBody>
          <a:bodyPr/>
          <a:lstStyle/>
          <a:p>
            <a:fld id="{577E625E-9F63-4F0D-B634-A1CAF123E05C}" type="slidenum">
              <a:rPr lang="it-IT" smtClean="0"/>
              <a:t>78</a:t>
            </a:fld>
            <a:endParaRPr lang="it-IT"/>
          </a:p>
        </p:txBody>
      </p:sp>
      <p:pic>
        <p:nvPicPr>
          <p:cNvPr id="3" name="Immagine 2">
            <a:extLst>
              <a:ext uri="{FF2B5EF4-FFF2-40B4-BE49-F238E27FC236}">
                <a16:creationId xmlns:a16="http://schemas.microsoft.com/office/drawing/2014/main" id="{4497E0B0-1DF3-E562-539A-B93E601E31B8}"/>
              </a:ext>
            </a:extLst>
          </p:cNvPr>
          <p:cNvPicPr>
            <a:picLocks noChangeAspect="1"/>
          </p:cNvPicPr>
          <p:nvPr/>
        </p:nvPicPr>
        <p:blipFill>
          <a:blip r:embed="rId29"/>
          <a:stretch>
            <a:fillRect/>
          </a:stretch>
        </p:blipFill>
        <p:spPr>
          <a:xfrm>
            <a:off x="3608438" y="40466"/>
            <a:ext cx="4306528" cy="1050915"/>
          </a:xfrm>
          <a:prstGeom prst="rect">
            <a:avLst/>
          </a:prstGeom>
        </p:spPr>
      </p:pic>
      <p:sp>
        <p:nvSpPr>
          <p:cNvPr id="8" name="Rettangolo con angoli arrotondati 7">
            <a:extLst>
              <a:ext uri="{FF2B5EF4-FFF2-40B4-BE49-F238E27FC236}">
                <a16:creationId xmlns:a16="http://schemas.microsoft.com/office/drawing/2014/main" id="{152234AD-A587-7411-8B48-31372A0CE63F}"/>
              </a:ext>
            </a:extLst>
          </p:cNvPr>
          <p:cNvSpPr/>
          <p:nvPr/>
        </p:nvSpPr>
        <p:spPr>
          <a:xfrm>
            <a:off x="374398" y="2906817"/>
            <a:ext cx="11709724" cy="3642978"/>
          </a:xfrm>
          <a:prstGeom prst="roundRect">
            <a:avLst/>
          </a:prstGeom>
          <a:solidFill>
            <a:srgbClr val="ED777F"/>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b="1" dirty="0">
                <a:solidFill>
                  <a:schemeClr val="tx1"/>
                </a:solidFill>
              </a:rPr>
              <a:t>In pratica, mediante le modifiche si vuole:</a:t>
            </a:r>
          </a:p>
          <a:p>
            <a:pPr marL="285750" indent="-285750" algn="just">
              <a:buFontTx/>
              <a:buChar char="-"/>
            </a:pPr>
            <a:r>
              <a:rPr lang="it-IT" b="1" dirty="0">
                <a:solidFill>
                  <a:schemeClr val="tx1"/>
                </a:solidFill>
              </a:rPr>
              <a:t>Definire in modo puntuale e circostanziato l’importo dell’Accordo Quadro (la decisione a contrarre deve indicare le esigenze di programmazione delle prestazioni)</a:t>
            </a:r>
          </a:p>
          <a:p>
            <a:pPr marL="285750" indent="-285750" algn="just">
              <a:buFontTx/>
              <a:buChar char="-"/>
            </a:pPr>
            <a:r>
              <a:rPr lang="it-IT" b="1" dirty="0">
                <a:solidFill>
                  <a:schemeClr val="tx1"/>
                </a:solidFill>
              </a:rPr>
              <a:t> AQ con più operatori: la decisione a contrarre deve contenere le percentuali di affidamento delle prestazioni a favore di ciascuno di essi</a:t>
            </a:r>
          </a:p>
          <a:p>
            <a:pPr marL="285750" indent="-285750" algn="just">
              <a:buFontTx/>
              <a:buChar char="-"/>
            </a:pPr>
            <a:r>
              <a:rPr lang="it-IT" b="1" dirty="0">
                <a:solidFill>
                  <a:schemeClr val="tx1"/>
                </a:solidFill>
              </a:rPr>
              <a:t>Preservare l’equilibrio economico finanziario nei contratti attuativi mediante:</a:t>
            </a:r>
          </a:p>
          <a:p>
            <a:pPr marL="342900" indent="-342900" algn="just">
              <a:buAutoNum type="alphaLcParenR"/>
            </a:pPr>
            <a:r>
              <a:rPr lang="it-IT" b="1" dirty="0">
                <a:solidFill>
                  <a:schemeClr val="tx1"/>
                </a:solidFill>
              </a:rPr>
              <a:t>in fase di stipula: qualora si è in presenza di una alterazione dell’equilibrio contrattuale, le parti possono procedere a una rinegoziazione delle condizioni contrattuali secondo buona fede ovvero non procedere alla stipula.</a:t>
            </a:r>
          </a:p>
          <a:p>
            <a:pPr marL="342900" indent="-342900" algn="just">
              <a:buAutoNum type="alphaLcParenR"/>
            </a:pPr>
            <a:r>
              <a:rPr lang="it-IT" b="1" dirty="0">
                <a:solidFill>
                  <a:schemeClr val="tx1"/>
                </a:solidFill>
              </a:rPr>
              <a:t>In fase di esecuzione: medesime modalità con la differenza che laddove risulti impossibile mantenere l’equilibrio economico finanziario si può procedere con la risoluzione del contratto</a:t>
            </a:r>
          </a:p>
          <a:p>
            <a:pPr marL="285750" indent="-285750" algn="just">
              <a:buFontTx/>
              <a:buChar char="-"/>
            </a:pPr>
            <a:endParaRPr lang="it-IT" b="1" dirty="0">
              <a:solidFill>
                <a:schemeClr val="tx1"/>
              </a:solidFill>
            </a:endParaRPr>
          </a:p>
        </p:txBody>
      </p:sp>
    </p:spTree>
    <p:extLst>
      <p:ext uri="{BB962C8B-B14F-4D97-AF65-F5344CB8AC3E}">
        <p14:creationId xmlns:p14="http://schemas.microsoft.com/office/powerpoint/2010/main" val="32827941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595F83-8FF9-5BFD-3D14-6C5003AEFC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39CF791-88D6-A703-1A15-93CB259834DB}"/>
              </a:ext>
            </a:extLst>
          </p:cNvPr>
          <p:cNvSpPr>
            <a:spLocks noGrp="1"/>
          </p:cNvSpPr>
          <p:nvPr>
            <p:ph type="ctrTitle"/>
          </p:nvPr>
        </p:nvSpPr>
        <p:spPr>
          <a:xfrm>
            <a:off x="1327872" y="1286478"/>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B66B84E2-D8F0-1D64-0599-8975AD94B306}"/>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80967445-D06A-5FB3-099B-92FDBF51D95F}"/>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80967445-D06A-5FB3-099B-92FDBF51D95F}"/>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35B0CFB2-995F-8D1D-237D-20E3FB599F92}"/>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35B0CFB2-995F-8D1D-237D-20E3FB599F92}"/>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EB0EE5E8-8407-6470-2993-B3FEA80FA51C}"/>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EB0EE5E8-8407-6470-2993-B3FEA80FA51C}"/>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4C03CF33-DA5E-5E0C-2BDF-4CCB4C1AA80F}"/>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4C03CF33-DA5E-5E0C-2BDF-4CCB4C1AA80F}"/>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C60AC9A8-0970-E9F4-54F2-4BD0F36D02B1}"/>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C60AC9A8-0970-E9F4-54F2-4BD0F36D02B1}"/>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1AF879E7-FE64-B692-9A56-B524F28D88F1}"/>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1AF879E7-FE64-B692-9A56-B524F28D88F1}"/>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D76B941D-68AA-44A3-3050-AB0266B637E4}"/>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D76B941D-68AA-44A3-3050-AB0266B637E4}"/>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C32497C7-18CB-EECA-C73A-2E778F8E89A3}"/>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C32497C7-18CB-EECA-C73A-2E778F8E89A3}"/>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A683631F-719E-8938-436B-45259BD40A2D}"/>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A683631F-719E-8938-436B-45259BD40A2D}"/>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BFBCA3FF-8FD7-8CE3-7545-84EAAAE6AA56}"/>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BFBCA3FF-8FD7-8CE3-7545-84EAAAE6AA56}"/>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F192C3AF-193B-C7D4-BA32-9BA7BECDBB6D}"/>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F192C3AF-193B-C7D4-BA32-9BA7BECDBB6D}"/>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A28436A7-1CD7-E862-2C9F-406ECE47D8A4}"/>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A28436A7-1CD7-E862-2C9F-406ECE47D8A4}"/>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622D393E-B734-BCC1-B633-B365449DB213}"/>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622D393E-B734-BCC1-B633-B365449DB213}"/>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5BF80313-1DB8-A578-242B-8380F6C64FC2}"/>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5BF80313-1DB8-A578-242B-8380F6C64FC2}"/>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C978EB63-F505-6FF4-1A1B-56DD71A83726}"/>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C978EB63-F505-6FF4-1A1B-56DD71A83726}"/>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9253AA45-9077-AA87-F05F-64C3D9F4ED23}"/>
              </a:ext>
            </a:extLst>
          </p:cNvPr>
          <p:cNvSpPr txBox="1">
            <a:spLocks/>
          </p:cNvSpPr>
          <p:nvPr/>
        </p:nvSpPr>
        <p:spPr>
          <a:xfrm>
            <a:off x="137965" y="2059831"/>
            <a:ext cx="11710084" cy="740573"/>
          </a:xfrm>
          <a:prstGeom prst="rect">
            <a:avLst/>
          </a:prstGeom>
          <a:ln>
            <a:solidFill>
              <a:schemeClr val="accent2"/>
            </a:solidFill>
          </a:ln>
        </p:spPr>
        <p:txBody>
          <a:bodyPr vert="horz" lIns="91440" tIns="45720" rIns="91440" bIns="45720" rtlCol="0" anchor="t">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I requisiti speciali</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3DD44DBD-E6DB-4C47-8BE9-506606F019A4}"/>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443B9F32-D169-BEF1-DB9E-754763D43F79}"/>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27466D56-2561-7A86-86A9-8302862FEC3A}"/>
              </a:ext>
            </a:extLst>
          </p:cNvPr>
          <p:cNvSpPr>
            <a:spLocks noGrp="1"/>
          </p:cNvSpPr>
          <p:nvPr>
            <p:ph type="sldNum" sz="quarter" idx="12"/>
          </p:nvPr>
        </p:nvSpPr>
        <p:spPr/>
        <p:txBody>
          <a:bodyPr/>
          <a:lstStyle/>
          <a:p>
            <a:fld id="{577E625E-9F63-4F0D-B634-A1CAF123E05C}" type="slidenum">
              <a:rPr lang="it-IT" smtClean="0"/>
              <a:t>79</a:t>
            </a:fld>
            <a:endParaRPr lang="it-IT"/>
          </a:p>
        </p:txBody>
      </p:sp>
      <p:pic>
        <p:nvPicPr>
          <p:cNvPr id="3" name="Immagine 2">
            <a:extLst>
              <a:ext uri="{FF2B5EF4-FFF2-40B4-BE49-F238E27FC236}">
                <a16:creationId xmlns:a16="http://schemas.microsoft.com/office/drawing/2014/main" id="{2A4BB340-F4EE-F47D-CFFC-B49BA7F502DD}"/>
              </a:ext>
            </a:extLst>
          </p:cNvPr>
          <p:cNvPicPr>
            <a:picLocks noChangeAspect="1"/>
          </p:cNvPicPr>
          <p:nvPr/>
        </p:nvPicPr>
        <p:blipFill>
          <a:blip r:embed="rId29"/>
          <a:stretch>
            <a:fillRect/>
          </a:stretch>
        </p:blipFill>
        <p:spPr>
          <a:xfrm>
            <a:off x="3608438" y="40466"/>
            <a:ext cx="4306528" cy="1191935"/>
          </a:xfrm>
          <a:prstGeom prst="rect">
            <a:avLst/>
          </a:prstGeom>
        </p:spPr>
      </p:pic>
      <p:sp>
        <p:nvSpPr>
          <p:cNvPr id="8" name="Rettangolo con angoli arrotondati 7">
            <a:extLst>
              <a:ext uri="{FF2B5EF4-FFF2-40B4-BE49-F238E27FC236}">
                <a16:creationId xmlns:a16="http://schemas.microsoft.com/office/drawing/2014/main" id="{74E67FE9-BD49-A0BF-1BF5-90B84E759FB0}"/>
              </a:ext>
            </a:extLst>
          </p:cNvPr>
          <p:cNvSpPr/>
          <p:nvPr/>
        </p:nvSpPr>
        <p:spPr>
          <a:xfrm>
            <a:off x="234811" y="2800404"/>
            <a:ext cx="11709724" cy="3757396"/>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000" b="1" dirty="0">
                <a:solidFill>
                  <a:schemeClr val="tx1"/>
                </a:solidFill>
              </a:rPr>
              <a:t>Articolo 100 - Requisiti di ordine speciale</a:t>
            </a:r>
          </a:p>
          <a:p>
            <a:pPr algn="ctr"/>
            <a:endParaRPr lang="it-IT" sz="2000" b="1" dirty="0">
              <a:solidFill>
                <a:schemeClr val="tx1"/>
              </a:solidFill>
            </a:endParaRPr>
          </a:p>
          <a:p>
            <a:pPr algn="ctr"/>
            <a:r>
              <a:rPr lang="it-IT" sz="1600" dirty="0">
                <a:solidFill>
                  <a:schemeClr val="tx1"/>
                </a:solidFill>
              </a:rPr>
              <a:t>11. Fino alla data di entrata in vigore del </a:t>
            </a:r>
            <a:r>
              <a:rPr lang="it-IT" sz="1600" b="1" strike="sngStrike" dirty="0">
                <a:solidFill>
                  <a:schemeClr val="tx1"/>
                </a:solidFill>
              </a:rPr>
              <a:t>regolamento di cui al sesto periodo del comma 4 </a:t>
            </a:r>
            <a:r>
              <a:rPr lang="it-IT" sz="1600" b="1" dirty="0">
                <a:solidFill>
                  <a:schemeClr val="tx1"/>
                </a:solidFill>
              </a:rPr>
              <a:t>regolamento di cui all'articolo 226-bis, comma 1, lettera b), </a:t>
            </a:r>
            <a:r>
              <a:rPr lang="it-IT" sz="1600" dirty="0">
                <a:solidFill>
                  <a:schemeClr val="tx1"/>
                </a:solidFill>
              </a:rPr>
              <a:t>per le procedure di aggiudicazione di appalti di servizi e forniture, le stazioni appaltanti possono richiedere agli operatori economici quale requisito di capacità economica e finanziaria un fatturato globale non superiore al doppio del valore stimato dell'appalto, </a:t>
            </a:r>
            <a:r>
              <a:rPr lang="it-IT" sz="1600" b="1" strike="sngStrike" dirty="0">
                <a:solidFill>
                  <a:schemeClr val="tx1"/>
                </a:solidFill>
              </a:rPr>
              <a:t>maturato nel triennio precedente maturato </a:t>
            </a:r>
            <a:r>
              <a:rPr lang="it-IT" sz="1600" b="1" dirty="0">
                <a:solidFill>
                  <a:schemeClr val="tx1"/>
                </a:solidFill>
              </a:rPr>
              <a:t>nei migliori tre anni</a:t>
            </a:r>
          </a:p>
          <a:p>
            <a:pPr algn="ctr"/>
            <a:r>
              <a:rPr lang="it-IT" sz="1600" b="1" dirty="0">
                <a:solidFill>
                  <a:schemeClr val="tx1"/>
                </a:solidFill>
              </a:rPr>
              <a:t>degli ultimi cinque anni precedenti </a:t>
            </a:r>
            <a:r>
              <a:rPr lang="it-IT" sz="1600" dirty="0">
                <a:solidFill>
                  <a:schemeClr val="tx1"/>
                </a:solidFill>
              </a:rPr>
              <a:t>a quello di indizione della procedura. In caso di procedure di aggiudicazione suddivise in pluralità di lotti, salvo diversa motivata scelta della stazione appaltante, il fatturato è richiesto per ciascun lotto. Le stazioni appaltanti possono, altresì, richiedere agli operatori economici quale requisito di capacità tecnica e professionale di aver eseguito </a:t>
            </a:r>
            <a:r>
              <a:rPr lang="it-IT" sz="1600" b="1" strike="sngStrike" dirty="0">
                <a:solidFill>
                  <a:schemeClr val="tx1"/>
                </a:solidFill>
              </a:rPr>
              <a:t>nel precedente triennio </a:t>
            </a:r>
            <a:r>
              <a:rPr lang="it-IT" sz="1600" b="1" dirty="0">
                <a:solidFill>
                  <a:schemeClr val="tx1"/>
                </a:solidFill>
              </a:rPr>
              <a:t>negli ultimi dieci anni </a:t>
            </a:r>
            <a:r>
              <a:rPr lang="it-IT" sz="1600" dirty="0">
                <a:solidFill>
                  <a:schemeClr val="tx1"/>
                </a:solidFill>
              </a:rPr>
              <a:t>dalla data di indizione della procedura di gara contratti analoghi a quello in affidamento anche a favore di soggetti privati.</a:t>
            </a:r>
          </a:p>
        </p:txBody>
      </p:sp>
      <p:sp>
        <p:nvSpPr>
          <p:cNvPr id="5" name="Fumetto: rettangolo con angoli arrotondati 4">
            <a:extLst>
              <a:ext uri="{FF2B5EF4-FFF2-40B4-BE49-F238E27FC236}">
                <a16:creationId xmlns:a16="http://schemas.microsoft.com/office/drawing/2014/main" id="{0BCA9526-B921-81E2-4685-8DFB483F556D}"/>
              </a:ext>
            </a:extLst>
          </p:cNvPr>
          <p:cNvSpPr/>
          <p:nvPr/>
        </p:nvSpPr>
        <p:spPr>
          <a:xfrm>
            <a:off x="1720128" y="1883474"/>
            <a:ext cx="9586405" cy="3301839"/>
          </a:xfrm>
          <a:prstGeom prst="wedgeRoundRectCallout">
            <a:avLst/>
          </a:prstGeom>
          <a:solidFill>
            <a:srgbClr val="F0F9B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dirty="0">
                <a:solidFill>
                  <a:schemeClr val="tx1"/>
                </a:solidFill>
              </a:rPr>
              <a:t>Modifiche vanno nel senso di incidere in maniera riduttiva su alcuni requisiti di qualificazione richiesti ai concorrenti:</a:t>
            </a:r>
          </a:p>
          <a:p>
            <a:pPr marL="285750" indent="-285750" algn="just">
              <a:buFontTx/>
              <a:buChar char="-"/>
            </a:pPr>
            <a:r>
              <a:rPr lang="it-IT" dirty="0">
                <a:solidFill>
                  <a:schemeClr val="tx1"/>
                </a:solidFill>
              </a:rPr>
              <a:t>fatturato globale che le stazioni appaltanti possono richiedere ai concorrenti – non superiore al doppio del valore stimato dell’appalto – viene riferito non al triennio precedente, ma ai migliori tre anni degli ultimi cinque anni precedenti</a:t>
            </a:r>
          </a:p>
          <a:p>
            <a:pPr marL="285750" indent="-285750" algn="just">
              <a:buFontTx/>
              <a:buChar char="-"/>
            </a:pPr>
            <a:r>
              <a:rPr lang="it-IT" dirty="0">
                <a:solidFill>
                  <a:schemeClr val="tx1"/>
                </a:solidFill>
              </a:rPr>
              <a:t>contratti analoghi anche a favore di soggetti privati che possono essere presi in considerazione ai fini del soddisfacimento della qualificazione richiesta sono quelli riferiti non al triennio precedente bensì agli ultimi dieci anni</a:t>
            </a:r>
          </a:p>
          <a:p>
            <a:pPr algn="ctr"/>
            <a:endParaRPr lang="it-IT" dirty="0">
              <a:solidFill>
                <a:schemeClr val="tx1"/>
              </a:solidFill>
            </a:endParaRPr>
          </a:p>
        </p:txBody>
      </p:sp>
      <p:sp>
        <p:nvSpPr>
          <p:cNvPr id="9" name="Rettangolo con angoli arrotondati 8">
            <a:extLst>
              <a:ext uri="{FF2B5EF4-FFF2-40B4-BE49-F238E27FC236}">
                <a16:creationId xmlns:a16="http://schemas.microsoft.com/office/drawing/2014/main" id="{94C21699-1B10-D5E9-2D66-DDC0556DCD92}"/>
              </a:ext>
            </a:extLst>
          </p:cNvPr>
          <p:cNvSpPr/>
          <p:nvPr/>
        </p:nvSpPr>
        <p:spPr>
          <a:xfrm>
            <a:off x="983754" y="1360016"/>
            <a:ext cx="10746635" cy="5233547"/>
          </a:xfrm>
          <a:prstGeom prst="roundRect">
            <a:avLst/>
          </a:prstGeom>
          <a:solidFill>
            <a:srgbClr val="FF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endParaRPr lang="it-IT" dirty="0">
              <a:solidFill>
                <a:schemeClr val="tx1"/>
              </a:solidFill>
            </a:endParaRPr>
          </a:p>
          <a:p>
            <a:pPr algn="ctr"/>
            <a:r>
              <a:rPr lang="it-IT" sz="2400" dirty="0">
                <a:solidFill>
                  <a:schemeClr val="tx1"/>
                </a:solidFill>
              </a:rPr>
              <a:t>LAVORI</a:t>
            </a:r>
          </a:p>
          <a:p>
            <a:pPr algn="ctr"/>
            <a:endParaRPr lang="it-IT" sz="2400" dirty="0">
              <a:solidFill>
                <a:schemeClr val="tx1"/>
              </a:solidFill>
            </a:endParaRPr>
          </a:p>
          <a:p>
            <a:pPr algn="ctr"/>
            <a:r>
              <a:rPr lang="it-IT" sz="2400" dirty="0">
                <a:solidFill>
                  <a:schemeClr val="tx1"/>
                </a:solidFill>
              </a:rPr>
              <a:t>Per quanto riguarda i lavori, la modifica riguarda l’articolo 103, e cioè la qualificazione aggiuntiva richiesta per i lavori di importo pari o superiore a 20 milioni di euro. Viene infatti eliminata la possibilità di richiedere ai concorrenti un volume d’affari in lavori pari a due volte l’importo a base di gara, realizzato nei migliori cinque dei dieci anni antecedenti alla data di pubblicazione del bando. Di conseguenza, l’unico requisito aggiuntivo relativo alla capacità economico finanziaria attiene ai parametri economico-finanziari significativi, certificati da società di revisione ovvero da altri soggetti preposti, da cui emerga in modo inequivoco l’esposizione finanziaria dell’operatore economico al momento in cui partecipa a una gara di appalto.</a:t>
            </a:r>
          </a:p>
        </p:txBody>
      </p:sp>
    </p:spTree>
    <p:extLst>
      <p:ext uri="{BB962C8B-B14F-4D97-AF65-F5344CB8AC3E}">
        <p14:creationId xmlns:p14="http://schemas.microsoft.com/office/powerpoint/2010/main" val="127115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263588" y="1876771"/>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risultato</a:t>
            </a:r>
          </a:p>
        </p:txBody>
      </p:sp>
      <p:sp>
        <p:nvSpPr>
          <p:cNvPr id="4" name="Rettangolo 3">
            <a:extLst>
              <a:ext uri="{FF2B5EF4-FFF2-40B4-BE49-F238E27FC236}">
                <a16:creationId xmlns:a16="http://schemas.microsoft.com/office/drawing/2014/main" id="{FD79A619-8EEE-4599-A71A-8C588CB887F6}"/>
              </a:ext>
            </a:extLst>
          </p:cNvPr>
          <p:cNvSpPr/>
          <p:nvPr/>
        </p:nvSpPr>
        <p:spPr>
          <a:xfrm>
            <a:off x="98324" y="3542190"/>
            <a:ext cx="2520588" cy="1136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RISULTATO</a:t>
            </a:r>
          </a:p>
        </p:txBody>
      </p:sp>
      <p:sp>
        <p:nvSpPr>
          <p:cNvPr id="14" name="Rettangolo 13">
            <a:extLst>
              <a:ext uri="{FF2B5EF4-FFF2-40B4-BE49-F238E27FC236}">
                <a16:creationId xmlns:a16="http://schemas.microsoft.com/office/drawing/2014/main" id="{19013EC6-5F95-4FC5-AB91-57279D61B28A}"/>
              </a:ext>
            </a:extLst>
          </p:cNvPr>
          <p:cNvSpPr/>
          <p:nvPr/>
        </p:nvSpPr>
        <p:spPr>
          <a:xfrm>
            <a:off x="3426781" y="3542190"/>
            <a:ext cx="3799642" cy="11363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solidFill>
                  <a:schemeClr val="bg1"/>
                </a:solidFill>
              </a:rPr>
              <a:t>Criterio prioritario</a:t>
            </a:r>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2739100" y="3747857"/>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Rettangolo 5">
            <a:extLst>
              <a:ext uri="{FF2B5EF4-FFF2-40B4-BE49-F238E27FC236}">
                <a16:creationId xmlns:a16="http://schemas.microsoft.com/office/drawing/2014/main" id="{912EC31F-6A16-4D30-8EA6-F307D1F32831}"/>
              </a:ext>
            </a:extLst>
          </p:cNvPr>
          <p:cNvSpPr/>
          <p:nvPr/>
        </p:nvSpPr>
        <p:spPr>
          <a:xfrm>
            <a:off x="7910003" y="5069150"/>
            <a:ext cx="2947385"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600" dirty="0"/>
              <a:t>Incentivo</a:t>
            </a:r>
          </a:p>
        </p:txBody>
      </p:sp>
      <p:sp>
        <p:nvSpPr>
          <p:cNvPr id="11" name="Rettangolo 10">
            <a:extLst>
              <a:ext uri="{FF2B5EF4-FFF2-40B4-BE49-F238E27FC236}">
                <a16:creationId xmlns:a16="http://schemas.microsoft.com/office/drawing/2014/main" id="{3960734F-2BC0-43B9-ACB0-6FDB3B3012C5}"/>
              </a:ext>
            </a:extLst>
          </p:cNvPr>
          <p:cNvSpPr/>
          <p:nvPr/>
        </p:nvSpPr>
        <p:spPr>
          <a:xfrm>
            <a:off x="7910004" y="2426733"/>
            <a:ext cx="294738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3200" dirty="0"/>
              <a:t>Responsabilità</a:t>
            </a:r>
          </a:p>
        </p:txBody>
      </p:sp>
      <p:sp>
        <p:nvSpPr>
          <p:cNvPr id="9" name="Freccia curva 8">
            <a:extLst>
              <a:ext uri="{FF2B5EF4-FFF2-40B4-BE49-F238E27FC236}">
                <a16:creationId xmlns:a16="http://schemas.microsoft.com/office/drawing/2014/main" id="{407CA5A3-1FBA-4626-B342-02C16FF2F3A7}"/>
              </a:ext>
            </a:extLst>
          </p:cNvPr>
          <p:cNvSpPr/>
          <p:nvPr/>
        </p:nvSpPr>
        <p:spPr>
          <a:xfrm rot="5400000">
            <a:off x="8439445" y="3823237"/>
            <a:ext cx="663383" cy="1722269"/>
          </a:xfrm>
          <a:prstGeom prst="bentArrow">
            <a:avLst>
              <a:gd name="adj1" fmla="val 20636"/>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5" name="Freccia curva 14">
            <a:extLst>
              <a:ext uri="{FF2B5EF4-FFF2-40B4-BE49-F238E27FC236}">
                <a16:creationId xmlns:a16="http://schemas.microsoft.com/office/drawing/2014/main" id="{F70C40F0-648A-40D2-8F4D-F625889DA02D}"/>
              </a:ext>
            </a:extLst>
          </p:cNvPr>
          <p:cNvSpPr/>
          <p:nvPr/>
        </p:nvSpPr>
        <p:spPr>
          <a:xfrm rot="16200000" flipV="1">
            <a:off x="8441175" y="2897823"/>
            <a:ext cx="600737" cy="1663089"/>
          </a:xfrm>
          <a:prstGeom prst="bentArrow">
            <a:avLst>
              <a:gd name="adj1" fmla="val 32114"/>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2" name="Rettangolo 11">
            <a:extLst>
              <a:ext uri="{FF2B5EF4-FFF2-40B4-BE49-F238E27FC236}">
                <a16:creationId xmlns:a16="http://schemas.microsoft.com/office/drawing/2014/main" id="{6193B3A1-7AE2-4FD1-981F-E9241E738018}"/>
              </a:ext>
            </a:extLst>
          </p:cNvPr>
          <p:cNvSpPr/>
          <p:nvPr/>
        </p:nvSpPr>
        <p:spPr>
          <a:xfrm>
            <a:off x="630315" y="5585875"/>
            <a:ext cx="6596107" cy="1136342"/>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Del personale che svolge funzioni amministrative e tecniche in</a:t>
            </a:r>
          </a:p>
          <a:p>
            <a:pPr algn="ctr"/>
            <a:r>
              <a:rPr lang="it-IT" sz="2000" dirty="0">
                <a:solidFill>
                  <a:schemeClr val="tx1"/>
                </a:solidFill>
              </a:rPr>
              <a:t>fase di programmazione, progettazione, affidamento ed esecuzione (art. 45 e allegato I.10)</a:t>
            </a:r>
          </a:p>
        </p:txBody>
      </p:sp>
      <p:sp>
        <p:nvSpPr>
          <p:cNvPr id="7" name="Segnaposto piè di pagina 6">
            <a:extLst>
              <a:ext uri="{FF2B5EF4-FFF2-40B4-BE49-F238E27FC236}">
                <a16:creationId xmlns:a16="http://schemas.microsoft.com/office/drawing/2014/main" id="{B8AEBFC9-9780-7874-F8C3-E4F9CD6BC8A3}"/>
              </a:ext>
            </a:extLst>
          </p:cNvPr>
          <p:cNvSpPr>
            <a:spLocks noGrp="1"/>
          </p:cNvSpPr>
          <p:nvPr>
            <p:ph type="ftr" sz="quarter" idx="11"/>
          </p:nvPr>
        </p:nvSpPr>
        <p:spPr/>
        <p:txBody>
          <a:bodyPr/>
          <a:lstStyle/>
          <a:p>
            <a:r>
              <a:rPr lang="it-IT"/>
              <a:t>16 GENNAIO 2025</a:t>
            </a:r>
          </a:p>
        </p:txBody>
      </p:sp>
      <p:sp>
        <p:nvSpPr>
          <p:cNvPr id="8" name="Segnaposto numero diapositiva 7">
            <a:extLst>
              <a:ext uri="{FF2B5EF4-FFF2-40B4-BE49-F238E27FC236}">
                <a16:creationId xmlns:a16="http://schemas.microsoft.com/office/drawing/2014/main" id="{A6E4B5A6-9D90-7306-D1A5-B7DD54598264}"/>
              </a:ext>
            </a:extLst>
          </p:cNvPr>
          <p:cNvSpPr>
            <a:spLocks noGrp="1"/>
          </p:cNvSpPr>
          <p:nvPr>
            <p:ph type="sldNum" sz="quarter" idx="12"/>
          </p:nvPr>
        </p:nvSpPr>
        <p:spPr/>
        <p:txBody>
          <a:bodyPr/>
          <a:lstStyle/>
          <a:p>
            <a:fld id="{577E625E-9F63-4F0D-B634-A1CAF123E05C}" type="slidenum">
              <a:rPr lang="it-IT" smtClean="0"/>
              <a:t>8</a:t>
            </a:fld>
            <a:endParaRPr lang="it-IT"/>
          </a:p>
        </p:txBody>
      </p:sp>
      <p:pic>
        <p:nvPicPr>
          <p:cNvPr id="5" name="Immagine 4">
            <a:extLst>
              <a:ext uri="{FF2B5EF4-FFF2-40B4-BE49-F238E27FC236}">
                <a16:creationId xmlns:a16="http://schemas.microsoft.com/office/drawing/2014/main" id="{903E136A-2446-7893-321B-F3F485A6986C}"/>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17394500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7C89B-DCD6-F911-AAAC-A90614190A2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C71D9C-5C26-70CA-1452-92B25BA38025}"/>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0CD415AA-1A32-5775-B106-3AAEE67269C9}"/>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7949BCF5-CC87-6A6C-9778-F310BA11AB61}"/>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7949BCF5-CC87-6A6C-9778-F310BA11AB61}"/>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052E8734-ECD0-C3E7-7DDD-6F2A68AAC1E0}"/>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052E8734-ECD0-C3E7-7DDD-6F2A68AAC1E0}"/>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EE17231C-F8F2-A1BB-4F26-FB903DC05E4E}"/>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EE17231C-F8F2-A1BB-4F26-FB903DC05E4E}"/>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01070F2F-0119-D501-8987-978DA464F531}"/>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01070F2F-0119-D501-8987-978DA464F531}"/>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500F3F62-1763-BCB0-E981-D0445702578A}"/>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500F3F62-1763-BCB0-E981-D0445702578A}"/>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811AB799-27F6-49D2-765F-B5BE1092FC6F}"/>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811AB799-27F6-49D2-765F-B5BE1092FC6F}"/>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90212643-5ABD-5BB8-8789-32944E53DF4E}"/>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90212643-5ABD-5BB8-8789-32944E53DF4E}"/>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D5D3C48D-5668-0027-2AD0-A4CF23769553}"/>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D5D3C48D-5668-0027-2AD0-A4CF23769553}"/>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06FFD99A-B420-01E6-2BD1-E06E096B60D5}"/>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06FFD99A-B420-01E6-2BD1-E06E096B60D5}"/>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E7A1D02D-F5A2-06A3-1C0D-90EA18F7AD49}"/>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E7A1D02D-F5A2-06A3-1C0D-90EA18F7AD49}"/>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369FF3C3-EFCA-4A9B-4284-3B3062D41260}"/>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369FF3C3-EFCA-4A9B-4284-3B3062D41260}"/>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968E369E-0982-964A-8411-96B5CE6311C4}"/>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968E369E-0982-964A-8411-96B5CE6311C4}"/>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22D3A811-60A3-4F0B-47B7-765595FBDD2A}"/>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22D3A811-60A3-4F0B-47B7-765595FBDD2A}"/>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23C8BEE0-6435-9729-98F6-67DC750F2E2B}"/>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23C8BEE0-6435-9729-98F6-67DC750F2E2B}"/>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7A26F847-52FE-BCC4-AFC9-4E1E1807F8FD}"/>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7A26F847-52FE-BCC4-AFC9-4E1E1807F8FD}"/>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1C20C3DE-DD2A-26D7-EE56-3B54CC11DED5}"/>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104 – Avvalimento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52165798-47FD-83AB-65DD-64AC60F0D6E2}"/>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5C02D141-ADBD-6838-3D05-83EEFF5A2536}"/>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48195E18-E0F0-8DD7-0F0C-2A9AE22DBC48}"/>
              </a:ext>
            </a:extLst>
          </p:cNvPr>
          <p:cNvSpPr>
            <a:spLocks noGrp="1"/>
          </p:cNvSpPr>
          <p:nvPr>
            <p:ph type="sldNum" sz="quarter" idx="12"/>
          </p:nvPr>
        </p:nvSpPr>
        <p:spPr/>
        <p:txBody>
          <a:bodyPr/>
          <a:lstStyle/>
          <a:p>
            <a:fld id="{577E625E-9F63-4F0D-B634-A1CAF123E05C}" type="slidenum">
              <a:rPr lang="it-IT" smtClean="0"/>
              <a:t>80</a:t>
            </a:fld>
            <a:endParaRPr lang="it-IT"/>
          </a:p>
        </p:txBody>
      </p:sp>
      <p:pic>
        <p:nvPicPr>
          <p:cNvPr id="3" name="Immagine 2">
            <a:extLst>
              <a:ext uri="{FF2B5EF4-FFF2-40B4-BE49-F238E27FC236}">
                <a16:creationId xmlns:a16="http://schemas.microsoft.com/office/drawing/2014/main" id="{1460913F-0F85-0E4F-1F7B-DB55DADE04BA}"/>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8" name="Rettangolo con angoli arrotondati 7">
            <a:extLst>
              <a:ext uri="{FF2B5EF4-FFF2-40B4-BE49-F238E27FC236}">
                <a16:creationId xmlns:a16="http://schemas.microsoft.com/office/drawing/2014/main" id="{6D98082F-50D9-5F70-68A2-14D185F18223}"/>
              </a:ext>
            </a:extLst>
          </p:cNvPr>
          <p:cNvSpPr/>
          <p:nvPr/>
        </p:nvSpPr>
        <p:spPr>
          <a:xfrm>
            <a:off x="0" y="1485499"/>
            <a:ext cx="11709724" cy="3642978"/>
          </a:xfrm>
          <a:prstGeom prst="round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400" dirty="0">
                <a:solidFill>
                  <a:schemeClr val="tx1"/>
                </a:solidFill>
              </a:rPr>
              <a:t>AVVALIMENTO PREMIALE</a:t>
            </a:r>
          </a:p>
          <a:p>
            <a:pPr algn="ctr"/>
            <a:r>
              <a:rPr lang="it-IT" sz="2400" dirty="0">
                <a:solidFill>
                  <a:schemeClr val="tx1"/>
                </a:solidFill>
              </a:rPr>
              <a:t>c. 4</a:t>
            </a:r>
          </a:p>
          <a:p>
            <a:pPr algn="ctr"/>
            <a:endParaRPr lang="it-IT" sz="2400" dirty="0">
              <a:solidFill>
                <a:schemeClr val="tx1"/>
              </a:solidFill>
            </a:endParaRPr>
          </a:p>
          <a:p>
            <a:pPr algn="ctr"/>
            <a:r>
              <a:rPr lang="it-IT" sz="2400" dirty="0">
                <a:solidFill>
                  <a:schemeClr val="tx1"/>
                </a:solidFill>
              </a:rPr>
              <a:t>All’AP non si ricorre per acquisire i requisiti (mancanti) di partecipazione alla gara bensì per ottenere un punteggio più alto in fase di valutazione dell’offerta (i.e. gruppo tecnico).</a:t>
            </a:r>
          </a:p>
          <a:p>
            <a:pPr algn="ctr"/>
            <a:r>
              <a:rPr lang="it-IT" sz="2400" dirty="0">
                <a:solidFill>
                  <a:schemeClr val="tx1"/>
                </a:solidFill>
              </a:rPr>
              <a:t>E’ istituto diverso dal semplice avvalimento a cui ricorre il concorrente che non possiede i requisiti di partecipazione previsti nel bando o nella lettera di invito</a:t>
            </a:r>
          </a:p>
          <a:p>
            <a:pPr algn="just"/>
            <a:endParaRPr lang="it-IT" b="1" dirty="0">
              <a:solidFill>
                <a:schemeClr val="tx1"/>
              </a:solidFill>
            </a:endParaRPr>
          </a:p>
        </p:txBody>
      </p:sp>
      <p:sp>
        <p:nvSpPr>
          <p:cNvPr id="5" name="Fumetto: rettangolo con angoli arrotondati 4">
            <a:extLst>
              <a:ext uri="{FF2B5EF4-FFF2-40B4-BE49-F238E27FC236}">
                <a16:creationId xmlns:a16="http://schemas.microsoft.com/office/drawing/2014/main" id="{A6062164-FEA6-A9EB-81A0-9E86B722E7DB}"/>
              </a:ext>
            </a:extLst>
          </p:cNvPr>
          <p:cNvSpPr/>
          <p:nvPr/>
        </p:nvSpPr>
        <p:spPr>
          <a:xfrm>
            <a:off x="4336997" y="136525"/>
            <a:ext cx="6672817" cy="5517038"/>
          </a:xfrm>
          <a:prstGeom prst="wedgeRoundRectCallout">
            <a:avLst>
              <a:gd name="adj1" fmla="val -77755"/>
              <a:gd name="adj2" fmla="val 15874"/>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rPr>
              <a:t>correttivo</a:t>
            </a:r>
          </a:p>
          <a:p>
            <a:pPr algn="ctr"/>
            <a:r>
              <a:rPr lang="it-IT" dirty="0">
                <a:solidFill>
                  <a:schemeClr val="tx1"/>
                </a:solidFill>
              </a:rPr>
              <a:t>Art. 104 c. 12 </a:t>
            </a:r>
          </a:p>
          <a:p>
            <a:pPr algn="just"/>
            <a:r>
              <a:rPr lang="it-IT" strike="sngStrike" dirty="0">
                <a:solidFill>
                  <a:schemeClr val="tx1"/>
                </a:solidFill>
              </a:rPr>
              <a:t>12. Nei soli casi in cui l'avvalimento sia finalizzato a migliorare l'offerta, non è consentito che partecipino alla medesima gara l'impresa ausiliaria e quella che si avvale delle risorse da essa messe a disposizione. </a:t>
            </a:r>
          </a:p>
          <a:p>
            <a:pPr algn="just"/>
            <a:endParaRPr lang="it-IT" dirty="0">
              <a:solidFill>
                <a:schemeClr val="tx1"/>
              </a:solidFill>
            </a:endParaRPr>
          </a:p>
          <a:p>
            <a:pPr algn="just"/>
            <a:r>
              <a:rPr lang="it-IT" dirty="0">
                <a:solidFill>
                  <a:schemeClr val="tx1"/>
                </a:solidFill>
              </a:rPr>
              <a:t>12. Nei soli casi in cui l'avvalimento sia finalizzato a migliorare l'offerta, non è consentito che partecipino alla medesima gara l'impresa ausiliaria e quella che si avvale delle risorse da essa messe a disposizione, </a:t>
            </a:r>
            <a:r>
              <a:rPr lang="it-IT" b="1" dirty="0">
                <a:solidFill>
                  <a:schemeClr val="tx1"/>
                </a:solidFill>
              </a:rPr>
              <a:t>salvo che la prima non dimostri in concreto e con adeguato supporto documentale, in sede di presentazione della propria domanda, che non sussistono collegamenti tali da ricondurre entrambe le imprese ad uno stesso centro decisionale</a:t>
            </a:r>
            <a:r>
              <a:rPr lang="it-IT" dirty="0">
                <a:solidFill>
                  <a:schemeClr val="tx1"/>
                </a:solidFill>
              </a:rPr>
              <a:t>. La stazione appaltante può comunque chiedere ad entrambe le imprese chiarimenti o integrazioni documentali, assegnando a tal fine un congruo termine non prorogabile.</a:t>
            </a:r>
          </a:p>
          <a:p>
            <a:pPr algn="ctr"/>
            <a:endParaRPr lang="it-IT" dirty="0">
              <a:solidFill>
                <a:schemeClr val="tx1"/>
              </a:solidFill>
            </a:endParaRPr>
          </a:p>
        </p:txBody>
      </p:sp>
      <p:sp>
        <p:nvSpPr>
          <p:cNvPr id="9" name="Fumetto: rettangolo con angoli arrotondati 8">
            <a:extLst>
              <a:ext uri="{FF2B5EF4-FFF2-40B4-BE49-F238E27FC236}">
                <a16:creationId xmlns:a16="http://schemas.microsoft.com/office/drawing/2014/main" id="{37E4D3ED-3209-B10E-3B6B-667E85B71488}"/>
              </a:ext>
            </a:extLst>
          </p:cNvPr>
          <p:cNvSpPr/>
          <p:nvPr/>
        </p:nvSpPr>
        <p:spPr>
          <a:xfrm>
            <a:off x="690092" y="73083"/>
            <a:ext cx="6672817" cy="5517038"/>
          </a:xfrm>
          <a:prstGeom prst="wedgeRoundRectCallout">
            <a:avLst>
              <a:gd name="adj1" fmla="val 68615"/>
              <a:gd name="adj2" fmla="val 11320"/>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rPr>
              <a:t>correttivo</a:t>
            </a:r>
          </a:p>
          <a:p>
            <a:pPr algn="ctr"/>
            <a:r>
              <a:rPr lang="it-IT" dirty="0">
                <a:solidFill>
                  <a:schemeClr val="tx1"/>
                </a:solidFill>
              </a:rPr>
              <a:t>Art. 104 c. 12 </a:t>
            </a:r>
          </a:p>
          <a:p>
            <a:pPr marL="285750" indent="-285750" algn="just">
              <a:buFontTx/>
              <a:buChar char="-"/>
            </a:pPr>
            <a:r>
              <a:rPr lang="it-IT" dirty="0">
                <a:solidFill>
                  <a:schemeClr val="tx1"/>
                </a:solidFill>
              </a:rPr>
              <a:t>Si attenua il divieto di partecipazione alla medesima gara dell’impresa principale e dell’impresa ausiliaria</a:t>
            </a:r>
          </a:p>
          <a:p>
            <a:pPr algn="just"/>
            <a:endParaRPr lang="it-IT" dirty="0">
              <a:solidFill>
                <a:schemeClr val="tx1"/>
              </a:solidFill>
            </a:endParaRPr>
          </a:p>
          <a:p>
            <a:pPr algn="just"/>
            <a:r>
              <a:rPr lang="it-IT" b="1" dirty="0">
                <a:solidFill>
                  <a:schemeClr val="tx1"/>
                </a:solidFill>
              </a:rPr>
              <a:t>In sostanza, impresa ausiliaria e impresa principale possono concorrere alla medesima gara se non ricorrono i noti indici rivelatori della riconducibilità delle due offerte a un unico centro decisionale</a:t>
            </a:r>
          </a:p>
          <a:p>
            <a:pPr algn="just"/>
            <a:endParaRPr lang="it-IT" dirty="0">
              <a:solidFill>
                <a:schemeClr val="tx1"/>
              </a:solidFill>
            </a:endParaRPr>
          </a:p>
          <a:p>
            <a:pPr marL="285750" indent="-285750" algn="just">
              <a:buFontTx/>
              <a:buChar char="-"/>
            </a:pPr>
            <a:r>
              <a:rPr lang="it-IT" dirty="0">
                <a:solidFill>
                  <a:schemeClr val="tx1"/>
                </a:solidFill>
              </a:rPr>
              <a:t>situazione di controllo di cui all’articolo 2359 del codice civile</a:t>
            </a:r>
          </a:p>
          <a:p>
            <a:pPr marL="285750" indent="-285750" algn="just">
              <a:buFontTx/>
              <a:buChar char="-"/>
            </a:pPr>
            <a:r>
              <a:rPr lang="it-IT" dirty="0">
                <a:solidFill>
                  <a:schemeClr val="tx1"/>
                </a:solidFill>
              </a:rPr>
              <a:t>intreccio parentale tra organi rappresentativi o tra soci o direttori tecnici</a:t>
            </a:r>
          </a:p>
          <a:p>
            <a:pPr marL="285750" indent="-285750" algn="just">
              <a:buFontTx/>
              <a:buChar char="-"/>
            </a:pPr>
            <a:r>
              <a:rPr lang="it-IT" dirty="0">
                <a:solidFill>
                  <a:schemeClr val="tx1"/>
                </a:solidFill>
              </a:rPr>
              <a:t>contiguità di sede</a:t>
            </a:r>
          </a:p>
          <a:p>
            <a:pPr marL="285750" indent="-285750" algn="just">
              <a:buFontTx/>
              <a:buChar char="-"/>
            </a:pPr>
            <a:r>
              <a:rPr lang="it-IT" dirty="0">
                <a:solidFill>
                  <a:schemeClr val="tx1"/>
                </a:solidFill>
              </a:rPr>
              <a:t>utenze in comune</a:t>
            </a:r>
          </a:p>
          <a:p>
            <a:pPr marL="285750" indent="-285750" algn="just">
              <a:buFontTx/>
              <a:buChar char="-"/>
            </a:pPr>
            <a:r>
              <a:rPr lang="it-IT" dirty="0">
                <a:solidFill>
                  <a:schemeClr val="tx1"/>
                </a:solidFill>
              </a:rPr>
              <a:t>identiche modalità formali di redazione delle offerte</a:t>
            </a:r>
          </a:p>
          <a:p>
            <a:pPr marL="285750" indent="-285750" algn="just">
              <a:buFontTx/>
              <a:buChar char="-"/>
            </a:pPr>
            <a:r>
              <a:rPr lang="it-IT" dirty="0">
                <a:solidFill>
                  <a:schemeClr val="tx1"/>
                </a:solidFill>
              </a:rPr>
              <a:t>strette relazioni temporali e locali nelle modalità di spedizione dei plichi</a:t>
            </a:r>
          </a:p>
          <a:p>
            <a:pPr marL="285750" indent="-285750" algn="just">
              <a:buFontTx/>
              <a:buChar char="-"/>
            </a:pPr>
            <a:r>
              <a:rPr lang="it-IT" dirty="0">
                <a:solidFill>
                  <a:schemeClr val="tx1"/>
                </a:solidFill>
              </a:rPr>
              <a:t>vicinanze cronologiche tra gli attestati SOA o tra le polizze assicurative a garanzia delle offerte</a:t>
            </a:r>
          </a:p>
          <a:p>
            <a:pPr algn="ctr"/>
            <a:endParaRPr lang="it-IT" dirty="0">
              <a:solidFill>
                <a:schemeClr val="tx1"/>
              </a:solidFill>
            </a:endParaRPr>
          </a:p>
        </p:txBody>
      </p:sp>
    </p:spTree>
    <p:extLst>
      <p:ext uri="{BB962C8B-B14F-4D97-AF65-F5344CB8AC3E}">
        <p14:creationId xmlns:p14="http://schemas.microsoft.com/office/powerpoint/2010/main" val="51804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AAFB1-8087-4DBA-6457-90F66C50895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BBD5F83-5332-48AA-8DAE-09799153AAEE}"/>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2E0E0656-2F09-639D-BABF-426C904FC5C8}"/>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8CEC22B3-AECC-F9B9-B2B1-5DDC47275288}"/>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8CEC22B3-AECC-F9B9-B2B1-5DDC47275288}"/>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9EACAD48-BEDE-1341-5088-C6ECB611BF5F}"/>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9EACAD48-BEDE-1341-5088-C6ECB611BF5F}"/>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1CE6078C-31AF-0AE9-C3FB-CF9C6BC03E95}"/>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1CE6078C-31AF-0AE9-C3FB-CF9C6BC03E95}"/>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9588DC30-1107-9CB2-9B58-2210721FEF4A}"/>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9588DC30-1107-9CB2-9B58-2210721FEF4A}"/>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FD267446-E705-2AC7-AB73-A72283EF128A}"/>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FD267446-E705-2AC7-AB73-A72283EF128A}"/>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F6B8BA24-FACD-59C5-1EDB-49252BCD789E}"/>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F6B8BA24-FACD-59C5-1EDB-49252BCD789E}"/>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4EAB1F68-AA89-F0D1-D69E-660664CB54F7}"/>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4EAB1F68-AA89-F0D1-D69E-660664CB54F7}"/>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2745F5F5-4854-9DEA-5EF1-DCE995CCD032}"/>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2745F5F5-4854-9DEA-5EF1-DCE995CCD032}"/>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BCD3699E-D439-F946-B54C-C70CBEA0BF21}"/>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BCD3699E-D439-F946-B54C-C70CBEA0BF21}"/>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3C166048-8A23-723A-4774-E08C1F3737B2}"/>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3C166048-8A23-723A-4774-E08C1F3737B2}"/>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8A1CAABB-2AE2-AF85-782F-F49F322CE6F8}"/>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8A1CAABB-2AE2-AF85-782F-F49F322CE6F8}"/>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A93A34EB-35D4-B4F5-4B19-093BA7D2ACC3}"/>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A93A34EB-35D4-B4F5-4B19-093BA7D2ACC3}"/>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40B4A339-AD27-DE35-1F84-235230A91F9D}"/>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40B4A339-AD27-DE35-1F84-235230A91F9D}"/>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709C2978-2E5C-A573-2DD6-15C3B794C59E}"/>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709C2978-2E5C-A573-2DD6-15C3B794C59E}"/>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3A16BBCC-9D86-1BD9-CB45-B31AD3B78091}"/>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3A16BBCC-9D86-1BD9-CB45-B31AD3B78091}"/>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30076878-20E0-EEA4-9248-DC146E3B314F}"/>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108 - Criteri di aggiudicazione degli appalti di lavori, servizi e forniture</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CB6E5ED9-AFFD-DCE4-AE05-FBB4C452CD82}"/>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D7DD7700-046F-9D9F-D453-7516C45EA5A6}"/>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3621FB81-16C1-5484-8403-B081AC63A98F}"/>
              </a:ext>
            </a:extLst>
          </p:cNvPr>
          <p:cNvSpPr>
            <a:spLocks noGrp="1"/>
          </p:cNvSpPr>
          <p:nvPr>
            <p:ph type="sldNum" sz="quarter" idx="12"/>
          </p:nvPr>
        </p:nvSpPr>
        <p:spPr/>
        <p:txBody>
          <a:bodyPr/>
          <a:lstStyle/>
          <a:p>
            <a:fld id="{577E625E-9F63-4F0D-B634-A1CAF123E05C}" type="slidenum">
              <a:rPr lang="it-IT" smtClean="0"/>
              <a:t>81</a:t>
            </a:fld>
            <a:endParaRPr lang="it-IT"/>
          </a:p>
        </p:txBody>
      </p:sp>
      <p:pic>
        <p:nvPicPr>
          <p:cNvPr id="3" name="Immagine 2">
            <a:extLst>
              <a:ext uri="{FF2B5EF4-FFF2-40B4-BE49-F238E27FC236}">
                <a16:creationId xmlns:a16="http://schemas.microsoft.com/office/drawing/2014/main" id="{0A2E9F3C-AD5C-BECE-A4A7-4628A474403A}"/>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8" name="Rettangolo con angoli arrotondati 7">
            <a:extLst>
              <a:ext uri="{FF2B5EF4-FFF2-40B4-BE49-F238E27FC236}">
                <a16:creationId xmlns:a16="http://schemas.microsoft.com/office/drawing/2014/main" id="{02C2C749-D683-05A4-2BEC-71CECAD61363}"/>
              </a:ext>
            </a:extLst>
          </p:cNvPr>
          <p:cNvSpPr/>
          <p:nvPr/>
        </p:nvSpPr>
        <p:spPr>
          <a:xfrm>
            <a:off x="310496" y="3093346"/>
            <a:ext cx="11709724" cy="3642978"/>
          </a:xfrm>
          <a:prstGeom prst="round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2400" dirty="0">
                <a:solidFill>
                  <a:schemeClr val="tx1"/>
                </a:solidFill>
              </a:rPr>
              <a:t>COSA PREVEDE L’ARTICOLO:</a:t>
            </a:r>
          </a:p>
          <a:p>
            <a:pPr algn="just"/>
            <a:r>
              <a:rPr lang="it-IT" sz="2400" dirty="0">
                <a:solidFill>
                  <a:schemeClr val="tx1"/>
                </a:solidFill>
              </a:rPr>
              <a:t>1) L’offerta economica deve indicare a pena di esclusione i costi della manodopera e gli oneri di sicurezza aziendali. Questa prescrizione subisce una deroga solo in relazione alle forniture senza posa in opera e ai servizi di natura intellettuale, per i quali il legislatore ha ritenuto che le loro caratteristiche siano tali da non</a:t>
            </a:r>
          </a:p>
          <a:p>
            <a:pPr algn="just"/>
            <a:r>
              <a:rPr lang="it-IT" sz="2400" dirty="0">
                <a:solidFill>
                  <a:schemeClr val="tx1"/>
                </a:solidFill>
              </a:rPr>
              <a:t>contemplare la necessità di indicare tali elementi.</a:t>
            </a:r>
          </a:p>
          <a:p>
            <a:pPr algn="just"/>
            <a:r>
              <a:rPr lang="it-IT" sz="2400" dirty="0">
                <a:solidFill>
                  <a:schemeClr val="tx1"/>
                </a:solidFill>
              </a:rPr>
              <a:t>2) OEV- Superamento della dicotomia tra variante in senso stretto e offerta migliorativa ritenendo la prima non ammessa e la seconda consentita  a condizione che non includano opere </a:t>
            </a:r>
            <a:r>
              <a:rPr lang="it-IT" sz="2400" b="1" dirty="0">
                <a:solidFill>
                  <a:schemeClr val="tx1"/>
                </a:solidFill>
              </a:rPr>
              <a:t>o prestazioni </a:t>
            </a:r>
            <a:r>
              <a:rPr lang="it-IT" sz="2400" dirty="0">
                <a:solidFill>
                  <a:schemeClr val="tx1"/>
                </a:solidFill>
              </a:rPr>
              <a:t>aggiuntive rispetto al progetto esecutivo.</a:t>
            </a:r>
          </a:p>
          <a:p>
            <a:pPr algn="just"/>
            <a:endParaRPr lang="it-IT" b="1" dirty="0">
              <a:solidFill>
                <a:schemeClr val="tx1"/>
              </a:solidFill>
            </a:endParaRPr>
          </a:p>
        </p:txBody>
      </p:sp>
      <p:sp>
        <p:nvSpPr>
          <p:cNvPr id="5" name="Fumetto: rettangolo con angoli arrotondati 4">
            <a:extLst>
              <a:ext uri="{FF2B5EF4-FFF2-40B4-BE49-F238E27FC236}">
                <a16:creationId xmlns:a16="http://schemas.microsoft.com/office/drawing/2014/main" id="{AEF78573-0C3D-8BDF-B659-E254EE260EF4}"/>
              </a:ext>
            </a:extLst>
          </p:cNvPr>
          <p:cNvSpPr/>
          <p:nvPr/>
        </p:nvSpPr>
        <p:spPr>
          <a:xfrm>
            <a:off x="3093011" y="451091"/>
            <a:ext cx="6672817" cy="5517038"/>
          </a:xfrm>
          <a:prstGeom prst="wedgeRoundRectCallou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000" i="1" dirty="0">
                <a:solidFill>
                  <a:schemeClr val="tx1"/>
                </a:solidFill>
              </a:rPr>
              <a:t>correttivo</a:t>
            </a:r>
          </a:p>
          <a:p>
            <a:pPr algn="ctr"/>
            <a:r>
              <a:rPr lang="it-IT" dirty="0">
                <a:solidFill>
                  <a:schemeClr val="tx1"/>
                </a:solidFill>
              </a:rPr>
              <a:t>ADD al c. 7 </a:t>
            </a:r>
          </a:p>
          <a:p>
            <a:pPr marL="285750" indent="-285750" algn="just">
              <a:buFontTx/>
              <a:buChar char="-"/>
            </a:pPr>
            <a:r>
              <a:rPr lang="it-IT" dirty="0">
                <a:solidFill>
                  <a:schemeClr val="tx1"/>
                </a:solidFill>
              </a:rPr>
              <a:t>Negli appalti di forniture o negli appalti misti che contengano elementi di un appalto di fornitura, i bandi di gara, gli avvisi, gli inviti possono prevedere </a:t>
            </a:r>
            <a:r>
              <a:rPr lang="it-IT" b="1" dirty="0">
                <a:solidFill>
                  <a:schemeClr val="tx1"/>
                </a:solidFill>
              </a:rPr>
              <a:t>criteri premiali </a:t>
            </a:r>
            <a:r>
              <a:rPr lang="it-IT" dirty="0">
                <a:solidFill>
                  <a:schemeClr val="tx1"/>
                </a:solidFill>
              </a:rPr>
              <a:t>atti a favorire la fornitura di </a:t>
            </a:r>
            <a:r>
              <a:rPr lang="it-IT" b="1" dirty="0">
                <a:solidFill>
                  <a:schemeClr val="tx1"/>
                </a:solidFill>
              </a:rPr>
              <a:t>prodotti da costruzione</a:t>
            </a:r>
            <a:r>
              <a:rPr lang="it-IT" dirty="0">
                <a:solidFill>
                  <a:schemeClr val="tx1"/>
                </a:solidFill>
              </a:rPr>
              <a:t> che rientrano in un sistema di scambio delle emissioni per la </a:t>
            </a:r>
            <a:r>
              <a:rPr lang="it-IT" b="1" dirty="0">
                <a:solidFill>
                  <a:schemeClr val="tx1"/>
                </a:solidFill>
              </a:rPr>
              <a:t>riduzione delle emissioni di gas a effetto serra.</a:t>
            </a:r>
          </a:p>
          <a:p>
            <a:pPr marL="285750" indent="-285750" algn="just">
              <a:buFontTx/>
              <a:buChar char="-"/>
            </a:pPr>
            <a:endParaRPr lang="it-IT" dirty="0">
              <a:solidFill>
                <a:schemeClr val="tx1"/>
              </a:solidFill>
            </a:endParaRPr>
          </a:p>
          <a:p>
            <a:pPr marL="285750" indent="-285750" algn="just">
              <a:buFontTx/>
              <a:buChar char="-"/>
            </a:pPr>
            <a:r>
              <a:rPr lang="it-IT" dirty="0">
                <a:solidFill>
                  <a:schemeClr val="tx1"/>
                </a:solidFill>
              </a:rPr>
              <a:t>Al fine di promuovere </a:t>
            </a:r>
            <a:r>
              <a:rPr lang="it-IT" b="1" dirty="0">
                <a:solidFill>
                  <a:schemeClr val="tx1"/>
                </a:solidFill>
              </a:rPr>
              <a:t>la parità di genere</a:t>
            </a:r>
            <a:r>
              <a:rPr lang="it-IT" dirty="0">
                <a:solidFill>
                  <a:schemeClr val="tx1"/>
                </a:solidFill>
              </a:rPr>
              <a:t>, le stazioni appaltanti prevedono nei bandi di gara, negli avvisi e negli inviti, </a:t>
            </a:r>
            <a:r>
              <a:rPr lang="it-IT" b="1" dirty="0">
                <a:solidFill>
                  <a:schemeClr val="tx1"/>
                </a:solidFill>
              </a:rPr>
              <a:t>il maggior punteggio </a:t>
            </a:r>
            <a:r>
              <a:rPr lang="it-IT" dirty="0">
                <a:solidFill>
                  <a:schemeClr val="tx1"/>
                </a:solidFill>
              </a:rPr>
              <a:t>da attribuire alle imprese per l’adozione di politiche tese al raggiungimento della parità di genere </a:t>
            </a:r>
            <a:r>
              <a:rPr lang="it-IT" b="1" dirty="0">
                <a:solidFill>
                  <a:schemeClr val="tx1"/>
                </a:solidFill>
              </a:rPr>
              <a:t>comprovata dal possesso della certificazione della parità di genere di cui all’articolo 46 -bis del codice delle pari opportunità tra uomo e donna</a:t>
            </a:r>
            <a:r>
              <a:rPr lang="it-IT" dirty="0">
                <a:solidFill>
                  <a:schemeClr val="tx1"/>
                </a:solidFill>
              </a:rPr>
              <a:t>, di cui al decreto legislativo 11 aprile 2006, n. 198.</a:t>
            </a:r>
          </a:p>
          <a:p>
            <a:pPr algn="ctr"/>
            <a:endParaRPr lang="it-IT" dirty="0">
              <a:solidFill>
                <a:schemeClr val="tx1"/>
              </a:solidFill>
            </a:endParaRPr>
          </a:p>
          <a:p>
            <a:pPr algn="ctr"/>
            <a:endParaRPr lang="it-IT" dirty="0">
              <a:solidFill>
                <a:schemeClr val="tx1"/>
              </a:solidFill>
            </a:endParaRPr>
          </a:p>
        </p:txBody>
      </p:sp>
    </p:spTree>
    <p:extLst>
      <p:ext uri="{BB962C8B-B14F-4D97-AF65-F5344CB8AC3E}">
        <p14:creationId xmlns:p14="http://schemas.microsoft.com/office/powerpoint/2010/main" val="35684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C0303-6A50-4726-3EF9-FD0F860482D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72AE100-6D99-421A-D7D1-63DF3F40B32E}"/>
              </a:ext>
            </a:extLst>
          </p:cNvPr>
          <p:cNvSpPr>
            <a:spLocks noGrp="1"/>
          </p:cNvSpPr>
          <p:nvPr>
            <p:ph type="ctrTitle"/>
          </p:nvPr>
        </p:nvSpPr>
        <p:spPr>
          <a:xfrm>
            <a:off x="1362723" y="1396076"/>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E2E61DD0-743B-25E7-F651-7998FACE7929}"/>
              </a:ext>
            </a:extLst>
          </p:cNvPr>
          <p:cNvGrpSpPr/>
          <p:nvPr/>
        </p:nvGrpSpPr>
        <p:grpSpPr>
          <a:xfrm>
            <a:off x="4467060" y="2981010"/>
            <a:ext cx="4895640" cy="228960"/>
            <a:chOff x="4467060" y="2981010"/>
            <a:chExt cx="4895640" cy="228960"/>
          </a:xfrm>
        </p:grpSpPr>
        <mc:AlternateContent xmlns:mc="http://schemas.openxmlformats.org/markup-compatibility/2006">
          <mc:Choice xmlns:p14="http://schemas.microsoft.com/office/powerpoint/2010/main" xmlns:aink="http://schemas.microsoft.com/office/drawing/2016/ink" Requires="p14 aink">
            <p:contentPart p14:bwMode="auto" r:id="rId2">
              <p14:nvContentPartPr>
                <p14:cNvPr id="37" name="Input penna 36">
                  <a:extLst>
                    <a:ext uri="{FF2B5EF4-FFF2-40B4-BE49-F238E27FC236}">
                      <a16:creationId xmlns:a16="http://schemas.microsoft.com/office/drawing/2014/main" id="{FAD4A569-F3DD-10A2-CCBF-C6481CCCA87F}"/>
                    </a:ext>
                  </a:extLst>
                </p14:cNvPr>
                <p14:cNvContentPartPr/>
                <p14:nvPr/>
              </p14:nvContentPartPr>
              <p14:xfrm>
                <a:off x="9286380" y="2981010"/>
                <a:ext cx="360" cy="3960"/>
              </p14:xfrm>
            </p:contentPart>
          </mc:Choice>
          <mc:Fallback>
            <p:pic>
              <p:nvPicPr>
                <p:cNvPr id="37" name="Input penna 36">
                  <a:extLst>
                    <a:ext uri="{FF2B5EF4-FFF2-40B4-BE49-F238E27FC236}">
                      <a16:creationId xmlns:a16="http://schemas.microsoft.com/office/drawing/2014/main" id="{FAD4A569-F3DD-10A2-CCBF-C6481CCCA87F}"/>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4">
              <p14:nvContentPartPr>
                <p14:cNvPr id="38" name="Input penna 37">
                  <a:extLst>
                    <a:ext uri="{FF2B5EF4-FFF2-40B4-BE49-F238E27FC236}">
                      <a16:creationId xmlns:a16="http://schemas.microsoft.com/office/drawing/2014/main" id="{6DD92C3D-815B-0D21-69BF-399334855F95}"/>
                    </a:ext>
                  </a:extLst>
                </p14:cNvPr>
                <p14:cNvContentPartPr/>
                <p14:nvPr/>
              </p14:nvContentPartPr>
              <p14:xfrm>
                <a:off x="9362340" y="3209610"/>
                <a:ext cx="360" cy="360"/>
              </p14:xfrm>
            </p:contentPart>
          </mc:Choice>
          <mc:Fallback>
            <p:pic>
              <p:nvPicPr>
                <p:cNvPr id="38" name="Input penna 37">
                  <a:extLst>
                    <a:ext uri="{FF2B5EF4-FFF2-40B4-BE49-F238E27FC236}">
                      <a16:creationId xmlns:a16="http://schemas.microsoft.com/office/drawing/2014/main" id="{6DD92C3D-815B-0D21-69BF-399334855F95}"/>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6">
              <p14:nvContentPartPr>
                <p14:cNvPr id="42" name="Input penna 41">
                  <a:extLst>
                    <a:ext uri="{FF2B5EF4-FFF2-40B4-BE49-F238E27FC236}">
                      <a16:creationId xmlns:a16="http://schemas.microsoft.com/office/drawing/2014/main" id="{56ABD2C8-A1FA-59C9-0DC7-C2A47BC7E65A}"/>
                    </a:ext>
                  </a:extLst>
                </p14:cNvPr>
                <p14:cNvContentPartPr/>
                <p14:nvPr/>
              </p14:nvContentPartPr>
              <p14:xfrm>
                <a:off x="4467060" y="3095490"/>
                <a:ext cx="360" cy="360"/>
              </p14:xfrm>
            </p:contentPart>
          </mc:Choice>
          <mc:Fallback>
            <p:pic>
              <p:nvPicPr>
                <p:cNvPr id="42" name="Input penna 41">
                  <a:extLst>
                    <a:ext uri="{FF2B5EF4-FFF2-40B4-BE49-F238E27FC236}">
                      <a16:creationId xmlns:a16="http://schemas.microsoft.com/office/drawing/2014/main" id="{56ABD2C8-A1FA-59C9-0DC7-C2A47BC7E65A}"/>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8">
              <p14:nvContentPartPr>
                <p14:cNvPr id="43" name="Input penna 42">
                  <a:extLst>
                    <a:ext uri="{FF2B5EF4-FFF2-40B4-BE49-F238E27FC236}">
                      <a16:creationId xmlns:a16="http://schemas.microsoft.com/office/drawing/2014/main" id="{E28E0F80-8075-A0F8-CBE3-1566104525C6}"/>
                    </a:ext>
                  </a:extLst>
                </p14:cNvPr>
                <p14:cNvContentPartPr/>
                <p14:nvPr/>
              </p14:nvContentPartPr>
              <p14:xfrm>
                <a:off x="4524300" y="3104850"/>
                <a:ext cx="360" cy="360"/>
              </p14:xfrm>
            </p:contentPart>
          </mc:Choice>
          <mc:Fallback>
            <p:pic>
              <p:nvPicPr>
                <p:cNvPr id="43" name="Input penna 42">
                  <a:extLst>
                    <a:ext uri="{FF2B5EF4-FFF2-40B4-BE49-F238E27FC236}">
                      <a16:creationId xmlns:a16="http://schemas.microsoft.com/office/drawing/2014/main" id="{E28E0F80-8075-A0F8-CBE3-1566104525C6}"/>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10">
            <p14:nvContentPartPr>
              <p14:cNvPr id="44" name="Input penna 43">
                <a:extLst>
                  <a:ext uri="{FF2B5EF4-FFF2-40B4-BE49-F238E27FC236}">
                    <a16:creationId xmlns:a16="http://schemas.microsoft.com/office/drawing/2014/main" id="{265B3298-BE60-93C8-6008-1F1E89277B53}"/>
                  </a:ext>
                </a:extLst>
              </p14:cNvPr>
              <p14:cNvContentPartPr/>
              <p14:nvPr/>
            </p14:nvContentPartPr>
            <p14:xfrm>
              <a:off x="12020220" y="3704610"/>
              <a:ext cx="360" cy="360"/>
            </p14:xfrm>
          </p:contentPart>
        </mc:Choice>
        <mc:Fallback>
          <p:pic>
            <p:nvPicPr>
              <p:cNvPr id="44" name="Input penna 43">
                <a:extLst>
                  <a:ext uri="{FF2B5EF4-FFF2-40B4-BE49-F238E27FC236}">
                    <a16:creationId xmlns:a16="http://schemas.microsoft.com/office/drawing/2014/main" id="{265B3298-BE60-93C8-6008-1F1E89277B53}"/>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6" name="Input penna 45">
                <a:extLst>
                  <a:ext uri="{FF2B5EF4-FFF2-40B4-BE49-F238E27FC236}">
                    <a16:creationId xmlns:a16="http://schemas.microsoft.com/office/drawing/2014/main" id="{ECB08609-CC47-54F2-8D2C-6FE445E2B6A8}"/>
                  </a:ext>
                </a:extLst>
              </p14:cNvPr>
              <p14:cNvContentPartPr/>
              <p14:nvPr/>
            </p14:nvContentPartPr>
            <p14:xfrm>
              <a:off x="6229260" y="2872650"/>
              <a:ext cx="3960" cy="3960"/>
            </p14:xfrm>
          </p:contentPart>
        </mc:Choice>
        <mc:Fallback>
          <p:pic>
            <p:nvPicPr>
              <p:cNvPr id="46" name="Input penna 45">
                <a:extLst>
                  <a:ext uri="{FF2B5EF4-FFF2-40B4-BE49-F238E27FC236}">
                    <a16:creationId xmlns:a16="http://schemas.microsoft.com/office/drawing/2014/main" id="{ECB08609-CC47-54F2-8D2C-6FE445E2B6A8}"/>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7" name="Input penna 46">
                <a:extLst>
                  <a:ext uri="{FF2B5EF4-FFF2-40B4-BE49-F238E27FC236}">
                    <a16:creationId xmlns:a16="http://schemas.microsoft.com/office/drawing/2014/main" id="{4A7F423B-8C7B-6F5B-7DED-F1A8EA5F7CE6}"/>
                  </a:ext>
                </a:extLst>
              </p14:cNvPr>
              <p14:cNvContentPartPr/>
              <p14:nvPr/>
            </p14:nvContentPartPr>
            <p14:xfrm>
              <a:off x="6476580" y="2971290"/>
              <a:ext cx="360" cy="360"/>
            </p14:xfrm>
          </p:contentPart>
        </mc:Choice>
        <mc:Fallback>
          <p:pic>
            <p:nvPicPr>
              <p:cNvPr id="47" name="Input penna 46">
                <a:extLst>
                  <a:ext uri="{FF2B5EF4-FFF2-40B4-BE49-F238E27FC236}">
                    <a16:creationId xmlns:a16="http://schemas.microsoft.com/office/drawing/2014/main" id="{4A7F423B-8C7B-6F5B-7DED-F1A8EA5F7CE6}"/>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8" name="Input penna 47">
                <a:extLst>
                  <a:ext uri="{FF2B5EF4-FFF2-40B4-BE49-F238E27FC236}">
                    <a16:creationId xmlns:a16="http://schemas.microsoft.com/office/drawing/2014/main" id="{67D0F3B2-105B-1810-AB17-7476730E84B0}"/>
                  </a:ext>
                </a:extLst>
              </p14:cNvPr>
              <p14:cNvContentPartPr/>
              <p14:nvPr/>
            </p14:nvContentPartPr>
            <p14:xfrm>
              <a:off x="6476580" y="2971290"/>
              <a:ext cx="360" cy="360"/>
            </p14:xfrm>
          </p:contentPart>
        </mc:Choice>
        <mc:Fallback>
          <p:pic>
            <p:nvPicPr>
              <p:cNvPr id="48" name="Input penna 47">
                <a:extLst>
                  <a:ext uri="{FF2B5EF4-FFF2-40B4-BE49-F238E27FC236}">
                    <a16:creationId xmlns:a16="http://schemas.microsoft.com/office/drawing/2014/main" id="{67D0F3B2-105B-1810-AB17-7476730E84B0}"/>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9" name="Input penna 48">
                <a:extLst>
                  <a:ext uri="{FF2B5EF4-FFF2-40B4-BE49-F238E27FC236}">
                    <a16:creationId xmlns:a16="http://schemas.microsoft.com/office/drawing/2014/main" id="{AF45056B-5A2C-6C0E-75CC-9F1998D18EE0}"/>
                  </a:ext>
                </a:extLst>
              </p14:cNvPr>
              <p14:cNvContentPartPr/>
              <p14:nvPr/>
            </p14:nvContentPartPr>
            <p14:xfrm>
              <a:off x="6370380" y="2971290"/>
              <a:ext cx="59040" cy="6480"/>
            </p14:xfrm>
          </p:contentPart>
        </mc:Choice>
        <mc:Fallback>
          <p:pic>
            <p:nvPicPr>
              <p:cNvPr id="49" name="Input penna 48">
                <a:extLst>
                  <a:ext uri="{FF2B5EF4-FFF2-40B4-BE49-F238E27FC236}">
                    <a16:creationId xmlns:a16="http://schemas.microsoft.com/office/drawing/2014/main" id="{AF45056B-5A2C-6C0E-75CC-9F1998D18EE0}"/>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19">
            <p14:nvContentPartPr>
              <p14:cNvPr id="10" name="Input penna 9">
                <a:extLst>
                  <a:ext uri="{FF2B5EF4-FFF2-40B4-BE49-F238E27FC236}">
                    <a16:creationId xmlns:a16="http://schemas.microsoft.com/office/drawing/2014/main" id="{C5377638-71A8-3A6F-4EC2-9B38FEBE0087}"/>
                  </a:ext>
                </a:extLst>
              </p14:cNvPr>
              <p14:cNvContentPartPr/>
              <p14:nvPr/>
            </p14:nvContentPartPr>
            <p14:xfrm>
              <a:off x="8824233" y="3257668"/>
              <a:ext cx="9720" cy="49320"/>
            </p14:xfrm>
          </p:contentPart>
        </mc:Choice>
        <mc:Fallback>
          <p:pic>
            <p:nvPicPr>
              <p:cNvPr id="10" name="Input penna 9">
                <a:extLst>
                  <a:ext uri="{FF2B5EF4-FFF2-40B4-BE49-F238E27FC236}">
                    <a16:creationId xmlns:a16="http://schemas.microsoft.com/office/drawing/2014/main" id="{C5377638-71A8-3A6F-4EC2-9B38FEBE0087}"/>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1">
            <p14:nvContentPartPr>
              <p14:cNvPr id="11" name="Input penna 10">
                <a:extLst>
                  <a:ext uri="{FF2B5EF4-FFF2-40B4-BE49-F238E27FC236}">
                    <a16:creationId xmlns:a16="http://schemas.microsoft.com/office/drawing/2014/main" id="{4A633CF6-376F-B5B3-0E5D-B6C191806DA0}"/>
                  </a:ext>
                </a:extLst>
              </p14:cNvPr>
              <p14:cNvContentPartPr/>
              <p14:nvPr/>
            </p14:nvContentPartPr>
            <p14:xfrm>
              <a:off x="931593" y="4047868"/>
              <a:ext cx="14760" cy="360"/>
            </p14:xfrm>
          </p:contentPart>
        </mc:Choice>
        <mc:Fallback>
          <p:pic>
            <p:nvPicPr>
              <p:cNvPr id="11" name="Input penna 10">
                <a:extLst>
                  <a:ext uri="{FF2B5EF4-FFF2-40B4-BE49-F238E27FC236}">
                    <a16:creationId xmlns:a16="http://schemas.microsoft.com/office/drawing/2014/main" id="{4A633CF6-376F-B5B3-0E5D-B6C191806DA0}"/>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3">
            <p14:nvContentPartPr>
              <p14:cNvPr id="12" name="Input penna 11">
                <a:extLst>
                  <a:ext uri="{FF2B5EF4-FFF2-40B4-BE49-F238E27FC236}">
                    <a16:creationId xmlns:a16="http://schemas.microsoft.com/office/drawing/2014/main" id="{466A0DB7-7489-8AE8-8DA9-49E639709C57}"/>
                  </a:ext>
                </a:extLst>
              </p14:cNvPr>
              <p14:cNvContentPartPr/>
              <p14:nvPr/>
            </p14:nvContentPartPr>
            <p14:xfrm>
              <a:off x="9161553" y="3284668"/>
              <a:ext cx="360" cy="360"/>
            </p14:xfrm>
          </p:contentPart>
        </mc:Choice>
        <mc:Fallback>
          <p:pic>
            <p:nvPicPr>
              <p:cNvPr id="12" name="Input penna 11">
                <a:extLst>
                  <a:ext uri="{FF2B5EF4-FFF2-40B4-BE49-F238E27FC236}">
                    <a16:creationId xmlns:a16="http://schemas.microsoft.com/office/drawing/2014/main" id="{466A0DB7-7489-8AE8-8DA9-49E639709C57}"/>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Input penna 16">
                <a:extLst>
                  <a:ext uri="{FF2B5EF4-FFF2-40B4-BE49-F238E27FC236}">
                    <a16:creationId xmlns:a16="http://schemas.microsoft.com/office/drawing/2014/main" id="{2FF898D5-2ECE-F8CC-2BCE-9A1DC75B08F0}"/>
                  </a:ext>
                </a:extLst>
              </p14:cNvPr>
              <p14:cNvContentPartPr/>
              <p14:nvPr/>
            </p14:nvContentPartPr>
            <p14:xfrm>
              <a:off x="6089673" y="3018268"/>
              <a:ext cx="360" cy="360"/>
            </p14:xfrm>
          </p:contentPart>
        </mc:Choice>
        <mc:Fallback>
          <p:pic>
            <p:nvPicPr>
              <p:cNvPr id="17" name="Input penna 16">
                <a:extLst>
                  <a:ext uri="{FF2B5EF4-FFF2-40B4-BE49-F238E27FC236}">
                    <a16:creationId xmlns:a16="http://schemas.microsoft.com/office/drawing/2014/main" id="{2FF898D5-2ECE-F8CC-2BCE-9A1DC75B08F0}"/>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put penna 17">
                <a:extLst>
                  <a:ext uri="{FF2B5EF4-FFF2-40B4-BE49-F238E27FC236}">
                    <a16:creationId xmlns:a16="http://schemas.microsoft.com/office/drawing/2014/main" id="{50500154-98E8-089A-38E0-93F8D28C5746}"/>
                  </a:ext>
                </a:extLst>
              </p14:cNvPr>
              <p14:cNvContentPartPr/>
              <p14:nvPr/>
            </p14:nvContentPartPr>
            <p14:xfrm>
              <a:off x="6107673" y="3097828"/>
              <a:ext cx="360" cy="360"/>
            </p14:xfrm>
          </p:contentPart>
        </mc:Choice>
        <mc:Fallback>
          <p:pic>
            <p:nvPicPr>
              <p:cNvPr id="18" name="Input penna 17">
                <a:extLst>
                  <a:ext uri="{FF2B5EF4-FFF2-40B4-BE49-F238E27FC236}">
                    <a16:creationId xmlns:a16="http://schemas.microsoft.com/office/drawing/2014/main" id="{50500154-98E8-089A-38E0-93F8D28C5746}"/>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mc:Choice xmlns:p14="http://schemas.microsoft.com/office/powerpoint/2010/main" xmlns:aink="http://schemas.microsoft.com/office/drawing/2016/ink" Requires="p14 aink">
          <p:contentPart p14:bwMode="auto" r:id="rId27">
            <p14:nvContentPartPr>
              <p14:cNvPr id="35" name="Input penna 34">
                <a:extLst>
                  <a:ext uri="{FF2B5EF4-FFF2-40B4-BE49-F238E27FC236}">
                    <a16:creationId xmlns:a16="http://schemas.microsoft.com/office/drawing/2014/main" id="{5CDF091B-0A44-D71D-50D6-73A0AD10B5B9}"/>
                  </a:ext>
                </a:extLst>
              </p14:cNvPr>
              <p14:cNvContentPartPr/>
              <p14:nvPr/>
            </p14:nvContentPartPr>
            <p14:xfrm>
              <a:off x="9482673" y="3435508"/>
              <a:ext cx="360" cy="360"/>
            </p14:xfrm>
          </p:contentPart>
        </mc:Choice>
        <mc:Fallback>
          <p:pic>
            <p:nvPicPr>
              <p:cNvPr id="35" name="Input penna 34">
                <a:extLst>
                  <a:ext uri="{FF2B5EF4-FFF2-40B4-BE49-F238E27FC236}">
                    <a16:creationId xmlns:a16="http://schemas.microsoft.com/office/drawing/2014/main" id="{5CDF091B-0A44-D71D-50D6-73A0AD10B5B9}"/>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C0B78E75-2FA6-772B-D5B2-B63F8E877859}"/>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Articolo 109 - Reputazione dell'impresa</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B95D2B15-7C4A-7C7D-B243-BC854D878565}"/>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4453AC3E-3830-A882-1473-396625CFC756}"/>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BB492A09-F500-86EB-6AA9-F2A2A7D82257}"/>
              </a:ext>
            </a:extLst>
          </p:cNvPr>
          <p:cNvSpPr>
            <a:spLocks noGrp="1"/>
          </p:cNvSpPr>
          <p:nvPr>
            <p:ph type="sldNum" sz="quarter" idx="12"/>
          </p:nvPr>
        </p:nvSpPr>
        <p:spPr/>
        <p:txBody>
          <a:bodyPr/>
          <a:lstStyle/>
          <a:p>
            <a:fld id="{577E625E-9F63-4F0D-B634-A1CAF123E05C}" type="slidenum">
              <a:rPr lang="it-IT" smtClean="0"/>
              <a:t>82</a:t>
            </a:fld>
            <a:endParaRPr lang="it-IT"/>
          </a:p>
        </p:txBody>
      </p:sp>
      <p:pic>
        <p:nvPicPr>
          <p:cNvPr id="3" name="Immagine 2">
            <a:extLst>
              <a:ext uri="{FF2B5EF4-FFF2-40B4-BE49-F238E27FC236}">
                <a16:creationId xmlns:a16="http://schemas.microsoft.com/office/drawing/2014/main" id="{F86ABBA8-D63A-3CCC-AE5B-B3083E09EFB0}"/>
              </a:ext>
            </a:extLst>
          </p:cNvPr>
          <p:cNvPicPr>
            <a:picLocks noChangeAspect="1"/>
          </p:cNvPicPr>
          <p:nvPr/>
        </p:nvPicPr>
        <p:blipFill>
          <a:blip r:embed="rId29"/>
          <a:stretch>
            <a:fillRect/>
          </a:stretch>
        </p:blipFill>
        <p:spPr>
          <a:xfrm>
            <a:off x="3608438" y="40466"/>
            <a:ext cx="4306528" cy="1303483"/>
          </a:xfrm>
          <a:prstGeom prst="rect">
            <a:avLst/>
          </a:prstGeom>
        </p:spPr>
      </p:pic>
      <p:sp>
        <p:nvSpPr>
          <p:cNvPr id="8" name="Rettangolo con angoli arrotondati 7">
            <a:extLst>
              <a:ext uri="{FF2B5EF4-FFF2-40B4-BE49-F238E27FC236}">
                <a16:creationId xmlns:a16="http://schemas.microsoft.com/office/drawing/2014/main" id="{15788894-D99D-4135-F139-635841D77DE1}"/>
              </a:ext>
            </a:extLst>
          </p:cNvPr>
          <p:cNvSpPr/>
          <p:nvPr/>
        </p:nvSpPr>
        <p:spPr>
          <a:xfrm>
            <a:off x="197005" y="3077777"/>
            <a:ext cx="11709724" cy="3642978"/>
          </a:xfrm>
          <a:prstGeom prst="roundRect">
            <a:avLst/>
          </a:prstGeom>
          <a:solidFill>
            <a:schemeClr val="accent6">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b="1" strike="sngStrike" dirty="0">
                <a:solidFill>
                  <a:schemeClr val="tx1"/>
                </a:solidFill>
              </a:rPr>
              <a:t>1. È istituito presso l'ANAC, che ne cura la gestione, un sistema digitale di monitoraggio delle prestazioni, quale elemento del fascicolo virtuale degli operatori. Il sistema è fondato su requisiti reputazionali valutati sulla base di indici qualitativi e quantitativi, oggettivi e misurabili, nonché sulla base di accertamenti definitivi, che esprimono l'affidabilità dell'impresa in fase esecutiva, il rispetto della legalità e degli obiettivi di sostenibilità e responsabilità sociale.</a:t>
            </a:r>
          </a:p>
          <a:p>
            <a:pPr algn="just"/>
            <a:r>
              <a:rPr lang="it-IT" b="1" strike="sngStrike" dirty="0">
                <a:solidFill>
                  <a:schemeClr val="tx1"/>
                </a:solidFill>
              </a:rPr>
              <a:t>2. L'ANAC definisce gli elementi del monitoraggio, le modalità di raccolta dei dati e il meccanismo di applicazione del sistema per incentivare gli operatori al rispetto dei principi del risultato di cui all'articolo 1 e di buona fede e affidamento di cui all'articolo 5, bilanciando questi elementi con il mantenimento dell'apertura del mercato, specie con riferimento alla partecipazione di nuovi operatori.</a:t>
            </a:r>
          </a:p>
          <a:p>
            <a:pPr algn="just"/>
            <a:r>
              <a:rPr lang="it-IT" b="1" strike="sngStrike" dirty="0">
                <a:solidFill>
                  <a:schemeClr val="tx1"/>
                </a:solidFill>
              </a:rPr>
              <a:t>3. Alla presente disposizione è data attuazione entro diciotto mesi dalla data di entrata in vigore del codice, anche tenendo conto dei risultati ottenuti nel periodo iniziale di sperimentazione.</a:t>
            </a:r>
          </a:p>
        </p:txBody>
      </p:sp>
    </p:spTree>
    <p:extLst>
      <p:ext uri="{BB962C8B-B14F-4D97-AF65-F5344CB8AC3E}">
        <p14:creationId xmlns:p14="http://schemas.microsoft.com/office/powerpoint/2010/main" val="3404392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39627F-C1DB-E3C1-05B5-13233F02C9F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4DD07F0-7236-CAA4-73A9-9AF450D2DBE5}"/>
              </a:ext>
            </a:extLst>
          </p:cNvPr>
          <p:cNvSpPr>
            <a:spLocks noGrp="1"/>
          </p:cNvSpPr>
          <p:nvPr>
            <p:ph type="ctrTitle"/>
          </p:nvPr>
        </p:nvSpPr>
        <p:spPr>
          <a:xfrm>
            <a:off x="1362723" y="1396076"/>
            <a:ext cx="9144000" cy="691241"/>
          </a:xfrm>
        </p:spPr>
        <p:txBody>
          <a:bodyPr anchor="t">
            <a:normAutofit fontScale="90000"/>
          </a:bodyPr>
          <a:lstStyle/>
          <a:p>
            <a:r>
              <a:rPr lang="it-IT" sz="2400" b="1" dirty="0"/>
              <a:t>Nuovo Codice</a:t>
            </a:r>
            <a:br>
              <a:rPr lang="it-IT" sz="2400" b="1" dirty="0"/>
            </a:br>
            <a:r>
              <a:rPr lang="it-IT" sz="2400" b="1" dirty="0"/>
              <a:t>PILLOLE</a:t>
            </a:r>
          </a:p>
        </p:txBody>
      </p:sp>
      <p:grpSp>
        <p:nvGrpSpPr>
          <p:cNvPr id="45" name="Gruppo 44">
            <a:extLst>
              <a:ext uri="{FF2B5EF4-FFF2-40B4-BE49-F238E27FC236}">
                <a16:creationId xmlns:a16="http://schemas.microsoft.com/office/drawing/2014/main" id="{3FAEB55C-31E8-E621-3B66-A35724FD1B2D}"/>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948633C7-B9DD-4FE2-6D52-56AFA43330CD}"/>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948633C7-B9DD-4FE2-6D52-56AFA43330CD}"/>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88EE71B2-46B5-30C5-ACB5-C3B5CB4E081C}"/>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88EE71B2-46B5-30C5-ACB5-C3B5CB4E081C}"/>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93EED509-0535-78C6-B193-1C2018CD94EF}"/>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93EED509-0535-78C6-B193-1C2018CD94EF}"/>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D77B0BB9-C65C-0A17-D4B8-5CA998DAAE1E}"/>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D77B0BB9-C65C-0A17-D4B8-5CA998DAAE1E}"/>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B317711C-5B08-C7A5-78F5-89BD513CC6AE}"/>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B317711C-5B08-C7A5-78F5-89BD513CC6AE}"/>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4DF1C092-FE58-D767-1E0E-8F86E42390C1}"/>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4DF1C092-FE58-D767-1E0E-8F86E42390C1}"/>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46777462-CF54-DC2F-A0AE-7C142DCE7FF8}"/>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46777462-CF54-DC2F-A0AE-7C142DCE7FF8}"/>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34CA3F3D-CFAD-469F-5934-F9EACCA22B64}"/>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34CA3F3D-CFAD-469F-5934-F9EACCA22B64}"/>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83C9EA4E-8B61-406E-DE28-8330E5DE4915}"/>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83C9EA4E-8B61-406E-DE28-8330E5DE4915}"/>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4D3D8A59-E66D-0948-B6A7-39E38F68BD8A}"/>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4D3D8A59-E66D-0948-B6A7-39E38F68BD8A}"/>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6C39BCBC-F962-A5D5-B05C-096634EDBE2E}"/>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6C39BCBC-F962-A5D5-B05C-096634EDBE2E}"/>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69175C81-336C-0229-E7E5-D611C5AD9130}"/>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69175C81-336C-0229-E7E5-D611C5AD9130}"/>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2FC95F3F-7D67-5BF6-8F4A-9666C6D730B9}"/>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2FC95F3F-7D67-5BF6-8F4A-9666C6D730B9}"/>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5F833472-F37D-BB53-DB99-82E3031D9D9C}"/>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5F833472-F37D-BB53-DB99-82E3031D9D9C}"/>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188C9923-809D-77A7-DA52-B502E35F6503}"/>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188C9923-809D-77A7-DA52-B502E35F6503}"/>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17247694-F9BA-F459-C15B-F9C70870FC92}"/>
              </a:ext>
            </a:extLst>
          </p:cNvPr>
          <p:cNvSpPr txBox="1">
            <a:spLocks/>
          </p:cNvSpPr>
          <p:nvPr/>
        </p:nvSpPr>
        <p:spPr>
          <a:xfrm>
            <a:off x="197005" y="2120214"/>
            <a:ext cx="11710084" cy="925487"/>
          </a:xfrm>
          <a:prstGeom prst="rect">
            <a:avLst/>
          </a:prstGeom>
          <a:ln>
            <a:solidFill>
              <a:schemeClr val="accent2"/>
            </a:solidFill>
          </a:ln>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PARTENARIATO PUBBLICO PRIVATO</a:t>
            </a:r>
          </a:p>
          <a:p>
            <a:r>
              <a:rPr lang="it-IT" sz="2800" b="1" dirty="0">
                <a:latin typeface="TimesNewRomanPS-BoldMT"/>
              </a:rPr>
              <a:t>Art. 193 – Finanza di Progetto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D6A1A95C-161C-A4A2-BF5D-B32EA9DE058E}"/>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11FAF448-5157-07CB-8E48-56F1FC63D169}"/>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C3C6499B-98F7-EC38-9373-96FB95BD0AF3}"/>
              </a:ext>
            </a:extLst>
          </p:cNvPr>
          <p:cNvSpPr>
            <a:spLocks noGrp="1"/>
          </p:cNvSpPr>
          <p:nvPr>
            <p:ph type="sldNum" sz="quarter" idx="12"/>
          </p:nvPr>
        </p:nvSpPr>
        <p:spPr/>
        <p:txBody>
          <a:bodyPr/>
          <a:lstStyle/>
          <a:p>
            <a:fld id="{577E625E-9F63-4F0D-B634-A1CAF123E05C}" type="slidenum">
              <a:rPr lang="it-IT" smtClean="0"/>
              <a:t>83</a:t>
            </a:fld>
            <a:endParaRPr lang="it-IT"/>
          </a:p>
        </p:txBody>
      </p:sp>
      <p:pic>
        <p:nvPicPr>
          <p:cNvPr id="3" name="Immagine 2">
            <a:extLst>
              <a:ext uri="{FF2B5EF4-FFF2-40B4-BE49-F238E27FC236}">
                <a16:creationId xmlns:a16="http://schemas.microsoft.com/office/drawing/2014/main" id="{FE93B3C7-3056-88C2-4685-687181B7B19C}"/>
              </a:ext>
            </a:extLst>
          </p:cNvPr>
          <p:cNvPicPr>
            <a:picLocks noChangeAspect="1"/>
          </p:cNvPicPr>
          <p:nvPr/>
        </p:nvPicPr>
        <p:blipFill>
          <a:blip r:embed="rId29"/>
          <a:stretch>
            <a:fillRect/>
          </a:stretch>
        </p:blipFill>
        <p:spPr>
          <a:xfrm>
            <a:off x="3480618" y="48853"/>
            <a:ext cx="4306528" cy="1303483"/>
          </a:xfrm>
          <a:prstGeom prst="rect">
            <a:avLst/>
          </a:prstGeom>
        </p:spPr>
      </p:pic>
      <p:sp>
        <p:nvSpPr>
          <p:cNvPr id="8" name="Rettangolo con angoli arrotondati 7">
            <a:extLst>
              <a:ext uri="{FF2B5EF4-FFF2-40B4-BE49-F238E27FC236}">
                <a16:creationId xmlns:a16="http://schemas.microsoft.com/office/drawing/2014/main" id="{64496683-03D2-D204-9F44-A29C0C5AC1C1}"/>
              </a:ext>
            </a:extLst>
          </p:cNvPr>
          <p:cNvSpPr/>
          <p:nvPr/>
        </p:nvSpPr>
        <p:spPr>
          <a:xfrm>
            <a:off x="197005" y="3333987"/>
            <a:ext cx="2723760" cy="3022363"/>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600" b="1" dirty="0">
                <a:solidFill>
                  <a:schemeClr val="tx1"/>
                </a:solidFill>
              </a:rPr>
              <a:t>INIZIATIVA PRIVATA:</a:t>
            </a:r>
          </a:p>
          <a:p>
            <a:pPr algn="just"/>
            <a:r>
              <a:rPr lang="it-IT" sz="1600" b="1" dirty="0">
                <a:solidFill>
                  <a:schemeClr val="tx1"/>
                </a:solidFill>
              </a:rPr>
              <a:t>Interventi previsti o non nella Programmazione dell’Ente</a:t>
            </a:r>
          </a:p>
          <a:p>
            <a:pPr algn="just"/>
            <a:endParaRPr lang="it-IT" sz="1600" b="1" dirty="0">
              <a:solidFill>
                <a:schemeClr val="tx1"/>
              </a:solidFill>
            </a:endParaRPr>
          </a:p>
          <a:p>
            <a:pPr algn="just"/>
            <a:endParaRPr lang="it-IT" sz="1600" b="1" dirty="0">
              <a:solidFill>
                <a:schemeClr val="tx1"/>
              </a:solidFill>
            </a:endParaRPr>
          </a:p>
          <a:p>
            <a:pPr algn="just"/>
            <a:r>
              <a:rPr lang="it-IT" sz="1600" b="1" dirty="0">
                <a:solidFill>
                  <a:schemeClr val="tx1"/>
                </a:solidFill>
              </a:rPr>
              <a:t>INIZIATIVA PUBBLICA:</a:t>
            </a:r>
          </a:p>
          <a:p>
            <a:pPr algn="just"/>
            <a:r>
              <a:rPr lang="it-IT" sz="1600" b="1" dirty="0">
                <a:solidFill>
                  <a:schemeClr val="tx1"/>
                </a:solidFill>
              </a:rPr>
              <a:t>Interventi inseriti nella Programmazione dell’Ente</a:t>
            </a:r>
          </a:p>
        </p:txBody>
      </p:sp>
      <p:sp>
        <p:nvSpPr>
          <p:cNvPr id="5" name="Rettangolo con angoli arrotondati 4">
            <a:extLst>
              <a:ext uri="{FF2B5EF4-FFF2-40B4-BE49-F238E27FC236}">
                <a16:creationId xmlns:a16="http://schemas.microsoft.com/office/drawing/2014/main" id="{95926C63-D448-6E8F-3790-F7D5D40F0945}"/>
              </a:ext>
            </a:extLst>
          </p:cNvPr>
          <p:cNvSpPr/>
          <p:nvPr/>
        </p:nvSpPr>
        <p:spPr>
          <a:xfrm>
            <a:off x="3063546" y="3339170"/>
            <a:ext cx="2723760" cy="2967031"/>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600" b="1" dirty="0">
                <a:solidFill>
                  <a:schemeClr val="tx1"/>
                </a:solidFill>
              </a:rPr>
              <a:t>INIZIATIVA PRIVATA: </a:t>
            </a:r>
          </a:p>
          <a:p>
            <a:pPr algn="just"/>
            <a:endParaRPr lang="it-IT" sz="1600" b="1" dirty="0">
              <a:solidFill>
                <a:schemeClr val="tx1"/>
              </a:solidFill>
            </a:endParaRPr>
          </a:p>
          <a:p>
            <a:pPr algn="just"/>
            <a:endParaRPr lang="it-IT" sz="1600" b="1" dirty="0">
              <a:solidFill>
                <a:schemeClr val="tx1"/>
              </a:solidFill>
            </a:endParaRPr>
          </a:p>
          <a:p>
            <a:pPr algn="ctr"/>
            <a:r>
              <a:rPr lang="it-IT" sz="1600" b="1" dirty="0">
                <a:solidFill>
                  <a:schemeClr val="tx1"/>
                </a:solidFill>
              </a:rPr>
              <a:t>2 Modalità</a:t>
            </a:r>
          </a:p>
        </p:txBody>
      </p:sp>
      <p:sp>
        <p:nvSpPr>
          <p:cNvPr id="9" name="Rettangolo con angoli arrotondati 8">
            <a:extLst>
              <a:ext uri="{FF2B5EF4-FFF2-40B4-BE49-F238E27FC236}">
                <a16:creationId xmlns:a16="http://schemas.microsoft.com/office/drawing/2014/main" id="{10589073-6550-3DE6-1A02-212301A39E23}"/>
              </a:ext>
            </a:extLst>
          </p:cNvPr>
          <p:cNvSpPr/>
          <p:nvPr/>
        </p:nvSpPr>
        <p:spPr>
          <a:xfrm>
            <a:off x="6791520" y="3284847"/>
            <a:ext cx="2723760" cy="1458787"/>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600" b="1" dirty="0">
                <a:solidFill>
                  <a:schemeClr val="tx1"/>
                </a:solidFill>
              </a:rPr>
              <a:t>1° Modalità:</a:t>
            </a:r>
          </a:p>
          <a:p>
            <a:pPr marL="285750" indent="-285750" algn="just">
              <a:buFontTx/>
              <a:buChar char="-"/>
            </a:pPr>
            <a:r>
              <a:rPr lang="it-IT" sz="1600" b="1" dirty="0">
                <a:solidFill>
                  <a:schemeClr val="tx1"/>
                </a:solidFill>
              </a:rPr>
              <a:t>Manifestazione di Interesse</a:t>
            </a:r>
          </a:p>
          <a:p>
            <a:pPr marL="285750" indent="-285750" algn="just">
              <a:buFontTx/>
              <a:buChar char="-"/>
            </a:pPr>
            <a:r>
              <a:rPr lang="it-IT" sz="1600" b="1" dirty="0">
                <a:solidFill>
                  <a:schemeClr val="tx1"/>
                </a:solidFill>
              </a:rPr>
              <a:t>Pubblicazione delle informazioni sul sito </a:t>
            </a:r>
            <a:r>
              <a:rPr lang="it-IT" sz="1600" b="1" dirty="0" err="1">
                <a:solidFill>
                  <a:schemeClr val="tx1"/>
                </a:solidFill>
              </a:rPr>
              <a:t>Amm</a:t>
            </a:r>
            <a:r>
              <a:rPr lang="it-IT" sz="1600" b="1" dirty="0">
                <a:solidFill>
                  <a:schemeClr val="tx1"/>
                </a:solidFill>
              </a:rPr>
              <a:t>. Trasparente</a:t>
            </a:r>
          </a:p>
        </p:txBody>
      </p:sp>
      <p:sp>
        <p:nvSpPr>
          <p:cNvPr id="13" name="Rettangolo con angoli arrotondati 12">
            <a:extLst>
              <a:ext uri="{FF2B5EF4-FFF2-40B4-BE49-F238E27FC236}">
                <a16:creationId xmlns:a16="http://schemas.microsoft.com/office/drawing/2014/main" id="{378ED3F1-D558-96D7-C162-9DE8FED6A4A9}"/>
              </a:ext>
            </a:extLst>
          </p:cNvPr>
          <p:cNvSpPr/>
          <p:nvPr/>
        </p:nvSpPr>
        <p:spPr>
          <a:xfrm>
            <a:off x="6791520" y="5084245"/>
            <a:ext cx="2723760" cy="122849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600" b="1" dirty="0">
                <a:solidFill>
                  <a:schemeClr val="tx1"/>
                </a:solidFill>
              </a:rPr>
              <a:t>2° Modalità:</a:t>
            </a:r>
          </a:p>
          <a:p>
            <a:pPr algn="just"/>
            <a:r>
              <a:rPr lang="it-IT" sz="1600" b="1" dirty="0">
                <a:solidFill>
                  <a:schemeClr val="tx1"/>
                </a:solidFill>
              </a:rPr>
              <a:t>-  Presentazione diretta di una proposta con documentazione light</a:t>
            </a:r>
          </a:p>
        </p:txBody>
      </p:sp>
      <p:sp>
        <p:nvSpPr>
          <p:cNvPr id="14" name="Freccia in su 13">
            <a:extLst>
              <a:ext uri="{FF2B5EF4-FFF2-40B4-BE49-F238E27FC236}">
                <a16:creationId xmlns:a16="http://schemas.microsoft.com/office/drawing/2014/main" id="{074BE5D1-8C78-625D-5F77-720341B7B202}"/>
              </a:ext>
            </a:extLst>
          </p:cNvPr>
          <p:cNvSpPr/>
          <p:nvPr/>
        </p:nvSpPr>
        <p:spPr>
          <a:xfrm rot="5400000">
            <a:off x="6180226" y="4379239"/>
            <a:ext cx="284987" cy="983105"/>
          </a:xfrm>
          <a:prstGeom prst="up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5" name="Fumetto: rettangolo con angoli arrotondati 14">
            <a:extLst>
              <a:ext uri="{FF2B5EF4-FFF2-40B4-BE49-F238E27FC236}">
                <a16:creationId xmlns:a16="http://schemas.microsoft.com/office/drawing/2014/main" id="{F7B57709-C0D7-7BC7-3D1D-859D1FF81E37}"/>
              </a:ext>
            </a:extLst>
          </p:cNvPr>
          <p:cNvSpPr/>
          <p:nvPr/>
        </p:nvSpPr>
        <p:spPr>
          <a:xfrm>
            <a:off x="727587" y="462116"/>
            <a:ext cx="10856961" cy="4155836"/>
          </a:xfrm>
          <a:prstGeom prst="wedgeRoundRectCallout">
            <a:avLst>
              <a:gd name="adj1" fmla="val 9750"/>
              <a:gd name="adj2" fmla="val 64641"/>
              <a:gd name="adj3" fmla="val 16667"/>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it-IT" sz="1600" b="1" dirty="0">
                <a:solidFill>
                  <a:schemeClr val="tx1"/>
                </a:solidFill>
              </a:rPr>
              <a:t>Per le concessioni di lavori</a:t>
            </a:r>
          </a:p>
          <a:p>
            <a:pPr marL="228600" indent="-228600" algn="just">
              <a:buAutoNum type="alphaLcParenR"/>
            </a:pPr>
            <a:r>
              <a:rPr lang="it-IT" sz="1600" dirty="0">
                <a:solidFill>
                  <a:schemeClr val="tx1"/>
                </a:solidFill>
              </a:rPr>
              <a:t>relazione generale;</a:t>
            </a:r>
          </a:p>
          <a:p>
            <a:pPr marL="228600" indent="-228600" algn="just">
              <a:buAutoNum type="alphaLcParenR"/>
            </a:pPr>
            <a:r>
              <a:rPr lang="it-IT" sz="1600" dirty="0">
                <a:solidFill>
                  <a:schemeClr val="tx1"/>
                </a:solidFill>
              </a:rPr>
              <a:t>relazione tecnica relativa al contesto territoriale nel quale l'opera è inserita, contenente anche una descrizione dell'opera medesima; la relazione è altresì corredata dagli approfondimenti richiesti dal RUP in funzione della natura e dell'ubicazione dell'intervento;</a:t>
            </a:r>
          </a:p>
          <a:p>
            <a:pPr marL="228600" indent="-228600" algn="just">
              <a:buAutoNum type="alphaLcParenR"/>
            </a:pPr>
            <a:r>
              <a:rPr lang="it-IT" sz="1600" dirty="0">
                <a:solidFill>
                  <a:schemeClr val="tx1"/>
                </a:solidFill>
              </a:rPr>
              <a:t>relazione preliminare di sostenibilità dell'opera;</a:t>
            </a:r>
          </a:p>
          <a:p>
            <a:pPr marL="228600" indent="-228600" algn="just">
              <a:buAutoNum type="alphaLcParenR"/>
            </a:pPr>
            <a:r>
              <a:rPr lang="it-IT" sz="1600" dirty="0">
                <a:solidFill>
                  <a:schemeClr val="tx1"/>
                </a:solidFill>
              </a:rPr>
              <a:t>elaborati grafici tipologici delle opere (planimetrie, prospetti e sezioni tipo);</a:t>
            </a:r>
          </a:p>
          <a:p>
            <a:pPr marL="228600" indent="-228600" algn="just">
              <a:buAutoNum type="alphaLcParenR"/>
            </a:pPr>
            <a:r>
              <a:rPr lang="it-IT" sz="1600" dirty="0">
                <a:solidFill>
                  <a:schemeClr val="tx1"/>
                </a:solidFill>
              </a:rPr>
              <a:t>computo metrico estimativo preliminare dell'opera, coerente con gli elaborati grafici tipologici di cui alla lettera d);</a:t>
            </a:r>
          </a:p>
          <a:p>
            <a:pPr marL="228600" indent="-228600" algn="just">
              <a:buAutoNum type="alphaLcParenR"/>
            </a:pPr>
            <a:r>
              <a:rPr lang="it-IT" sz="1600" dirty="0">
                <a:solidFill>
                  <a:schemeClr val="tx1"/>
                </a:solidFill>
              </a:rPr>
              <a:t>cronoprogramma.</a:t>
            </a:r>
          </a:p>
          <a:p>
            <a:pPr algn="just"/>
            <a:endParaRPr lang="it-IT" sz="1600" dirty="0">
              <a:solidFill>
                <a:schemeClr val="tx1"/>
              </a:solidFill>
            </a:endParaRPr>
          </a:p>
          <a:p>
            <a:pPr algn="just"/>
            <a:r>
              <a:rPr lang="it-IT" sz="1600" b="1" dirty="0">
                <a:solidFill>
                  <a:schemeClr val="tx1"/>
                </a:solidFill>
              </a:rPr>
              <a:t>Per le concessioni di servizi, il progetto di fattibilità è composto almeno dai seguenti elaborati:</a:t>
            </a:r>
          </a:p>
          <a:p>
            <a:pPr marL="228600" indent="-228600" algn="just">
              <a:buAutoNum type="alphaLcParenR"/>
            </a:pPr>
            <a:r>
              <a:rPr lang="it-IT" sz="1600" dirty="0">
                <a:solidFill>
                  <a:schemeClr val="tx1"/>
                </a:solidFill>
              </a:rPr>
              <a:t>una relazione tecnico-illustrativa, che identifica gli elementi tecnici, economici e finanziari dell'investimento e specifica i costi del servizio in rapporto alle sue componenti, come identificate nel documento di specificazione delle caratteristiche del servizio e della gestione, nonché agli elementi evidenziati nel piano economico finanziario della proposta;</a:t>
            </a:r>
          </a:p>
          <a:p>
            <a:pPr marL="228600" indent="-228600" algn="just">
              <a:buAutoNum type="alphaLcParenR"/>
            </a:pPr>
            <a:r>
              <a:rPr lang="it-IT" sz="1600" dirty="0">
                <a:solidFill>
                  <a:schemeClr val="tx1"/>
                </a:solidFill>
              </a:rPr>
              <a:t>il cronoprogramma di attuazione dei servizi</a:t>
            </a:r>
          </a:p>
        </p:txBody>
      </p:sp>
    </p:spTree>
    <p:extLst>
      <p:ext uri="{BB962C8B-B14F-4D97-AF65-F5344CB8AC3E}">
        <p14:creationId xmlns:p14="http://schemas.microsoft.com/office/powerpoint/2010/main" val="3528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FE0DB-654A-EE2C-2968-6A8D6826D4A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E795AAC-B164-BD77-A867-585AC6F2FE2D}"/>
              </a:ext>
            </a:extLst>
          </p:cNvPr>
          <p:cNvSpPr>
            <a:spLocks noGrp="1"/>
          </p:cNvSpPr>
          <p:nvPr>
            <p:ph type="ctrTitle"/>
          </p:nvPr>
        </p:nvSpPr>
        <p:spPr>
          <a:xfrm>
            <a:off x="1327872" y="1079710"/>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107008BA-400C-045A-4322-D9E3466E07BA}"/>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98B09EFA-7300-5685-5896-F23600EF1E82}"/>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98B09EFA-7300-5685-5896-F23600EF1E82}"/>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E7380C89-0222-CADC-5F0B-00E4C25CEDC0}"/>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E7380C89-0222-CADC-5F0B-00E4C25CEDC0}"/>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A8FEC741-0CEA-6D9E-1609-97C668C59DF0}"/>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A8FEC741-0CEA-6D9E-1609-97C668C59DF0}"/>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B9508C7F-059F-F433-DB08-7087FA717FDB}"/>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B9508C7F-059F-F433-DB08-7087FA717FDB}"/>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D644F5A2-EA4D-28B0-9E61-34413A4D2F7B}"/>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D644F5A2-EA4D-28B0-9E61-34413A4D2F7B}"/>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4830D0B1-B7C4-B456-ECE6-3E2225BA42AD}"/>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4830D0B1-B7C4-B456-ECE6-3E2225BA42AD}"/>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94DF79DB-8284-CA61-4CFB-F320B64BC8D9}"/>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94DF79DB-8284-CA61-4CFB-F320B64BC8D9}"/>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28DAFC96-D439-10B6-8F1C-12C885F19157}"/>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28DAFC96-D439-10B6-8F1C-12C885F19157}"/>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8DBC3CAE-57EA-13CD-4F53-02F14BE57D19}"/>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8DBC3CAE-57EA-13CD-4F53-02F14BE57D19}"/>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1F92D59F-93BD-78D6-CF9B-C2AABCABDE24}"/>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1F92D59F-93BD-78D6-CF9B-C2AABCABDE24}"/>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4B65B9FD-E011-8195-C2EF-9D29F11EAE4D}"/>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4B65B9FD-E011-8195-C2EF-9D29F11EAE4D}"/>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13E154E4-15E1-C658-48BD-E57475C9AA3B}"/>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13E154E4-15E1-C658-48BD-E57475C9AA3B}"/>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4DA449E1-D10F-001F-5789-9F66932FAB5E}"/>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4DA449E1-D10F-001F-5789-9F66932FAB5E}"/>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5580EFCE-2CCB-AB27-6A03-AA09F28DAAE5}"/>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5580EFCE-2CCB-AB27-6A03-AA09F28DAAE5}"/>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D857108C-D31E-C219-A1D8-DE2A01079205}"/>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D857108C-D31E-C219-A1D8-DE2A01079205}"/>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841D1ED9-C1AF-8363-F000-3323F3CBBF29}"/>
              </a:ext>
            </a:extLst>
          </p:cNvPr>
          <p:cNvSpPr txBox="1">
            <a:spLocks/>
          </p:cNvSpPr>
          <p:nvPr/>
        </p:nvSpPr>
        <p:spPr>
          <a:xfrm>
            <a:off x="197005" y="1728636"/>
            <a:ext cx="11710084" cy="925487"/>
          </a:xfrm>
          <a:prstGeom prst="rect">
            <a:avLst/>
          </a:prstGeom>
          <a:ln>
            <a:solidFill>
              <a:schemeClr val="accent2"/>
            </a:solidFill>
          </a:ln>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PARTENARIATO PUBBLICO PRIVATO</a:t>
            </a:r>
          </a:p>
          <a:p>
            <a:r>
              <a:rPr lang="it-IT" sz="2800" b="1" dirty="0">
                <a:latin typeface="TimesNewRomanPS-BoldMT"/>
              </a:rPr>
              <a:t>Art. 193 – Finanza di Progetto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A98617BC-F41B-83F9-2082-C1806DB17BF4}"/>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126AAF3E-24A8-6424-CC7F-8BAF2AC70F41}"/>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B0426B1C-712F-7C82-F0ED-F1EA5843BA92}"/>
              </a:ext>
            </a:extLst>
          </p:cNvPr>
          <p:cNvSpPr>
            <a:spLocks noGrp="1"/>
          </p:cNvSpPr>
          <p:nvPr>
            <p:ph type="sldNum" sz="quarter" idx="12"/>
          </p:nvPr>
        </p:nvSpPr>
        <p:spPr/>
        <p:txBody>
          <a:bodyPr/>
          <a:lstStyle/>
          <a:p>
            <a:fld id="{577E625E-9F63-4F0D-B634-A1CAF123E05C}" type="slidenum">
              <a:rPr lang="it-IT" smtClean="0"/>
              <a:t>84</a:t>
            </a:fld>
            <a:endParaRPr lang="it-IT"/>
          </a:p>
        </p:txBody>
      </p:sp>
      <p:pic>
        <p:nvPicPr>
          <p:cNvPr id="3" name="Immagine 2">
            <a:extLst>
              <a:ext uri="{FF2B5EF4-FFF2-40B4-BE49-F238E27FC236}">
                <a16:creationId xmlns:a16="http://schemas.microsoft.com/office/drawing/2014/main" id="{BB1F02CB-DA41-2118-5010-249C95A205FE}"/>
              </a:ext>
            </a:extLst>
          </p:cNvPr>
          <p:cNvPicPr>
            <a:picLocks noChangeAspect="1"/>
          </p:cNvPicPr>
          <p:nvPr/>
        </p:nvPicPr>
        <p:blipFill>
          <a:blip r:embed="rId29"/>
          <a:stretch>
            <a:fillRect/>
          </a:stretch>
        </p:blipFill>
        <p:spPr>
          <a:xfrm>
            <a:off x="3505500" y="-260548"/>
            <a:ext cx="4306528" cy="1303483"/>
          </a:xfrm>
          <a:prstGeom prst="rect">
            <a:avLst/>
          </a:prstGeom>
        </p:spPr>
      </p:pic>
      <p:sp>
        <p:nvSpPr>
          <p:cNvPr id="16" name="Rettangolo con angoli arrotondati 15">
            <a:extLst>
              <a:ext uri="{FF2B5EF4-FFF2-40B4-BE49-F238E27FC236}">
                <a16:creationId xmlns:a16="http://schemas.microsoft.com/office/drawing/2014/main" id="{F0AA1762-4107-8098-5153-43546F953543}"/>
              </a:ext>
            </a:extLst>
          </p:cNvPr>
          <p:cNvSpPr/>
          <p:nvPr/>
        </p:nvSpPr>
        <p:spPr>
          <a:xfrm>
            <a:off x="4690167" y="2657587"/>
            <a:ext cx="2723760" cy="122849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600" b="1" dirty="0">
                <a:solidFill>
                  <a:schemeClr val="tx1"/>
                </a:solidFill>
              </a:rPr>
              <a:t>DOPO PRESENTAZIONE PROPOSTA «light»</a:t>
            </a:r>
          </a:p>
        </p:txBody>
      </p:sp>
      <p:sp>
        <p:nvSpPr>
          <p:cNvPr id="19" name="Rettangolo con angoli arrotondati 18">
            <a:extLst>
              <a:ext uri="{FF2B5EF4-FFF2-40B4-BE49-F238E27FC236}">
                <a16:creationId xmlns:a16="http://schemas.microsoft.com/office/drawing/2014/main" id="{DF75DA74-7EE2-32E9-6284-603557FD2AB0}"/>
              </a:ext>
            </a:extLst>
          </p:cNvPr>
          <p:cNvSpPr/>
          <p:nvPr/>
        </p:nvSpPr>
        <p:spPr>
          <a:xfrm>
            <a:off x="327864" y="3865305"/>
            <a:ext cx="2723760" cy="2673607"/>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100" dirty="0">
                <a:solidFill>
                  <a:schemeClr val="tx1"/>
                </a:solidFill>
              </a:rPr>
              <a:t>l'ente concedente dà notizia nella sezione «Amministrazione trasparente» della presentazione della proposta e provvede, altresì, ad indicare un termine, non inferiore a sessanta giorni, commisurato alla complessità del progetto, per la presentazione da parte di altri operatori economici, in qualità di proponenti, di proposte relative al medesimo intervento, redatte nel rispetto delle disposizioni del comma 3.</a:t>
            </a:r>
          </a:p>
        </p:txBody>
      </p:sp>
      <p:sp>
        <p:nvSpPr>
          <p:cNvPr id="21" name="Rettangolo con angoli arrotondati 20">
            <a:extLst>
              <a:ext uri="{FF2B5EF4-FFF2-40B4-BE49-F238E27FC236}">
                <a16:creationId xmlns:a16="http://schemas.microsoft.com/office/drawing/2014/main" id="{D3E72B2E-37A8-5F4C-0961-61BFF9E62976}"/>
              </a:ext>
            </a:extLst>
          </p:cNvPr>
          <p:cNvSpPr/>
          <p:nvPr/>
        </p:nvSpPr>
        <p:spPr>
          <a:xfrm>
            <a:off x="3925920" y="4156433"/>
            <a:ext cx="2970720" cy="225907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000" dirty="0">
                <a:solidFill>
                  <a:schemeClr val="tx1"/>
                </a:solidFill>
              </a:rPr>
              <a:t>Entro quarantacinque giorni dalla scadenza del termine per la presentazione  di eventuali altre proposte,  l'ente individua in forma comparativa, sulla base di criteri che tengano conto della fattibilità delle proposte e della corrispondenza dei progetti e dei relativi piani economici e finanziari ai fabbisogni dell'ente concedente, una o più proposte, presentate ai sensi del comma 3 o del comma 4, da sottoporre alla procedura di valutazione di cui al comma 6.</a:t>
            </a:r>
          </a:p>
        </p:txBody>
      </p:sp>
      <p:sp>
        <p:nvSpPr>
          <p:cNvPr id="23" name="Rettangolo con angoli arrotondati 22">
            <a:extLst>
              <a:ext uri="{FF2B5EF4-FFF2-40B4-BE49-F238E27FC236}">
                <a16:creationId xmlns:a16="http://schemas.microsoft.com/office/drawing/2014/main" id="{034D4652-4C40-4FA5-F0B0-DB9F159741A6}"/>
              </a:ext>
            </a:extLst>
          </p:cNvPr>
          <p:cNvSpPr/>
          <p:nvPr/>
        </p:nvSpPr>
        <p:spPr>
          <a:xfrm>
            <a:off x="7760979" y="2725083"/>
            <a:ext cx="3443388" cy="375848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just">
              <a:buAutoNum type="arabicParenR"/>
            </a:pPr>
            <a:r>
              <a:rPr lang="it-IT" sz="1000" dirty="0">
                <a:solidFill>
                  <a:schemeClr val="tx1"/>
                </a:solidFill>
              </a:rPr>
              <a:t>comunica ai soggetti interessati la proposta o le proposte individuate</a:t>
            </a:r>
          </a:p>
          <a:p>
            <a:pPr marL="228600" indent="-228600" algn="just">
              <a:buAutoNum type="arabicParenR"/>
            </a:pPr>
            <a:r>
              <a:rPr lang="it-IT" sz="1000" dirty="0">
                <a:solidFill>
                  <a:schemeClr val="tx1"/>
                </a:solidFill>
              </a:rPr>
              <a:t>ne dà notizia sul proprio sito istituzionale</a:t>
            </a:r>
          </a:p>
          <a:p>
            <a:pPr marL="228600" indent="-228600" algn="just">
              <a:buAutoNum type="arabicParenR"/>
            </a:pPr>
            <a:r>
              <a:rPr lang="it-IT" sz="1000" dirty="0">
                <a:solidFill>
                  <a:schemeClr val="tx1"/>
                </a:solidFill>
              </a:rPr>
              <a:t>invita, se necessario, il promotore e i proponenti ad apportare al progetto di fattibilità, al piano economico finanziario e allo schema di convenzione le modifiche necessarie </a:t>
            </a:r>
          </a:p>
          <a:p>
            <a:pPr marL="228600" indent="-228600" algn="just">
              <a:buAutoNum type="arabicParenR"/>
            </a:pPr>
            <a:r>
              <a:rPr lang="it-IT" sz="1000" dirty="0">
                <a:solidFill>
                  <a:schemeClr val="tx1"/>
                </a:solidFill>
              </a:rPr>
              <a:t>può essere indetta </a:t>
            </a:r>
            <a:r>
              <a:rPr lang="it-IT" sz="1000" dirty="0" err="1">
                <a:solidFill>
                  <a:schemeClr val="tx1"/>
                </a:solidFill>
              </a:rPr>
              <a:t>CdS</a:t>
            </a:r>
            <a:endParaRPr lang="it-IT" sz="1000" dirty="0">
              <a:solidFill>
                <a:schemeClr val="tx1"/>
              </a:solidFill>
            </a:endParaRPr>
          </a:p>
          <a:p>
            <a:pPr marL="228600" indent="-228600" algn="just">
              <a:buAutoNum type="arabicParenR"/>
            </a:pPr>
            <a:r>
              <a:rPr lang="it-IT" sz="1000" dirty="0">
                <a:solidFill>
                  <a:schemeClr val="tx1"/>
                </a:solidFill>
              </a:rPr>
              <a:t>possono essere richieste modifiche o integrazioni</a:t>
            </a:r>
          </a:p>
          <a:p>
            <a:pPr marL="228600" indent="-228600" algn="just">
              <a:buAutoNum type="arabicParenR"/>
            </a:pPr>
            <a:r>
              <a:rPr lang="it-IT" sz="1000" dirty="0">
                <a:solidFill>
                  <a:schemeClr val="tx1"/>
                </a:solidFill>
              </a:rPr>
              <a:t>provvedimento motivato circa l’esito della procedura di valutazione</a:t>
            </a:r>
          </a:p>
          <a:p>
            <a:pPr marL="228600" indent="-228600" algn="just">
              <a:buAutoNum type="arabicParenR"/>
            </a:pPr>
            <a:r>
              <a:rPr lang="it-IT" sz="1000" dirty="0">
                <a:solidFill>
                  <a:schemeClr val="tx1"/>
                </a:solidFill>
              </a:rPr>
              <a:t>progetto di fattibilità integrato con altri documenti previsti dalla norma</a:t>
            </a:r>
          </a:p>
          <a:p>
            <a:pPr marL="228600" indent="-228600" algn="just">
              <a:buAutoNum type="arabicParenR"/>
            </a:pPr>
            <a:r>
              <a:rPr lang="it-IT" sz="1000" dirty="0">
                <a:solidFill>
                  <a:schemeClr val="tx1"/>
                </a:solidFill>
              </a:rPr>
              <a:t>inserimento del progetto nella programmazione dell’Ente</a:t>
            </a:r>
          </a:p>
          <a:p>
            <a:pPr marL="228600" indent="-228600" algn="just">
              <a:buAutoNum type="arabicParenR"/>
            </a:pPr>
            <a:r>
              <a:rPr lang="it-IT" sz="1000" dirty="0">
                <a:solidFill>
                  <a:schemeClr val="tx1"/>
                </a:solidFill>
              </a:rPr>
              <a:t>gara per affidamento concessione</a:t>
            </a:r>
          </a:p>
          <a:p>
            <a:pPr marL="228600" indent="-228600" algn="just">
              <a:buAutoNum type="arabicParenR"/>
            </a:pPr>
            <a:r>
              <a:rPr lang="it-IT" sz="1000" dirty="0">
                <a:solidFill>
                  <a:schemeClr val="tx1"/>
                </a:solidFill>
              </a:rPr>
              <a:t>prelazione</a:t>
            </a:r>
          </a:p>
        </p:txBody>
      </p:sp>
    </p:spTree>
    <p:extLst>
      <p:ext uri="{BB962C8B-B14F-4D97-AF65-F5344CB8AC3E}">
        <p14:creationId xmlns:p14="http://schemas.microsoft.com/office/powerpoint/2010/main" val="17526126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17CEF-02AA-ECB3-7BD6-D31868D592E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C14AD0C-E8CC-F72E-8245-3D84756005EB}"/>
              </a:ext>
            </a:extLst>
          </p:cNvPr>
          <p:cNvSpPr>
            <a:spLocks noGrp="1"/>
          </p:cNvSpPr>
          <p:nvPr>
            <p:ph type="ctrTitle"/>
          </p:nvPr>
        </p:nvSpPr>
        <p:spPr>
          <a:xfrm>
            <a:off x="1327872" y="1079710"/>
            <a:ext cx="9144000" cy="691241"/>
          </a:xfrm>
        </p:spPr>
        <p:txBody>
          <a:bodyPr anchor="t">
            <a:normAutofit fontScale="90000"/>
          </a:bodyPr>
          <a:lstStyle/>
          <a:p>
            <a:r>
              <a:rPr lang="it-IT" sz="2400" b="1" dirty="0"/>
              <a:t>Codice</a:t>
            </a:r>
            <a:br>
              <a:rPr lang="it-IT" sz="2400" b="1" dirty="0"/>
            </a:br>
            <a:r>
              <a:rPr lang="it-IT" sz="2400" b="1" dirty="0"/>
              <a:t>PILLOLE</a:t>
            </a:r>
          </a:p>
        </p:txBody>
      </p:sp>
      <p:grpSp>
        <p:nvGrpSpPr>
          <p:cNvPr id="45" name="Gruppo 44">
            <a:extLst>
              <a:ext uri="{FF2B5EF4-FFF2-40B4-BE49-F238E27FC236}">
                <a16:creationId xmlns:a16="http://schemas.microsoft.com/office/drawing/2014/main" id="{C5D37026-1C51-93AD-BD81-54FDFE33ED7C}"/>
              </a:ext>
            </a:extLst>
          </p:cNvPr>
          <p:cNvGrpSpPr/>
          <p:nvPr/>
        </p:nvGrpSpPr>
        <p:grpSpPr>
          <a:xfrm>
            <a:off x="4467060" y="2981010"/>
            <a:ext cx="4895640" cy="228960"/>
            <a:chOff x="4467060" y="2981010"/>
            <a:chExt cx="4895640" cy="22896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37" name="Input penna 36">
                  <a:extLst>
                    <a:ext uri="{FF2B5EF4-FFF2-40B4-BE49-F238E27FC236}">
                      <a16:creationId xmlns:a16="http://schemas.microsoft.com/office/drawing/2014/main" id="{DAE67CB9-CB73-116E-E182-8D597E0F7684}"/>
                    </a:ext>
                  </a:extLst>
                </p14:cNvPr>
                <p14:cNvContentPartPr/>
                <p14:nvPr/>
              </p14:nvContentPartPr>
              <p14:xfrm>
                <a:off x="9286380" y="2981010"/>
                <a:ext cx="360" cy="3960"/>
              </p14:xfrm>
            </p:contentPart>
          </mc:Choice>
          <mc:Fallback xmlns="">
            <p:pic>
              <p:nvPicPr>
                <p:cNvPr id="37" name="Input penna 36">
                  <a:extLst>
                    <a:ext uri="{FF2B5EF4-FFF2-40B4-BE49-F238E27FC236}">
                      <a16:creationId xmlns:a16="http://schemas.microsoft.com/office/drawing/2014/main" id="{DAE67CB9-CB73-116E-E182-8D597E0F7684}"/>
                    </a:ext>
                  </a:extLst>
                </p:cNvPr>
                <p:cNvPicPr/>
                <p:nvPr/>
              </p:nvPicPr>
              <p:blipFill>
                <a:blip r:embed="rId3"/>
                <a:stretch>
                  <a:fillRect/>
                </a:stretch>
              </p:blipFill>
              <p:spPr>
                <a:xfrm>
                  <a:off x="9268380" y="2873010"/>
                  <a:ext cx="36000" cy="219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8" name="Input penna 37">
                  <a:extLst>
                    <a:ext uri="{FF2B5EF4-FFF2-40B4-BE49-F238E27FC236}">
                      <a16:creationId xmlns:a16="http://schemas.microsoft.com/office/drawing/2014/main" id="{773EBD8F-0975-68F8-A568-1B3B130A064E}"/>
                    </a:ext>
                  </a:extLst>
                </p14:cNvPr>
                <p14:cNvContentPartPr/>
                <p14:nvPr/>
              </p14:nvContentPartPr>
              <p14:xfrm>
                <a:off x="9362340" y="3209610"/>
                <a:ext cx="360" cy="360"/>
              </p14:xfrm>
            </p:contentPart>
          </mc:Choice>
          <mc:Fallback xmlns="">
            <p:pic>
              <p:nvPicPr>
                <p:cNvPr id="38" name="Input penna 37">
                  <a:extLst>
                    <a:ext uri="{FF2B5EF4-FFF2-40B4-BE49-F238E27FC236}">
                      <a16:creationId xmlns:a16="http://schemas.microsoft.com/office/drawing/2014/main" id="{773EBD8F-0975-68F8-A568-1B3B130A064E}"/>
                    </a:ext>
                  </a:extLst>
                </p:cNvPr>
                <p:cNvPicPr/>
                <p:nvPr/>
              </p:nvPicPr>
              <p:blipFill>
                <a:blip r:embed="rId5"/>
                <a:stretch>
                  <a:fillRect/>
                </a:stretch>
              </p:blipFill>
              <p:spPr>
                <a:xfrm>
                  <a:off x="9344340" y="310161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42" name="Input penna 41">
                  <a:extLst>
                    <a:ext uri="{FF2B5EF4-FFF2-40B4-BE49-F238E27FC236}">
                      <a16:creationId xmlns:a16="http://schemas.microsoft.com/office/drawing/2014/main" id="{1F78C758-913A-AF7D-915D-0E5C809F44B7}"/>
                    </a:ext>
                  </a:extLst>
                </p14:cNvPr>
                <p14:cNvContentPartPr/>
                <p14:nvPr/>
              </p14:nvContentPartPr>
              <p14:xfrm>
                <a:off x="4467060" y="3095490"/>
                <a:ext cx="360" cy="360"/>
              </p14:xfrm>
            </p:contentPart>
          </mc:Choice>
          <mc:Fallback xmlns="">
            <p:pic>
              <p:nvPicPr>
                <p:cNvPr id="42" name="Input penna 41">
                  <a:extLst>
                    <a:ext uri="{FF2B5EF4-FFF2-40B4-BE49-F238E27FC236}">
                      <a16:creationId xmlns:a16="http://schemas.microsoft.com/office/drawing/2014/main" id="{1F78C758-913A-AF7D-915D-0E5C809F44B7}"/>
                    </a:ext>
                  </a:extLst>
                </p:cNvPr>
                <p:cNvPicPr/>
                <p:nvPr/>
              </p:nvPicPr>
              <p:blipFill>
                <a:blip r:embed="rId7"/>
                <a:stretch>
                  <a:fillRect/>
                </a:stretch>
              </p:blipFill>
              <p:spPr>
                <a:xfrm>
                  <a:off x="4449060" y="2987490"/>
                  <a:ext cx="360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8">
              <p14:nvContentPartPr>
                <p14:cNvPr id="43" name="Input penna 42">
                  <a:extLst>
                    <a:ext uri="{FF2B5EF4-FFF2-40B4-BE49-F238E27FC236}">
                      <a16:creationId xmlns:a16="http://schemas.microsoft.com/office/drawing/2014/main" id="{F6A95609-E172-2A15-3F7D-BA7BF9D14947}"/>
                    </a:ext>
                  </a:extLst>
                </p14:cNvPr>
                <p14:cNvContentPartPr/>
                <p14:nvPr/>
              </p14:nvContentPartPr>
              <p14:xfrm>
                <a:off x="4524300" y="3104850"/>
                <a:ext cx="360" cy="360"/>
              </p14:xfrm>
            </p:contentPart>
          </mc:Choice>
          <mc:Fallback xmlns="">
            <p:pic>
              <p:nvPicPr>
                <p:cNvPr id="43" name="Input penna 42">
                  <a:extLst>
                    <a:ext uri="{FF2B5EF4-FFF2-40B4-BE49-F238E27FC236}">
                      <a16:creationId xmlns:a16="http://schemas.microsoft.com/office/drawing/2014/main" id="{F6A95609-E172-2A15-3F7D-BA7BF9D14947}"/>
                    </a:ext>
                  </a:extLst>
                </p:cNvPr>
                <p:cNvPicPr/>
                <p:nvPr/>
              </p:nvPicPr>
              <p:blipFill>
                <a:blip r:embed="rId9"/>
                <a:stretch>
                  <a:fillRect/>
                </a:stretch>
              </p:blipFill>
              <p:spPr>
                <a:xfrm>
                  <a:off x="4506300" y="2996850"/>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44" name="Input penna 43">
                <a:extLst>
                  <a:ext uri="{FF2B5EF4-FFF2-40B4-BE49-F238E27FC236}">
                    <a16:creationId xmlns:a16="http://schemas.microsoft.com/office/drawing/2014/main" id="{250DCBE9-F1EE-4518-B6F5-43712A7110AC}"/>
                  </a:ext>
                </a:extLst>
              </p14:cNvPr>
              <p14:cNvContentPartPr/>
              <p14:nvPr/>
            </p14:nvContentPartPr>
            <p14:xfrm>
              <a:off x="12020220" y="3704610"/>
              <a:ext cx="360" cy="360"/>
            </p14:xfrm>
          </p:contentPart>
        </mc:Choice>
        <mc:Fallback xmlns="">
          <p:pic>
            <p:nvPicPr>
              <p:cNvPr id="44" name="Input penna 43">
                <a:extLst>
                  <a:ext uri="{FF2B5EF4-FFF2-40B4-BE49-F238E27FC236}">
                    <a16:creationId xmlns:a16="http://schemas.microsoft.com/office/drawing/2014/main" id="{250DCBE9-F1EE-4518-B6F5-43712A7110AC}"/>
                  </a:ext>
                </a:extLst>
              </p:cNvPr>
              <p:cNvPicPr/>
              <p:nvPr/>
            </p:nvPicPr>
            <p:blipFill>
              <a:blip r:embed="rId11"/>
              <a:stretch>
                <a:fillRect/>
              </a:stretch>
            </p:blipFill>
            <p:spPr>
              <a:xfrm>
                <a:off x="12002220" y="3596610"/>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put penna 45">
                <a:extLst>
                  <a:ext uri="{FF2B5EF4-FFF2-40B4-BE49-F238E27FC236}">
                    <a16:creationId xmlns:a16="http://schemas.microsoft.com/office/drawing/2014/main" id="{57CD8F7A-4D66-6CD9-E37F-1F9052B4CD68}"/>
                  </a:ext>
                </a:extLst>
              </p14:cNvPr>
              <p14:cNvContentPartPr/>
              <p14:nvPr/>
            </p14:nvContentPartPr>
            <p14:xfrm>
              <a:off x="6229260" y="2872650"/>
              <a:ext cx="3960" cy="3960"/>
            </p14:xfrm>
          </p:contentPart>
        </mc:Choice>
        <mc:Fallback xmlns="">
          <p:pic>
            <p:nvPicPr>
              <p:cNvPr id="46" name="Input penna 45">
                <a:extLst>
                  <a:ext uri="{FF2B5EF4-FFF2-40B4-BE49-F238E27FC236}">
                    <a16:creationId xmlns:a16="http://schemas.microsoft.com/office/drawing/2014/main" id="{57CD8F7A-4D66-6CD9-E37F-1F9052B4CD68}"/>
                  </a:ext>
                </a:extLst>
              </p:cNvPr>
              <p:cNvPicPr/>
              <p:nvPr/>
            </p:nvPicPr>
            <p:blipFill>
              <a:blip r:embed="rId13"/>
              <a:stretch>
                <a:fillRect/>
              </a:stretch>
            </p:blipFill>
            <p:spPr>
              <a:xfrm>
                <a:off x="6146760" y="2707650"/>
                <a:ext cx="168630" cy="33363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7" name="Input penna 46">
                <a:extLst>
                  <a:ext uri="{FF2B5EF4-FFF2-40B4-BE49-F238E27FC236}">
                    <a16:creationId xmlns:a16="http://schemas.microsoft.com/office/drawing/2014/main" id="{85478AE6-0857-0963-2313-C477B52BF5B6}"/>
                  </a:ext>
                </a:extLst>
              </p14:cNvPr>
              <p14:cNvContentPartPr/>
              <p14:nvPr/>
            </p14:nvContentPartPr>
            <p14:xfrm>
              <a:off x="6476580" y="2971290"/>
              <a:ext cx="360" cy="360"/>
            </p14:xfrm>
          </p:contentPart>
        </mc:Choice>
        <mc:Fallback xmlns="">
          <p:pic>
            <p:nvPicPr>
              <p:cNvPr id="47" name="Input penna 46">
                <a:extLst>
                  <a:ext uri="{FF2B5EF4-FFF2-40B4-BE49-F238E27FC236}">
                    <a16:creationId xmlns:a16="http://schemas.microsoft.com/office/drawing/2014/main" id="{85478AE6-0857-0963-2313-C477B52BF5B6}"/>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8" name="Input penna 47">
                <a:extLst>
                  <a:ext uri="{FF2B5EF4-FFF2-40B4-BE49-F238E27FC236}">
                    <a16:creationId xmlns:a16="http://schemas.microsoft.com/office/drawing/2014/main" id="{90D9634C-DD07-5DF1-A85F-B413D79C7444}"/>
                  </a:ext>
                </a:extLst>
              </p14:cNvPr>
              <p14:cNvContentPartPr/>
              <p14:nvPr/>
            </p14:nvContentPartPr>
            <p14:xfrm>
              <a:off x="6476580" y="2971290"/>
              <a:ext cx="360" cy="360"/>
            </p14:xfrm>
          </p:contentPart>
        </mc:Choice>
        <mc:Fallback xmlns="">
          <p:pic>
            <p:nvPicPr>
              <p:cNvPr id="48" name="Input penna 47">
                <a:extLst>
                  <a:ext uri="{FF2B5EF4-FFF2-40B4-BE49-F238E27FC236}">
                    <a16:creationId xmlns:a16="http://schemas.microsoft.com/office/drawing/2014/main" id="{90D9634C-DD07-5DF1-A85F-B413D79C7444}"/>
                  </a:ext>
                </a:extLst>
              </p:cNvPr>
              <p:cNvPicPr/>
              <p:nvPr/>
            </p:nvPicPr>
            <p:blipFill>
              <a:blip r:embed="rId15"/>
              <a:stretch>
                <a:fillRect/>
              </a:stretch>
            </p:blipFill>
            <p:spPr>
              <a:xfrm>
                <a:off x="6386580" y="2791290"/>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9" name="Input penna 48">
                <a:extLst>
                  <a:ext uri="{FF2B5EF4-FFF2-40B4-BE49-F238E27FC236}">
                    <a16:creationId xmlns:a16="http://schemas.microsoft.com/office/drawing/2014/main" id="{73CEB38F-80E4-396A-C875-05593173A619}"/>
                  </a:ext>
                </a:extLst>
              </p14:cNvPr>
              <p14:cNvContentPartPr/>
              <p14:nvPr/>
            </p14:nvContentPartPr>
            <p14:xfrm>
              <a:off x="6370380" y="2971290"/>
              <a:ext cx="59040" cy="6480"/>
            </p14:xfrm>
          </p:contentPart>
        </mc:Choice>
        <mc:Fallback xmlns="">
          <p:pic>
            <p:nvPicPr>
              <p:cNvPr id="49" name="Input penna 48">
                <a:extLst>
                  <a:ext uri="{FF2B5EF4-FFF2-40B4-BE49-F238E27FC236}">
                    <a16:creationId xmlns:a16="http://schemas.microsoft.com/office/drawing/2014/main" id="{73CEB38F-80E4-396A-C875-05593173A619}"/>
                  </a:ext>
                </a:extLst>
              </p:cNvPr>
              <p:cNvPicPr/>
              <p:nvPr/>
            </p:nvPicPr>
            <p:blipFill>
              <a:blip r:embed="rId18"/>
              <a:stretch>
                <a:fillRect/>
              </a:stretch>
            </p:blipFill>
            <p:spPr>
              <a:xfrm>
                <a:off x="6280380" y="2791290"/>
                <a:ext cx="238680" cy="3661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9">
            <p14:nvContentPartPr>
              <p14:cNvPr id="10" name="Input penna 9">
                <a:extLst>
                  <a:ext uri="{FF2B5EF4-FFF2-40B4-BE49-F238E27FC236}">
                    <a16:creationId xmlns:a16="http://schemas.microsoft.com/office/drawing/2014/main" id="{4C297EF0-2CA8-26AC-AA75-46A5885C5790}"/>
                  </a:ext>
                </a:extLst>
              </p14:cNvPr>
              <p14:cNvContentPartPr/>
              <p14:nvPr/>
            </p14:nvContentPartPr>
            <p14:xfrm>
              <a:off x="8824233" y="3257668"/>
              <a:ext cx="9720" cy="49320"/>
            </p14:xfrm>
          </p:contentPart>
        </mc:Choice>
        <mc:Fallback xmlns="">
          <p:pic>
            <p:nvPicPr>
              <p:cNvPr id="10" name="Input penna 9">
                <a:extLst>
                  <a:ext uri="{FF2B5EF4-FFF2-40B4-BE49-F238E27FC236}">
                    <a16:creationId xmlns:a16="http://schemas.microsoft.com/office/drawing/2014/main" id="{4C297EF0-2CA8-26AC-AA75-46A5885C5790}"/>
                  </a:ext>
                </a:extLst>
              </p:cNvPr>
              <p:cNvPicPr/>
              <p:nvPr/>
            </p:nvPicPr>
            <p:blipFill>
              <a:blip r:embed="rId20"/>
              <a:stretch>
                <a:fillRect/>
              </a:stretch>
            </p:blipFill>
            <p:spPr>
              <a:xfrm>
                <a:off x="8806233" y="3149668"/>
                <a:ext cx="45360" cy="2649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1" name="Input penna 10">
                <a:extLst>
                  <a:ext uri="{FF2B5EF4-FFF2-40B4-BE49-F238E27FC236}">
                    <a16:creationId xmlns:a16="http://schemas.microsoft.com/office/drawing/2014/main" id="{38FBE94C-D459-AC8A-C0B8-0B3048D5A918}"/>
                  </a:ext>
                </a:extLst>
              </p14:cNvPr>
              <p14:cNvContentPartPr/>
              <p14:nvPr/>
            </p14:nvContentPartPr>
            <p14:xfrm>
              <a:off x="931593" y="4047868"/>
              <a:ext cx="14760" cy="360"/>
            </p14:xfrm>
          </p:contentPart>
        </mc:Choice>
        <mc:Fallback xmlns="">
          <p:pic>
            <p:nvPicPr>
              <p:cNvPr id="11" name="Input penna 10">
                <a:extLst>
                  <a:ext uri="{FF2B5EF4-FFF2-40B4-BE49-F238E27FC236}">
                    <a16:creationId xmlns:a16="http://schemas.microsoft.com/office/drawing/2014/main" id="{38FBE94C-D459-AC8A-C0B8-0B3048D5A918}"/>
                  </a:ext>
                </a:extLst>
              </p:cNvPr>
              <p:cNvPicPr/>
              <p:nvPr/>
            </p:nvPicPr>
            <p:blipFill>
              <a:blip r:embed="rId22"/>
              <a:stretch>
                <a:fillRect/>
              </a:stretch>
            </p:blipFill>
            <p:spPr>
              <a:xfrm>
                <a:off x="913593" y="3939868"/>
                <a:ext cx="5040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2" name="Input penna 11">
                <a:extLst>
                  <a:ext uri="{FF2B5EF4-FFF2-40B4-BE49-F238E27FC236}">
                    <a16:creationId xmlns:a16="http://schemas.microsoft.com/office/drawing/2014/main" id="{584FFAAD-09B3-4776-072C-8FDB86496E9E}"/>
                  </a:ext>
                </a:extLst>
              </p14:cNvPr>
              <p14:cNvContentPartPr/>
              <p14:nvPr/>
            </p14:nvContentPartPr>
            <p14:xfrm>
              <a:off x="9161553" y="3284668"/>
              <a:ext cx="360" cy="360"/>
            </p14:xfrm>
          </p:contentPart>
        </mc:Choice>
        <mc:Fallback xmlns="">
          <p:pic>
            <p:nvPicPr>
              <p:cNvPr id="12" name="Input penna 11">
                <a:extLst>
                  <a:ext uri="{FF2B5EF4-FFF2-40B4-BE49-F238E27FC236}">
                    <a16:creationId xmlns:a16="http://schemas.microsoft.com/office/drawing/2014/main" id="{584FFAAD-09B3-4776-072C-8FDB86496E9E}"/>
                  </a:ext>
                </a:extLst>
              </p:cNvPr>
              <p:cNvPicPr/>
              <p:nvPr/>
            </p:nvPicPr>
            <p:blipFill>
              <a:blip r:embed="rId24"/>
              <a:stretch>
                <a:fillRect/>
              </a:stretch>
            </p:blipFill>
            <p:spPr>
              <a:xfrm>
                <a:off x="9143553" y="3176668"/>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put penna 16">
                <a:extLst>
                  <a:ext uri="{FF2B5EF4-FFF2-40B4-BE49-F238E27FC236}">
                    <a16:creationId xmlns:a16="http://schemas.microsoft.com/office/drawing/2014/main" id="{FD090FA4-0B6A-456E-7D50-F3EC513E4C6C}"/>
                  </a:ext>
                </a:extLst>
              </p14:cNvPr>
              <p14:cNvContentPartPr/>
              <p14:nvPr/>
            </p14:nvContentPartPr>
            <p14:xfrm>
              <a:off x="6089673" y="3018268"/>
              <a:ext cx="360" cy="360"/>
            </p14:xfrm>
          </p:contentPart>
        </mc:Choice>
        <mc:Fallback xmlns="">
          <p:pic>
            <p:nvPicPr>
              <p:cNvPr id="17" name="Input penna 16">
                <a:extLst>
                  <a:ext uri="{FF2B5EF4-FFF2-40B4-BE49-F238E27FC236}">
                    <a16:creationId xmlns:a16="http://schemas.microsoft.com/office/drawing/2014/main" id="{FD090FA4-0B6A-456E-7D50-F3EC513E4C6C}"/>
                  </a:ext>
                </a:extLst>
              </p:cNvPr>
              <p:cNvPicPr/>
              <p:nvPr/>
            </p:nvPicPr>
            <p:blipFill>
              <a:blip r:embed="rId15"/>
              <a:stretch>
                <a:fillRect/>
              </a:stretch>
            </p:blipFill>
            <p:spPr>
              <a:xfrm>
                <a:off x="5999673" y="2838268"/>
                <a:ext cx="1800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put penna 17">
                <a:extLst>
                  <a:ext uri="{FF2B5EF4-FFF2-40B4-BE49-F238E27FC236}">
                    <a16:creationId xmlns:a16="http://schemas.microsoft.com/office/drawing/2014/main" id="{5BAC3B57-56B9-6AE0-8AD5-5718E6C25015}"/>
                  </a:ext>
                </a:extLst>
              </p14:cNvPr>
              <p14:cNvContentPartPr/>
              <p14:nvPr/>
            </p14:nvContentPartPr>
            <p14:xfrm>
              <a:off x="6107673" y="3097828"/>
              <a:ext cx="360" cy="360"/>
            </p14:xfrm>
          </p:contentPart>
        </mc:Choice>
        <mc:Fallback xmlns="">
          <p:pic>
            <p:nvPicPr>
              <p:cNvPr id="18" name="Input penna 17">
                <a:extLst>
                  <a:ext uri="{FF2B5EF4-FFF2-40B4-BE49-F238E27FC236}">
                    <a16:creationId xmlns:a16="http://schemas.microsoft.com/office/drawing/2014/main" id="{5BAC3B57-56B9-6AE0-8AD5-5718E6C25015}"/>
                  </a:ext>
                </a:extLst>
              </p:cNvPr>
              <p:cNvPicPr/>
              <p:nvPr/>
            </p:nvPicPr>
            <p:blipFill>
              <a:blip r:embed="rId15"/>
              <a:stretch>
                <a:fillRect/>
              </a:stretch>
            </p:blipFill>
            <p:spPr>
              <a:xfrm>
                <a:off x="6017673" y="2917828"/>
                <a:ext cx="180000" cy="360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35" name="Input penna 34">
                <a:extLst>
                  <a:ext uri="{FF2B5EF4-FFF2-40B4-BE49-F238E27FC236}">
                    <a16:creationId xmlns:a16="http://schemas.microsoft.com/office/drawing/2014/main" id="{7231CF4E-0EBA-FCCA-6345-D46E25A591FA}"/>
                  </a:ext>
                </a:extLst>
              </p14:cNvPr>
              <p14:cNvContentPartPr/>
              <p14:nvPr/>
            </p14:nvContentPartPr>
            <p14:xfrm>
              <a:off x="9482673" y="3435508"/>
              <a:ext cx="360" cy="360"/>
            </p14:xfrm>
          </p:contentPart>
        </mc:Choice>
        <mc:Fallback xmlns="">
          <p:pic>
            <p:nvPicPr>
              <p:cNvPr id="35" name="Input penna 34">
                <a:extLst>
                  <a:ext uri="{FF2B5EF4-FFF2-40B4-BE49-F238E27FC236}">
                    <a16:creationId xmlns:a16="http://schemas.microsoft.com/office/drawing/2014/main" id="{7231CF4E-0EBA-FCCA-6345-D46E25A591FA}"/>
                  </a:ext>
                </a:extLst>
              </p:cNvPr>
              <p:cNvPicPr/>
              <p:nvPr/>
            </p:nvPicPr>
            <p:blipFill>
              <a:blip r:embed="rId28"/>
              <a:stretch>
                <a:fillRect/>
              </a:stretch>
            </p:blipFill>
            <p:spPr>
              <a:xfrm>
                <a:off x="9464673" y="3327508"/>
                <a:ext cx="36000" cy="216000"/>
              </a:xfrm>
              <a:prstGeom prst="rect">
                <a:avLst/>
              </a:prstGeom>
            </p:spPr>
          </p:pic>
        </mc:Fallback>
      </mc:AlternateContent>
      <p:sp>
        <p:nvSpPr>
          <p:cNvPr id="20" name="Titolo 1">
            <a:extLst>
              <a:ext uri="{FF2B5EF4-FFF2-40B4-BE49-F238E27FC236}">
                <a16:creationId xmlns:a16="http://schemas.microsoft.com/office/drawing/2014/main" id="{97DB9E96-AA5C-2DDF-B583-D747382E8AD5}"/>
              </a:ext>
            </a:extLst>
          </p:cNvPr>
          <p:cNvSpPr txBox="1">
            <a:spLocks/>
          </p:cNvSpPr>
          <p:nvPr/>
        </p:nvSpPr>
        <p:spPr>
          <a:xfrm>
            <a:off x="197005" y="1728636"/>
            <a:ext cx="11710084" cy="925487"/>
          </a:xfrm>
          <a:prstGeom prst="rect">
            <a:avLst/>
          </a:prstGeom>
          <a:ln>
            <a:solidFill>
              <a:schemeClr val="accent2"/>
            </a:solidFill>
          </a:ln>
        </p:spPr>
        <p:txBody>
          <a:bodyPr vert="horz" lIns="91440" tIns="45720" rIns="91440" bIns="45720" rtlCol="0" anchor="t">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2800" b="1" dirty="0">
                <a:latin typeface="TimesNewRomanPS-BoldMT"/>
              </a:rPr>
              <a:t>PARTENARIATO PUBBLICO PRIVATO</a:t>
            </a:r>
          </a:p>
          <a:p>
            <a:r>
              <a:rPr lang="it-IT" sz="2800" b="1" dirty="0">
                <a:latin typeface="TimesNewRomanPS-BoldMT"/>
              </a:rPr>
              <a:t>Art. 193 – Finanza di Progetto</a:t>
            </a:r>
          </a:p>
          <a:p>
            <a:r>
              <a:rPr lang="it-IT" sz="2800" b="1" dirty="0">
                <a:solidFill>
                  <a:schemeClr val="accent2"/>
                </a:solidFill>
                <a:latin typeface="TimesNewRomanPS-BoldMT"/>
              </a:rPr>
              <a:t>Correttivo</a:t>
            </a:r>
            <a:endParaRPr lang="it-IT" sz="2800" b="1" dirty="0">
              <a:solidFill>
                <a:schemeClr val="accent2"/>
              </a:solidFill>
            </a:endParaRPr>
          </a:p>
        </p:txBody>
      </p:sp>
      <p:sp>
        <p:nvSpPr>
          <p:cNvPr id="4" name="Rettangolo 3">
            <a:extLst>
              <a:ext uri="{FF2B5EF4-FFF2-40B4-BE49-F238E27FC236}">
                <a16:creationId xmlns:a16="http://schemas.microsoft.com/office/drawing/2014/main" id="{7597DE8A-DBE7-3371-FDBB-BBF52BC55A27}"/>
              </a:ext>
            </a:extLst>
          </p:cNvPr>
          <p:cNvSpPr/>
          <p:nvPr/>
        </p:nvSpPr>
        <p:spPr>
          <a:xfrm>
            <a:off x="5899872" y="5370990"/>
            <a:ext cx="914400" cy="91440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it-IT"/>
          </a:p>
        </p:txBody>
      </p:sp>
      <p:sp>
        <p:nvSpPr>
          <p:cNvPr id="6" name="Segnaposto piè di pagina 5">
            <a:extLst>
              <a:ext uri="{FF2B5EF4-FFF2-40B4-BE49-F238E27FC236}">
                <a16:creationId xmlns:a16="http://schemas.microsoft.com/office/drawing/2014/main" id="{B538ECED-E958-59AE-5E0F-7C55B9319DCD}"/>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1DFCD72B-34CB-73CF-2DE4-4126ED527CCE}"/>
              </a:ext>
            </a:extLst>
          </p:cNvPr>
          <p:cNvSpPr>
            <a:spLocks noGrp="1"/>
          </p:cNvSpPr>
          <p:nvPr>
            <p:ph type="sldNum" sz="quarter" idx="12"/>
          </p:nvPr>
        </p:nvSpPr>
        <p:spPr/>
        <p:txBody>
          <a:bodyPr/>
          <a:lstStyle/>
          <a:p>
            <a:fld id="{577E625E-9F63-4F0D-B634-A1CAF123E05C}" type="slidenum">
              <a:rPr lang="it-IT" smtClean="0"/>
              <a:t>85</a:t>
            </a:fld>
            <a:endParaRPr lang="it-IT"/>
          </a:p>
        </p:txBody>
      </p:sp>
      <p:pic>
        <p:nvPicPr>
          <p:cNvPr id="3" name="Immagine 2">
            <a:extLst>
              <a:ext uri="{FF2B5EF4-FFF2-40B4-BE49-F238E27FC236}">
                <a16:creationId xmlns:a16="http://schemas.microsoft.com/office/drawing/2014/main" id="{4F9A4742-AD48-C16D-F0FB-6DCF33FA458B}"/>
              </a:ext>
            </a:extLst>
          </p:cNvPr>
          <p:cNvPicPr>
            <a:picLocks noChangeAspect="1"/>
          </p:cNvPicPr>
          <p:nvPr/>
        </p:nvPicPr>
        <p:blipFill>
          <a:blip r:embed="rId29"/>
          <a:stretch>
            <a:fillRect/>
          </a:stretch>
        </p:blipFill>
        <p:spPr>
          <a:xfrm>
            <a:off x="3554661" y="162580"/>
            <a:ext cx="4306528" cy="1303483"/>
          </a:xfrm>
          <a:prstGeom prst="rect">
            <a:avLst/>
          </a:prstGeom>
        </p:spPr>
      </p:pic>
      <p:sp>
        <p:nvSpPr>
          <p:cNvPr id="16" name="Rettangolo con angoli arrotondati 15">
            <a:extLst>
              <a:ext uri="{FF2B5EF4-FFF2-40B4-BE49-F238E27FC236}">
                <a16:creationId xmlns:a16="http://schemas.microsoft.com/office/drawing/2014/main" id="{B8DC06A0-6CCA-401B-F2C5-61C95B3B78BF}"/>
              </a:ext>
            </a:extLst>
          </p:cNvPr>
          <p:cNvSpPr/>
          <p:nvPr/>
        </p:nvSpPr>
        <p:spPr>
          <a:xfrm>
            <a:off x="4690167" y="2657587"/>
            <a:ext cx="2723760" cy="122849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600" b="1" dirty="0">
                <a:solidFill>
                  <a:schemeClr val="tx1"/>
                </a:solidFill>
              </a:rPr>
              <a:t>INIZIATIVA PUBBLICA</a:t>
            </a:r>
          </a:p>
        </p:txBody>
      </p:sp>
      <p:sp>
        <p:nvSpPr>
          <p:cNvPr id="19" name="Rettangolo con angoli arrotondati 18">
            <a:extLst>
              <a:ext uri="{FF2B5EF4-FFF2-40B4-BE49-F238E27FC236}">
                <a16:creationId xmlns:a16="http://schemas.microsoft.com/office/drawing/2014/main" id="{60830937-F962-90FD-2492-AECF1C255547}"/>
              </a:ext>
            </a:extLst>
          </p:cNvPr>
          <p:cNvSpPr/>
          <p:nvPr/>
        </p:nvSpPr>
        <p:spPr>
          <a:xfrm>
            <a:off x="327864" y="3865305"/>
            <a:ext cx="2723760" cy="2673607"/>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100" dirty="0">
                <a:solidFill>
                  <a:schemeClr val="tx1"/>
                </a:solidFill>
              </a:rPr>
              <a:t>AVVISO DI SOLLECITAZIONE PER INTERVENTI INSERITI NELLA PROGRAMMAZIONE DELL’ENTE</a:t>
            </a:r>
          </a:p>
        </p:txBody>
      </p:sp>
      <p:sp>
        <p:nvSpPr>
          <p:cNvPr id="21" name="Rettangolo con angoli arrotondati 20">
            <a:extLst>
              <a:ext uri="{FF2B5EF4-FFF2-40B4-BE49-F238E27FC236}">
                <a16:creationId xmlns:a16="http://schemas.microsoft.com/office/drawing/2014/main" id="{1774A6FD-E02A-3C49-F6E4-ACACA934F2BC}"/>
              </a:ext>
            </a:extLst>
          </p:cNvPr>
          <p:cNvSpPr/>
          <p:nvPr/>
        </p:nvSpPr>
        <p:spPr>
          <a:xfrm>
            <a:off x="3925920" y="4156433"/>
            <a:ext cx="2970720" cy="225907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just"/>
            <a:r>
              <a:rPr lang="it-IT" sz="1000" dirty="0">
                <a:solidFill>
                  <a:schemeClr val="tx1"/>
                </a:solidFill>
              </a:rPr>
              <a:t>POSSONO ESSERE RICHIESTI DOCUMENTI E INFORMAZIONI PER PRESENTARE LA PROPOSTA. IN TAL CASO SE NE DA NOTIZIA SU AMMINISTRAZIONE TRASPARENTE</a:t>
            </a:r>
          </a:p>
          <a:p>
            <a:pPr algn="just"/>
            <a:endParaRPr lang="it-IT" sz="1000" dirty="0">
              <a:solidFill>
                <a:schemeClr val="tx1"/>
              </a:solidFill>
            </a:endParaRPr>
          </a:p>
          <a:p>
            <a:pPr algn="just"/>
            <a:endParaRPr lang="it-IT" sz="1000" dirty="0">
              <a:solidFill>
                <a:schemeClr val="tx1"/>
              </a:solidFill>
            </a:endParaRPr>
          </a:p>
        </p:txBody>
      </p:sp>
      <p:sp>
        <p:nvSpPr>
          <p:cNvPr id="23" name="Rettangolo con angoli arrotondati 22">
            <a:extLst>
              <a:ext uri="{FF2B5EF4-FFF2-40B4-BE49-F238E27FC236}">
                <a16:creationId xmlns:a16="http://schemas.microsoft.com/office/drawing/2014/main" id="{6727698D-F53B-6CCB-B32A-1DBA0DC16803}"/>
              </a:ext>
            </a:extLst>
          </p:cNvPr>
          <p:cNvSpPr/>
          <p:nvPr/>
        </p:nvSpPr>
        <p:spPr>
          <a:xfrm>
            <a:off x="7760979" y="2725083"/>
            <a:ext cx="3443388" cy="3758482"/>
          </a:xfrm>
          <a:prstGeom prst="roundRect">
            <a:avLst/>
          </a:prstGeom>
          <a:solidFill>
            <a:schemeClr val="accent5">
              <a:lumMod val="40000"/>
              <a:lumOff val="60000"/>
            </a:schemeClr>
          </a:solidFill>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just">
              <a:buAutoNum type="arabicParenR"/>
            </a:pPr>
            <a:r>
              <a:rPr lang="it-IT" sz="1000" dirty="0">
                <a:solidFill>
                  <a:schemeClr val="tx1"/>
                </a:solidFill>
              </a:rPr>
              <a:t>comunica ai soggetti interessati la proposta o le proposte individuate</a:t>
            </a:r>
          </a:p>
          <a:p>
            <a:pPr marL="228600" indent="-228600" algn="just">
              <a:buAutoNum type="arabicParenR"/>
            </a:pPr>
            <a:r>
              <a:rPr lang="it-IT" sz="1000" dirty="0">
                <a:solidFill>
                  <a:schemeClr val="tx1"/>
                </a:solidFill>
              </a:rPr>
              <a:t>ne dà notizia sul proprio sito istituzionale</a:t>
            </a:r>
          </a:p>
          <a:p>
            <a:pPr marL="228600" indent="-228600" algn="just">
              <a:buAutoNum type="arabicParenR"/>
            </a:pPr>
            <a:r>
              <a:rPr lang="it-IT" sz="1000" dirty="0">
                <a:solidFill>
                  <a:schemeClr val="tx1"/>
                </a:solidFill>
              </a:rPr>
              <a:t>invita, se necessario, il promotore e i proponenti ad apportare al progetto di fattibilità, al piano economico finanziario e allo schema di convenzione le modifiche necessarie </a:t>
            </a:r>
          </a:p>
          <a:p>
            <a:pPr marL="228600" indent="-228600" algn="just">
              <a:buAutoNum type="arabicParenR"/>
            </a:pPr>
            <a:r>
              <a:rPr lang="it-IT" sz="1000" dirty="0">
                <a:solidFill>
                  <a:schemeClr val="tx1"/>
                </a:solidFill>
              </a:rPr>
              <a:t>può essere indetta </a:t>
            </a:r>
            <a:r>
              <a:rPr lang="it-IT" sz="1000" dirty="0" err="1">
                <a:solidFill>
                  <a:schemeClr val="tx1"/>
                </a:solidFill>
              </a:rPr>
              <a:t>CdS</a:t>
            </a:r>
            <a:endParaRPr lang="it-IT" sz="1000" dirty="0">
              <a:solidFill>
                <a:schemeClr val="tx1"/>
              </a:solidFill>
            </a:endParaRPr>
          </a:p>
          <a:p>
            <a:pPr marL="228600" indent="-228600" algn="just">
              <a:buAutoNum type="arabicParenR"/>
            </a:pPr>
            <a:r>
              <a:rPr lang="it-IT" sz="1000" dirty="0">
                <a:solidFill>
                  <a:schemeClr val="tx1"/>
                </a:solidFill>
              </a:rPr>
              <a:t>possono essere richieste modifiche o integrazioni</a:t>
            </a:r>
          </a:p>
          <a:p>
            <a:pPr marL="228600" indent="-228600" algn="just">
              <a:buAutoNum type="arabicParenR"/>
            </a:pPr>
            <a:r>
              <a:rPr lang="it-IT" sz="1000" dirty="0">
                <a:solidFill>
                  <a:schemeClr val="tx1"/>
                </a:solidFill>
              </a:rPr>
              <a:t>provvedimento motivato circa l’esito della procedura di valutazione</a:t>
            </a:r>
          </a:p>
          <a:p>
            <a:pPr marL="228600" indent="-228600" algn="just">
              <a:buAutoNum type="arabicParenR"/>
            </a:pPr>
            <a:r>
              <a:rPr lang="it-IT" sz="1000" dirty="0">
                <a:solidFill>
                  <a:schemeClr val="tx1"/>
                </a:solidFill>
              </a:rPr>
              <a:t>progetto di fattibilità integrato con altri documenti previsti dalla norma</a:t>
            </a:r>
          </a:p>
          <a:p>
            <a:pPr marL="228600" indent="-228600" algn="just">
              <a:buAutoNum type="arabicParenR"/>
            </a:pPr>
            <a:r>
              <a:rPr lang="it-IT" sz="1000">
                <a:solidFill>
                  <a:schemeClr val="tx1"/>
                </a:solidFill>
              </a:rPr>
              <a:t>gara </a:t>
            </a:r>
            <a:r>
              <a:rPr lang="it-IT" sz="1000" dirty="0">
                <a:solidFill>
                  <a:schemeClr val="tx1"/>
                </a:solidFill>
              </a:rPr>
              <a:t>per affidamento concessione</a:t>
            </a:r>
          </a:p>
          <a:p>
            <a:pPr marL="228600" indent="-228600" algn="just">
              <a:buAutoNum type="arabicParenR"/>
            </a:pPr>
            <a:r>
              <a:rPr lang="it-IT" sz="1000" dirty="0">
                <a:solidFill>
                  <a:schemeClr val="tx1"/>
                </a:solidFill>
              </a:rPr>
              <a:t>prelazione</a:t>
            </a:r>
          </a:p>
        </p:txBody>
      </p:sp>
    </p:spTree>
    <p:extLst>
      <p:ext uri="{BB962C8B-B14F-4D97-AF65-F5344CB8AC3E}">
        <p14:creationId xmlns:p14="http://schemas.microsoft.com/office/powerpoint/2010/main" val="18473743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ottotitolo 7">
            <a:extLst>
              <a:ext uri="{FF2B5EF4-FFF2-40B4-BE49-F238E27FC236}">
                <a16:creationId xmlns:a16="http://schemas.microsoft.com/office/drawing/2014/main" id="{D06F369A-9F9A-4A7E-A5A6-41AF919F4709}"/>
              </a:ext>
            </a:extLst>
          </p:cNvPr>
          <p:cNvSpPr>
            <a:spLocks noGrp="1"/>
          </p:cNvSpPr>
          <p:nvPr>
            <p:ph type="subTitle" idx="1"/>
          </p:nvPr>
        </p:nvSpPr>
        <p:spPr>
          <a:xfrm>
            <a:off x="1417468" y="4676236"/>
            <a:ext cx="9144000" cy="1655762"/>
          </a:xfrm>
        </p:spPr>
        <p:txBody>
          <a:bodyPr>
            <a:normAutofit lnSpcReduction="10000"/>
          </a:bodyPr>
          <a:lstStyle/>
          <a:p>
            <a:endParaRPr lang="it-IT" dirty="0"/>
          </a:p>
          <a:p>
            <a:r>
              <a:rPr lang="it-IT" b="1" dirty="0"/>
              <a:t>GRAZIE PER L’ATTENZIONE</a:t>
            </a:r>
          </a:p>
          <a:p>
            <a:endParaRPr lang="it-IT" b="1" dirty="0"/>
          </a:p>
          <a:p>
            <a:r>
              <a:rPr lang="it-IT" b="1" dirty="0"/>
              <a:t>CLAUDIO LUCIDI</a:t>
            </a:r>
          </a:p>
        </p:txBody>
      </p:sp>
      <p:sp>
        <p:nvSpPr>
          <p:cNvPr id="3" name="Segnaposto piè di pagina 2">
            <a:extLst>
              <a:ext uri="{FF2B5EF4-FFF2-40B4-BE49-F238E27FC236}">
                <a16:creationId xmlns:a16="http://schemas.microsoft.com/office/drawing/2014/main" id="{B4637C7B-7730-0FA5-5C0F-29506B7A1070}"/>
              </a:ext>
            </a:extLst>
          </p:cNvPr>
          <p:cNvSpPr>
            <a:spLocks noGrp="1"/>
          </p:cNvSpPr>
          <p:nvPr>
            <p:ph type="ftr" sz="quarter" idx="11"/>
          </p:nvPr>
        </p:nvSpPr>
        <p:spPr/>
        <p:txBody>
          <a:bodyPr/>
          <a:lstStyle/>
          <a:p>
            <a:r>
              <a:rPr lang="it-IT"/>
              <a:t>16 GENNAIO 2025</a:t>
            </a:r>
          </a:p>
        </p:txBody>
      </p:sp>
      <p:sp>
        <p:nvSpPr>
          <p:cNvPr id="4" name="Segnaposto numero diapositiva 3">
            <a:extLst>
              <a:ext uri="{FF2B5EF4-FFF2-40B4-BE49-F238E27FC236}">
                <a16:creationId xmlns:a16="http://schemas.microsoft.com/office/drawing/2014/main" id="{B9178782-403D-B9F1-A0F1-B40210BA0886}"/>
              </a:ext>
            </a:extLst>
          </p:cNvPr>
          <p:cNvSpPr>
            <a:spLocks noGrp="1"/>
          </p:cNvSpPr>
          <p:nvPr>
            <p:ph type="sldNum" sz="quarter" idx="12"/>
          </p:nvPr>
        </p:nvSpPr>
        <p:spPr/>
        <p:txBody>
          <a:bodyPr/>
          <a:lstStyle/>
          <a:p>
            <a:fld id="{577E625E-9F63-4F0D-B634-A1CAF123E05C}" type="slidenum">
              <a:rPr lang="it-IT" smtClean="0"/>
              <a:t>86</a:t>
            </a:fld>
            <a:endParaRPr lang="it-IT"/>
          </a:p>
        </p:txBody>
      </p:sp>
      <p:pic>
        <p:nvPicPr>
          <p:cNvPr id="2" name="Immagine 1">
            <a:extLst>
              <a:ext uri="{FF2B5EF4-FFF2-40B4-BE49-F238E27FC236}">
                <a16:creationId xmlns:a16="http://schemas.microsoft.com/office/drawing/2014/main" id="{91F9144B-356B-08A7-2B28-7A6A303CA1BC}"/>
              </a:ext>
            </a:extLst>
          </p:cNvPr>
          <p:cNvPicPr>
            <a:picLocks noChangeAspect="1"/>
          </p:cNvPicPr>
          <p:nvPr/>
        </p:nvPicPr>
        <p:blipFill>
          <a:blip r:embed="rId2"/>
          <a:stretch>
            <a:fillRect/>
          </a:stretch>
        </p:blipFill>
        <p:spPr>
          <a:xfrm>
            <a:off x="1417468" y="162580"/>
            <a:ext cx="9466842" cy="4016130"/>
          </a:xfrm>
          <a:prstGeom prst="rect">
            <a:avLst/>
          </a:prstGeom>
        </p:spPr>
      </p:pic>
    </p:spTree>
    <p:extLst>
      <p:ext uri="{BB962C8B-B14F-4D97-AF65-F5344CB8AC3E}">
        <p14:creationId xmlns:p14="http://schemas.microsoft.com/office/powerpoint/2010/main" val="3762470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2FB9FA-AE0F-4E4B-9AAB-6023C3C35EE8}"/>
              </a:ext>
            </a:extLst>
          </p:cNvPr>
          <p:cNvSpPr>
            <a:spLocks noGrp="1"/>
          </p:cNvSpPr>
          <p:nvPr>
            <p:ph type="ctrTitle"/>
          </p:nvPr>
        </p:nvSpPr>
        <p:spPr>
          <a:xfrm>
            <a:off x="1263588" y="1876771"/>
            <a:ext cx="9141041" cy="937450"/>
          </a:xfrm>
        </p:spPr>
        <p:txBody>
          <a:bodyPr anchor="t">
            <a:normAutofit fontScale="90000"/>
          </a:bodyPr>
          <a:lstStyle/>
          <a:p>
            <a:r>
              <a:rPr lang="it-IT" sz="2400" b="1" dirty="0"/>
              <a:t>I PRINCIPI</a:t>
            </a:r>
            <a:br>
              <a:rPr lang="it-IT" sz="2400" b="1" dirty="0"/>
            </a:br>
            <a:r>
              <a:rPr lang="it-IT" sz="4000" b="1" dirty="0">
                <a:latin typeface="Vivaldi" panose="03020602050506090804" pitchFamily="66" charset="0"/>
                <a:cs typeface="BrowalliaUPC" panose="020B0502040204020203" pitchFamily="34" charset="-34"/>
              </a:rPr>
              <a:t>…di risultato</a:t>
            </a:r>
          </a:p>
        </p:txBody>
      </p:sp>
      <p:sp>
        <p:nvSpPr>
          <p:cNvPr id="4" name="Rettangolo 3">
            <a:extLst>
              <a:ext uri="{FF2B5EF4-FFF2-40B4-BE49-F238E27FC236}">
                <a16:creationId xmlns:a16="http://schemas.microsoft.com/office/drawing/2014/main" id="{FD79A619-8EEE-4599-A71A-8C588CB887F6}"/>
              </a:ext>
            </a:extLst>
          </p:cNvPr>
          <p:cNvSpPr/>
          <p:nvPr/>
        </p:nvSpPr>
        <p:spPr>
          <a:xfrm>
            <a:off x="506027" y="3542190"/>
            <a:ext cx="2404321" cy="113634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3600" dirty="0"/>
              <a:t>RISULTATO</a:t>
            </a:r>
          </a:p>
        </p:txBody>
      </p:sp>
      <p:sp>
        <p:nvSpPr>
          <p:cNvPr id="23" name="Freccia in su 22">
            <a:extLst>
              <a:ext uri="{FF2B5EF4-FFF2-40B4-BE49-F238E27FC236}">
                <a16:creationId xmlns:a16="http://schemas.microsoft.com/office/drawing/2014/main" id="{0BFC1638-4BB6-46B2-A4F5-FABF39729C59}"/>
              </a:ext>
            </a:extLst>
          </p:cNvPr>
          <p:cNvSpPr/>
          <p:nvPr/>
        </p:nvSpPr>
        <p:spPr>
          <a:xfrm rot="5400000">
            <a:off x="3117511" y="3746462"/>
            <a:ext cx="484632" cy="7250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2" name="Rettangolo 11">
            <a:extLst>
              <a:ext uri="{FF2B5EF4-FFF2-40B4-BE49-F238E27FC236}">
                <a16:creationId xmlns:a16="http://schemas.microsoft.com/office/drawing/2014/main" id="{6193B3A1-7AE2-4FD1-981F-E9241E738018}"/>
              </a:ext>
            </a:extLst>
          </p:cNvPr>
          <p:cNvSpPr/>
          <p:nvPr/>
        </p:nvSpPr>
        <p:spPr>
          <a:xfrm>
            <a:off x="630315" y="5585875"/>
            <a:ext cx="6596107" cy="1136342"/>
          </a:xfrm>
          <a:prstGeom prst="rect">
            <a:avLst/>
          </a:prstGeom>
          <a:noFill/>
        </p:spPr>
        <p:style>
          <a:lnRef idx="1">
            <a:schemeClr val="accent1"/>
          </a:lnRef>
          <a:fillRef idx="2">
            <a:schemeClr val="accent1"/>
          </a:fillRef>
          <a:effectRef idx="1">
            <a:schemeClr val="accent1"/>
          </a:effectRef>
          <a:fontRef idx="minor">
            <a:schemeClr val="dk1"/>
          </a:fontRef>
        </p:style>
        <p:txBody>
          <a:bodyPr rtlCol="0" anchor="ctr"/>
          <a:lstStyle/>
          <a:p>
            <a:pPr algn="ctr"/>
            <a:r>
              <a:rPr lang="it-IT" sz="2000" dirty="0">
                <a:solidFill>
                  <a:schemeClr val="tx1"/>
                </a:solidFill>
              </a:rPr>
              <a:t>Primato della necessità che il mercato dei contratti pubblici e</a:t>
            </a:r>
          </a:p>
          <a:p>
            <a:pPr algn="ctr"/>
            <a:r>
              <a:rPr lang="it-IT" sz="2000" dirty="0">
                <a:solidFill>
                  <a:schemeClr val="tx1"/>
                </a:solidFill>
              </a:rPr>
              <a:t>tutta l’azione che lo contorna sia goals </a:t>
            </a:r>
            <a:r>
              <a:rPr lang="it-IT" sz="2000" dirty="0" err="1">
                <a:solidFill>
                  <a:schemeClr val="tx1"/>
                </a:solidFill>
              </a:rPr>
              <a:t>oriented</a:t>
            </a:r>
            <a:endParaRPr lang="it-IT" sz="2000" dirty="0">
              <a:solidFill>
                <a:schemeClr val="tx1"/>
              </a:solidFill>
            </a:endParaRPr>
          </a:p>
        </p:txBody>
      </p:sp>
      <p:sp>
        <p:nvSpPr>
          <p:cNvPr id="13" name="Rettangolo con angoli arrotondati 12">
            <a:extLst>
              <a:ext uri="{FF2B5EF4-FFF2-40B4-BE49-F238E27FC236}">
                <a16:creationId xmlns:a16="http://schemas.microsoft.com/office/drawing/2014/main" id="{344713A4-644A-4793-9D39-0EAA4729D398}"/>
              </a:ext>
            </a:extLst>
          </p:cNvPr>
          <p:cNvSpPr/>
          <p:nvPr/>
        </p:nvSpPr>
        <p:spPr>
          <a:xfrm>
            <a:off x="4038600" y="2978570"/>
            <a:ext cx="6752947" cy="1852658"/>
          </a:xfrm>
          <a:prstGeom prst="roundRect">
            <a:avLst/>
          </a:prstGeom>
          <a:solidFill>
            <a:srgbClr val="FFC0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2800" dirty="0">
                <a:solidFill>
                  <a:schemeClr val="tx1"/>
                </a:solidFill>
              </a:rPr>
              <a:t>se una certa azione arriva al suo</a:t>
            </a:r>
          </a:p>
          <a:p>
            <a:pPr algn="ctr"/>
            <a:r>
              <a:rPr lang="it-IT" sz="2800" dirty="0">
                <a:solidFill>
                  <a:schemeClr val="tx1"/>
                </a:solidFill>
              </a:rPr>
              <a:t>scopo non può essere oggetto di</a:t>
            </a:r>
          </a:p>
          <a:p>
            <a:pPr algn="ctr"/>
            <a:r>
              <a:rPr lang="it-IT" sz="2800" dirty="0">
                <a:solidFill>
                  <a:schemeClr val="tx1"/>
                </a:solidFill>
              </a:rPr>
              <a:t>disappunto; anzi, chi l’ha</a:t>
            </a:r>
          </a:p>
          <a:p>
            <a:pPr algn="ctr"/>
            <a:r>
              <a:rPr lang="it-IT" sz="2800" dirty="0">
                <a:solidFill>
                  <a:schemeClr val="tx1"/>
                </a:solidFill>
              </a:rPr>
              <a:t>compiuta deve essere premiato</a:t>
            </a:r>
          </a:p>
        </p:txBody>
      </p:sp>
      <p:sp>
        <p:nvSpPr>
          <p:cNvPr id="6" name="Segnaposto piè di pagina 5">
            <a:extLst>
              <a:ext uri="{FF2B5EF4-FFF2-40B4-BE49-F238E27FC236}">
                <a16:creationId xmlns:a16="http://schemas.microsoft.com/office/drawing/2014/main" id="{54C96C6B-CAD3-E8B3-2678-9B2103D944BB}"/>
              </a:ext>
            </a:extLst>
          </p:cNvPr>
          <p:cNvSpPr>
            <a:spLocks noGrp="1"/>
          </p:cNvSpPr>
          <p:nvPr>
            <p:ph type="ftr" sz="quarter" idx="11"/>
          </p:nvPr>
        </p:nvSpPr>
        <p:spPr/>
        <p:txBody>
          <a:bodyPr/>
          <a:lstStyle/>
          <a:p>
            <a:r>
              <a:rPr lang="it-IT"/>
              <a:t>16 GENNAIO 2025</a:t>
            </a:r>
          </a:p>
        </p:txBody>
      </p:sp>
      <p:sp>
        <p:nvSpPr>
          <p:cNvPr id="7" name="Segnaposto numero diapositiva 6">
            <a:extLst>
              <a:ext uri="{FF2B5EF4-FFF2-40B4-BE49-F238E27FC236}">
                <a16:creationId xmlns:a16="http://schemas.microsoft.com/office/drawing/2014/main" id="{0BF1C99E-D6A9-3064-6081-47C6E2B0337F}"/>
              </a:ext>
            </a:extLst>
          </p:cNvPr>
          <p:cNvSpPr>
            <a:spLocks noGrp="1"/>
          </p:cNvSpPr>
          <p:nvPr>
            <p:ph type="sldNum" sz="quarter" idx="12"/>
          </p:nvPr>
        </p:nvSpPr>
        <p:spPr/>
        <p:txBody>
          <a:bodyPr/>
          <a:lstStyle/>
          <a:p>
            <a:fld id="{577E625E-9F63-4F0D-B634-A1CAF123E05C}" type="slidenum">
              <a:rPr lang="it-IT" smtClean="0"/>
              <a:t>9</a:t>
            </a:fld>
            <a:endParaRPr lang="it-IT"/>
          </a:p>
        </p:txBody>
      </p:sp>
      <p:pic>
        <p:nvPicPr>
          <p:cNvPr id="5" name="Immagine 4">
            <a:extLst>
              <a:ext uri="{FF2B5EF4-FFF2-40B4-BE49-F238E27FC236}">
                <a16:creationId xmlns:a16="http://schemas.microsoft.com/office/drawing/2014/main" id="{7443936F-782A-DC8E-FA3E-51CA24819A93}"/>
              </a:ext>
            </a:extLst>
          </p:cNvPr>
          <p:cNvPicPr>
            <a:picLocks noChangeAspect="1"/>
          </p:cNvPicPr>
          <p:nvPr/>
        </p:nvPicPr>
        <p:blipFill>
          <a:blip r:embed="rId3"/>
          <a:stretch>
            <a:fillRect/>
          </a:stretch>
        </p:blipFill>
        <p:spPr>
          <a:xfrm>
            <a:off x="2910348" y="69466"/>
            <a:ext cx="4827640" cy="1267846"/>
          </a:xfrm>
          <a:prstGeom prst="rect">
            <a:avLst/>
          </a:prstGeom>
        </p:spPr>
      </p:pic>
    </p:spTree>
    <p:extLst>
      <p:ext uri="{BB962C8B-B14F-4D97-AF65-F5344CB8AC3E}">
        <p14:creationId xmlns:p14="http://schemas.microsoft.com/office/powerpoint/2010/main" val="31233850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1368</TotalTime>
  <Words>22478</Words>
  <Application>Microsoft Office PowerPoint</Application>
  <PresentationFormat>Widescreen</PresentationFormat>
  <Paragraphs>1318</Paragraphs>
  <Slides>86</Slides>
  <Notes>31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86</vt:i4>
      </vt:variant>
    </vt:vector>
  </HeadingPairs>
  <TitlesOfParts>
    <vt:vector size="99" baseType="lpstr">
      <vt:lpstr>.L</vt:lpstr>
      <vt:lpstr>Aptos</vt:lpstr>
      <vt:lpstr>Aptos Display</vt:lpstr>
      <vt:lpstr>Arial</vt:lpstr>
      <vt:lpstr>Calibri</vt:lpstr>
      <vt:lpstr>Calibri-Bold</vt:lpstr>
      <vt:lpstr>Montserrat</vt:lpstr>
      <vt:lpstr>Segoe UI</vt:lpstr>
      <vt:lpstr>Times New Roman</vt:lpstr>
      <vt:lpstr>TimesNewRomanPS-BoldMT</vt:lpstr>
      <vt:lpstr>TimesNewRomanPSMT</vt:lpstr>
      <vt:lpstr>Vivaldi</vt:lpstr>
      <vt:lpstr>Tema di Office</vt:lpstr>
      <vt:lpstr>Presentazione standard di PowerPoint</vt:lpstr>
      <vt:lpstr> GLI AFFIDAMENTI SOTTO SOGLIA</vt:lpstr>
      <vt:lpstr>I PRINCIPI</vt:lpstr>
      <vt:lpstr> I PRINCIPI …di risultato</vt:lpstr>
      <vt:lpstr>I PRINCIPI …di risultato</vt:lpstr>
      <vt:lpstr>I PRINCIPI …di risultato</vt:lpstr>
      <vt:lpstr>I PRINCIPI …di risultato</vt:lpstr>
      <vt:lpstr>I PRINCIPI …di risultato</vt:lpstr>
      <vt:lpstr>I PRINCIPI …di risultato</vt:lpstr>
      <vt:lpstr>I PRINCIPI …di fiducia</vt:lpstr>
      <vt:lpstr>I PRINCIPI …di fiducia</vt:lpstr>
      <vt:lpstr>I PRINCIPI …di fiducia</vt:lpstr>
      <vt:lpstr>I PRINCIPI …di fiducia</vt:lpstr>
      <vt:lpstr>I PRINCIPI …di fiducia</vt:lpstr>
      <vt:lpstr>I PRINCIPI …di fiducia</vt:lpstr>
      <vt:lpstr>I PRINCIPI …di fiducia</vt:lpstr>
      <vt:lpstr>I PRINCIPI …di fiducia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GLI AFFIDAMENTI SOTTO SOGLIA</vt:lpstr>
      <vt:lpstr>Affidamento</vt:lpstr>
      <vt:lpstr>La forma del contratto d’appalto</vt:lpstr>
      <vt:lpstr>STAND STILL</vt:lpstr>
      <vt:lpstr>La forma del contratto d’appalto</vt:lpstr>
      <vt:lpstr>EQUO COMPENSO</vt:lpstr>
      <vt:lpstr>EQUO COMPENSO</vt:lpstr>
      <vt:lpstr>TUTELE LAVORISTICHE</vt:lpstr>
      <vt:lpstr>TUTELE LAVORISTICHE</vt:lpstr>
      <vt:lpstr>TUTELE LAVORISTICHE</vt:lpstr>
      <vt:lpstr>TUTELE LAVORISTICHE</vt:lpstr>
      <vt:lpstr>TUTELE LAVORISTICHE</vt:lpstr>
      <vt:lpstr>TUTELE LAVORISTICHE</vt:lpstr>
      <vt:lpstr>TUTELE LAVORISTICHE</vt:lpstr>
      <vt:lpstr>REVISIONE PREZZI</vt:lpstr>
      <vt:lpstr>REVISIONE PREZZI</vt:lpstr>
      <vt:lpstr>REVISIONE PREZZI</vt:lpstr>
      <vt:lpstr>REVISIONE PREZZI</vt:lpstr>
      <vt:lpstr>REVISIONE PREZZI</vt:lpstr>
      <vt:lpstr>REVISIONE PREZZI</vt:lpstr>
      <vt:lpstr>REVISIONE PREZZI</vt:lpstr>
      <vt:lpstr>REVISIONE PREZZI</vt:lpstr>
      <vt:lpstr>REVISIONE PREZZI</vt:lpstr>
      <vt:lpstr>REVISIONE PREZZI</vt:lpstr>
      <vt:lpstr>REVISIONE PREZZI</vt:lpstr>
      <vt:lpstr>REVISIONE PREZZI</vt:lpstr>
      <vt:lpstr>REVISIONE PREZZI</vt:lpstr>
      <vt:lpstr>Art. 62. (Aggregazioni e centralizzazione delle committenze)</vt:lpstr>
      <vt:lpstr>Art. 63. (Qualificazione delle stazioni appaltanti e delle centrali di committenza)</vt:lpstr>
      <vt:lpstr>Art. 63. (Qualificazione delle stazioni appaltanti e delle centrali di committenza)</vt:lpstr>
      <vt:lpstr>Art. 63. (Qualificazione delle stazioni appaltanti e delle centrali di committenza)</vt:lpstr>
      <vt:lpstr> Art. 63. (Qualificazione delle stazioni appaltanti e delle centrali di committenza)</vt:lpstr>
      <vt:lpstr> Art. 63. (Qualificazione delle stazioni appaltanti e delle centrali di committenza)</vt:lpstr>
      <vt:lpstr> Art. 63. (Qualificazione delle stazioni appaltanti e delle centrali di committenza)</vt:lpstr>
      <vt:lpstr>Codice PILLOLE</vt:lpstr>
      <vt:lpstr>Codice PILLOLE</vt:lpstr>
      <vt:lpstr>Codice PILLOLE</vt:lpstr>
      <vt:lpstr>Codice PILLOLE</vt:lpstr>
      <vt:lpstr>Nuovo Codice PILLOLE</vt:lpstr>
      <vt:lpstr>Nuovo Codice PILLOLE</vt:lpstr>
      <vt:lpstr>Codice PILLOLE</vt:lpstr>
      <vt:lpstr>Codice PILLOLE</vt:lpstr>
      <vt:lpstr>Codice PILLOLE</vt:lpstr>
      <vt:lpstr>Codice PILLOLE</vt:lpstr>
      <vt:lpstr>Codice PILLOLE</vt:lpstr>
      <vt:lpstr>Codice PILLOLE</vt:lpstr>
      <vt:lpstr>Codice PILLOLE</vt:lpstr>
      <vt:lpstr>Codice PILLOLE</vt:lpstr>
      <vt:lpstr>Codice PILLOLE</vt:lpstr>
      <vt:lpstr>Nuovo Codice PILLOLE</vt:lpstr>
      <vt:lpstr>Codice PILLOLE</vt:lpstr>
      <vt:lpstr>Codice PILLOLE</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Claudio Lucidi</dc:creator>
  <cp:lastModifiedBy>Claudio Lucidi</cp:lastModifiedBy>
  <cp:revision>30</cp:revision>
  <dcterms:created xsi:type="dcterms:W3CDTF">2025-01-13T14:58:16Z</dcterms:created>
  <dcterms:modified xsi:type="dcterms:W3CDTF">2025-01-15T21:58:40Z</dcterms:modified>
</cp:coreProperties>
</file>