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5143500" type="screen16x9"/>
  <p:notesSz cx="6799263" cy="9929813"/>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351"/>
    <p:restoredTop sz="94610"/>
  </p:normalViewPr>
  <p:slideViewPr>
    <p:cSldViewPr snapToGrid="0" snapToObjects="1">
      <p:cViewPr varScale="1">
        <p:scale>
          <a:sx n="161" d="100"/>
          <a:sy n="161" d="100"/>
        </p:scale>
        <p:origin x="810" y="1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Foglio_di_lavoro_di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Foglio_di_lavoro_di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Foglio_di_lavoro_di_Microsoft_Excel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1"/>
  <c:style val="2"/>
  <c:chart>
    <c:autoTitleDeleted val="1"/>
    <c:plotArea>
      <c:layout/>
      <c:pieChart>
        <c:varyColors val="1"/>
        <c:ser>
          <c:idx val="0"/>
          <c:order val="0"/>
          <c:tx>
            <c:strRef>
              <c:f>Sheet1!$B$1</c:f>
              <c:strCache>
                <c:ptCount val="1"/>
                <c:pt idx="0">
                  <c:v>Superficie</c:v>
                </c:pt>
              </c:strCache>
            </c:strRef>
          </c:tx>
          <c:spPr>
            <a:solidFill>
              <a:schemeClr val="accent1"/>
            </a:solidFill>
            <a:ln w="9525" cap="flat">
              <a:solidFill>
                <a:srgbClr val="F9F9F9"/>
              </a:solidFill>
              <a:prstDash val="solid"/>
              <a:round/>
            </a:ln>
            <a:effectLst/>
          </c:spPr>
          <c:dPt>
            <c:idx val="0"/>
            <c:bubble3D val="0"/>
            <c:spPr>
              <a:solidFill>
                <a:srgbClr val="B81C2E"/>
              </a:solidFill>
              <a:effectLst/>
            </c:spPr>
            <c:extLst>
              <c:ext xmlns:c16="http://schemas.microsoft.com/office/drawing/2014/chart" uri="{C3380CC4-5D6E-409C-BE32-E72D297353CC}">
                <c16:uniqueId val="{00000001-A6C8-224F-81E4-F52FA8EA6A5D}"/>
              </c:ext>
            </c:extLst>
          </c:dPt>
          <c:dPt>
            <c:idx val="1"/>
            <c:bubble3D val="0"/>
            <c:spPr>
              <a:solidFill>
                <a:srgbClr val="8C1422"/>
              </a:solidFill>
              <a:effectLst/>
            </c:spPr>
            <c:extLst>
              <c:ext xmlns:c16="http://schemas.microsoft.com/office/drawing/2014/chart" uri="{C3380CC4-5D6E-409C-BE32-E72D297353CC}">
                <c16:uniqueId val="{00000003-A6C8-224F-81E4-F52FA8EA6A5D}"/>
              </c:ext>
            </c:extLst>
          </c:dPt>
          <c:dPt>
            <c:idx val="2"/>
            <c:bubble3D val="0"/>
            <c:spPr>
              <a:solidFill>
                <a:srgbClr val="C04060"/>
              </a:solidFill>
              <a:effectLst/>
            </c:spPr>
            <c:extLst>
              <c:ext xmlns:c16="http://schemas.microsoft.com/office/drawing/2014/chart" uri="{C3380CC4-5D6E-409C-BE32-E72D297353CC}">
                <c16:uniqueId val="{00000005-A6C8-224F-81E4-F52FA8EA6A5D}"/>
              </c:ext>
            </c:extLst>
          </c:dPt>
          <c:dPt>
            <c:idx val="3"/>
            <c:bubble3D val="0"/>
            <c:spPr>
              <a:solidFill>
                <a:srgbClr val="E8909A"/>
              </a:solidFill>
              <a:effectLst/>
            </c:spPr>
            <c:extLst>
              <c:ext xmlns:c16="http://schemas.microsoft.com/office/drawing/2014/chart" uri="{C3380CC4-5D6E-409C-BE32-E72D297353CC}">
                <c16:uniqueId val="{00000007-A6C8-224F-81E4-F52FA8EA6A5D}"/>
              </c:ext>
            </c:extLst>
          </c:dPt>
          <c:dLbls>
            <c:dLbl>
              <c:idx val="0"/>
              <c:layout/>
              <c:numFmt formatCode="0%" sourceLinked="0"/>
              <c:spPr/>
              <c:txPr>
                <a:bodyPr/>
                <a:lstStyle/>
                <a:p>
                  <a:pPr>
                    <a:defRPr sz="800" b="0" i="0" u="none" strike="noStrike">
                      <a:solidFill>
                        <a:srgbClr val="000000"/>
                      </a:solidFill>
                      <a:latin typeface="Arial"/>
                    </a:defRPr>
                  </a:pPr>
                  <a:endParaRPr lang="it-IT"/>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A6C8-224F-81E4-F52FA8EA6A5D}"/>
                </c:ext>
              </c:extLst>
            </c:dLbl>
            <c:dLbl>
              <c:idx val="1"/>
              <c:layout/>
              <c:numFmt formatCode="0%" sourceLinked="0"/>
              <c:spPr/>
              <c:txPr>
                <a:bodyPr/>
                <a:lstStyle/>
                <a:p>
                  <a:pPr>
                    <a:defRPr sz="800" b="0" i="0" u="none" strike="noStrike">
                      <a:solidFill>
                        <a:srgbClr val="000000"/>
                      </a:solidFill>
                      <a:latin typeface="Arial"/>
                    </a:defRPr>
                  </a:pPr>
                  <a:endParaRPr lang="it-IT"/>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A6C8-224F-81E4-F52FA8EA6A5D}"/>
                </c:ext>
              </c:extLst>
            </c:dLbl>
            <c:dLbl>
              <c:idx val="2"/>
              <c:layout/>
              <c:numFmt formatCode="0%" sourceLinked="0"/>
              <c:spPr/>
              <c:txPr>
                <a:bodyPr/>
                <a:lstStyle/>
                <a:p>
                  <a:pPr>
                    <a:defRPr sz="800" b="0" i="0" u="none" strike="noStrike">
                      <a:solidFill>
                        <a:srgbClr val="000000"/>
                      </a:solidFill>
                      <a:latin typeface="Arial"/>
                    </a:defRPr>
                  </a:pPr>
                  <a:endParaRPr lang="it-IT"/>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A6C8-224F-81E4-F52FA8EA6A5D}"/>
                </c:ext>
              </c:extLst>
            </c:dLbl>
            <c:dLbl>
              <c:idx val="3"/>
              <c:layout/>
              <c:numFmt formatCode="0%" sourceLinked="0"/>
              <c:spPr/>
              <c:txPr>
                <a:bodyPr/>
                <a:lstStyle/>
                <a:p>
                  <a:pPr>
                    <a:defRPr sz="800" b="0" i="0" u="none" strike="noStrike">
                      <a:solidFill>
                        <a:srgbClr val="000000"/>
                      </a:solidFill>
                      <a:latin typeface="Arial"/>
                    </a:defRPr>
                  </a:pPr>
                  <a:endParaRPr lang="it-IT"/>
                </a:p>
              </c:txP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A6C8-224F-81E4-F52FA8EA6A5D}"/>
                </c:ext>
              </c:extLst>
            </c:dLbl>
            <c:numFmt formatCode="0%" sourceLinked="0"/>
            <c:spPr>
              <a:noFill/>
              <a:ln>
                <a:noFill/>
              </a:ln>
              <a:effectLst/>
            </c:spPr>
            <c:txPr>
              <a:bodyPr/>
              <a:lstStyle/>
              <a:p>
                <a:pPr>
                  <a:defRPr sz="1800" b="0" i="0" u="none" strike="noStrike">
                    <a:solidFill>
                      <a:srgbClr val="000000"/>
                    </a:solidFill>
                    <a:latin typeface="Arial"/>
                  </a:defRPr>
                </a:pPr>
                <a:endParaRPr lang="it-IT"/>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Grumes  10,73</c:v>
                </c:pt>
                <c:pt idx="1">
                  <c:v>Faver  9,43</c:v>
                </c:pt>
                <c:pt idx="2">
                  <c:v>Grauno  7,26</c:v>
                </c:pt>
                <c:pt idx="3">
                  <c:v>Valda  6,14</c:v>
                </c:pt>
              </c:strCache>
            </c:strRef>
          </c:cat>
          <c:val>
            <c:numRef>
              <c:f>Sheet1!$B$2:$B$5</c:f>
              <c:numCache>
                <c:formatCode>General</c:formatCode>
                <c:ptCount val="4"/>
                <c:pt idx="0">
                  <c:v>10.73</c:v>
                </c:pt>
                <c:pt idx="1">
                  <c:v>9.43</c:v>
                </c:pt>
                <c:pt idx="2">
                  <c:v>7.26</c:v>
                </c:pt>
                <c:pt idx="3">
                  <c:v>6.14</c:v>
                </c:pt>
              </c:numCache>
            </c:numRef>
          </c:val>
          <c:extLst>
            <c:ext xmlns:c16="http://schemas.microsoft.com/office/drawing/2014/chart" uri="{C3380CC4-5D6E-409C-BE32-E72D297353CC}">
              <c16:uniqueId val="{00000008-A6C8-224F-81E4-F52FA8EA6A5D}"/>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overlay val="0"/>
      <c:txPr>
        <a:bodyPr/>
        <a:lstStyle/>
        <a:p>
          <a:pPr>
            <a:defRPr sz="850">
              <a:latin typeface="Calibri"/>
              <a:cs typeface="Calibri"/>
            </a:defRPr>
          </a:pPr>
          <a:endParaRPr lang="it-IT"/>
        </a:p>
      </c:txPr>
    </c:legend>
    <c:plotVisOnly val="1"/>
    <c:dispBlanksAs val="span"/>
    <c:showDLblsOverMax val="1"/>
  </c:chart>
  <c:spPr>
    <a:solidFill>
      <a:srgbClr val="F7F5F3"/>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c:style val="2"/>
  <c:chart>
    <c:title>
      <c:tx>
        <c:rich>
          <a:bodyPr/>
          <a:lstStyle/>
          <a:p>
            <a:pPr>
              <a:defRPr sz="1050" b="0" i="0" u="none" strike="noStrike">
                <a:solidFill>
                  <a:srgbClr val="3D3D3D"/>
                </a:solidFill>
                <a:latin typeface="Calibri"/>
              </a:defRPr>
            </a:pPr>
            <a:r>
              <a:rPr lang="en-US" sz="1050" b="0" i="0" u="none" strike="noStrike">
                <a:solidFill>
                  <a:srgbClr val="3D3D3D"/>
                </a:solidFill>
                <a:latin typeface="Calibri"/>
              </a:rPr>
              <a:t>Distribuzione della popolazione (2015)</a:t>
            </a:r>
          </a:p>
        </c:rich>
      </c:tx>
      <c:overlay val="0"/>
    </c:title>
    <c:autoTitleDeleted val="0"/>
    <c:plotArea>
      <c:layout>
        <c:manualLayout>
          <c:layoutTarget val="inner"/>
          <c:xMode val="edge"/>
          <c:yMode val="edge"/>
          <c:x val="0.10380030621172354"/>
          <c:y val="0.10960661167354083"/>
          <c:w val="0.86437099008457274"/>
          <c:h val="0.79526517518643502"/>
        </c:manualLayout>
      </c:layout>
      <c:barChart>
        <c:barDir val="col"/>
        <c:grouping val="clustered"/>
        <c:varyColors val="0"/>
        <c:ser>
          <c:idx val="0"/>
          <c:order val="0"/>
          <c:tx>
            <c:strRef>
              <c:f>Sheet1!$B$1</c:f>
              <c:strCache>
                <c:ptCount val="1"/>
                <c:pt idx="0">
                  <c:v>Abitanti</c:v>
                </c:pt>
              </c:strCache>
            </c:strRef>
          </c:tx>
          <c:spPr>
            <a:solidFill>
              <a:srgbClr val="B81C2E"/>
            </a:solidFill>
            <a:effectLst/>
          </c:spPr>
          <c:invertIfNegative val="0"/>
          <c:dPt>
            <c:idx val="0"/>
            <c:invertIfNegative val="0"/>
            <c:bubble3D val="0"/>
            <c:extLst>
              <c:ext xmlns:c16="http://schemas.microsoft.com/office/drawing/2014/chart" uri="{C3380CC4-5D6E-409C-BE32-E72D297353CC}">
                <c16:uniqueId val="{00000001-6EA9-5643-B45D-0A5E87D2D195}"/>
              </c:ext>
            </c:extLst>
          </c:dPt>
          <c:dPt>
            <c:idx val="1"/>
            <c:invertIfNegative val="0"/>
            <c:bubble3D val="0"/>
            <c:spPr>
              <a:solidFill>
                <a:srgbClr val="8C1422"/>
              </a:solidFill>
              <a:effectLst/>
            </c:spPr>
            <c:extLst>
              <c:ext xmlns:c16="http://schemas.microsoft.com/office/drawing/2014/chart" uri="{C3380CC4-5D6E-409C-BE32-E72D297353CC}">
                <c16:uniqueId val="{00000003-6EA9-5643-B45D-0A5E87D2D195}"/>
              </c:ext>
            </c:extLst>
          </c:dPt>
          <c:dPt>
            <c:idx val="2"/>
            <c:invertIfNegative val="0"/>
            <c:bubble3D val="0"/>
            <c:spPr>
              <a:solidFill>
                <a:srgbClr val="C04060"/>
              </a:solidFill>
              <a:effectLst/>
            </c:spPr>
            <c:extLst>
              <c:ext xmlns:c16="http://schemas.microsoft.com/office/drawing/2014/chart" uri="{C3380CC4-5D6E-409C-BE32-E72D297353CC}">
                <c16:uniqueId val="{00000005-6EA9-5643-B45D-0A5E87D2D195}"/>
              </c:ext>
            </c:extLst>
          </c:dPt>
          <c:dPt>
            <c:idx val="3"/>
            <c:invertIfNegative val="0"/>
            <c:bubble3D val="0"/>
            <c:spPr>
              <a:solidFill>
                <a:srgbClr val="E8909A"/>
              </a:solidFill>
              <a:effectLst/>
            </c:spPr>
            <c:extLst>
              <c:ext xmlns:c16="http://schemas.microsoft.com/office/drawing/2014/chart" uri="{C3380CC4-5D6E-409C-BE32-E72D297353CC}">
                <c16:uniqueId val="{00000007-6EA9-5643-B45D-0A5E87D2D195}"/>
              </c:ext>
            </c:extLst>
          </c:dPt>
          <c:dLbls>
            <c:numFmt formatCode="#,##0" sourceLinked="0"/>
            <c:spPr>
              <a:noFill/>
              <a:ln>
                <a:noFill/>
              </a:ln>
              <a:effectLst/>
            </c:spPr>
            <c:txPr>
              <a:bodyPr/>
              <a:lstStyle/>
              <a:p>
                <a:pPr>
                  <a:defRPr sz="1050" b="0" i="0" u="none" strike="noStrike">
                    <a:solidFill>
                      <a:srgbClr val="1C1C1C"/>
                    </a:solidFill>
                    <a:latin typeface="Calibri"/>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Faver</c:v>
                </c:pt>
                <c:pt idx="1">
                  <c:v>Grumes</c:v>
                </c:pt>
                <c:pt idx="2">
                  <c:v>Valda</c:v>
                </c:pt>
                <c:pt idx="3">
                  <c:v>Grauno</c:v>
                </c:pt>
              </c:strCache>
            </c:strRef>
          </c:cat>
          <c:val>
            <c:numRef>
              <c:f>Sheet1!$B$2:$B$5</c:f>
              <c:numCache>
                <c:formatCode>General</c:formatCode>
                <c:ptCount val="4"/>
                <c:pt idx="0">
                  <c:v>849</c:v>
                </c:pt>
                <c:pt idx="1">
                  <c:v>438</c:v>
                </c:pt>
                <c:pt idx="2">
                  <c:v>217</c:v>
                </c:pt>
                <c:pt idx="3">
                  <c:v>144</c:v>
                </c:pt>
              </c:numCache>
            </c:numRef>
          </c:val>
          <c:extLst>
            <c:ext xmlns:c16="http://schemas.microsoft.com/office/drawing/2014/chart" uri="{C3380CC4-5D6E-409C-BE32-E72D297353CC}">
              <c16:uniqueId val="{00000008-6EA9-5643-B45D-0A5E87D2D195}"/>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B7280"/>
                </a:solidFill>
                <a:latin typeface="Calibri"/>
              </a:defRPr>
            </a:pPr>
            <a:endParaRPr lang="it-IT"/>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4E6EA"/>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B7280"/>
                </a:solidFill>
                <a:latin typeface="Calibri"/>
              </a:defRPr>
            </a:pPr>
            <a:endParaRPr lang="it-IT"/>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c:style val="2"/>
  <c:chart>
    <c:autoTitleDeleted val="1"/>
    <c:plotArea>
      <c:layout/>
      <c:barChart>
        <c:barDir val="col"/>
        <c:grouping val="clustered"/>
        <c:varyColors val="0"/>
        <c:ser>
          <c:idx val="0"/>
          <c:order val="0"/>
          <c:tx>
            <c:strRef>
              <c:f>Sheet1!$B$1</c:f>
              <c:strCache>
                <c:ptCount val="1"/>
                <c:pt idx="0">
                  <c:v>Costo annuo</c:v>
                </c:pt>
              </c:strCache>
            </c:strRef>
          </c:tx>
          <c:spPr>
            <a:solidFill>
              <a:srgbClr val="6E0D1A"/>
            </a:solidFill>
            <a:effectLst/>
          </c:spPr>
          <c:invertIfNegative val="0"/>
          <c:dPt>
            <c:idx val="0"/>
            <c:invertIfNegative val="0"/>
            <c:bubble3D val="0"/>
            <c:extLst>
              <c:ext xmlns:c16="http://schemas.microsoft.com/office/drawing/2014/chart" uri="{C3380CC4-5D6E-409C-BE32-E72D297353CC}">
                <c16:uniqueId val="{00000001-C418-3D47-8E01-7E44B1AA67B7}"/>
              </c:ext>
            </c:extLst>
          </c:dPt>
          <c:dPt>
            <c:idx val="1"/>
            <c:invertIfNegative val="0"/>
            <c:bubble3D val="0"/>
            <c:spPr>
              <a:solidFill>
                <a:srgbClr val="B81C2E"/>
              </a:solidFill>
              <a:effectLst/>
            </c:spPr>
            <c:extLst>
              <c:ext xmlns:c16="http://schemas.microsoft.com/office/drawing/2014/chart" uri="{C3380CC4-5D6E-409C-BE32-E72D297353CC}">
                <c16:uniqueId val="{00000003-C418-3D47-8E01-7E44B1AA67B7}"/>
              </c:ext>
            </c:extLst>
          </c:dPt>
          <c:dLbls>
            <c:numFmt formatCode="#,##0" sourceLinked="0"/>
            <c:spPr>
              <a:noFill/>
              <a:ln>
                <a:noFill/>
              </a:ln>
              <a:effectLst/>
            </c:spPr>
            <c:txPr>
              <a:bodyPr/>
              <a:lstStyle/>
              <a:p>
                <a:pPr>
                  <a:defRPr sz="1100" b="0" i="0" u="none" strike="noStrike">
                    <a:solidFill>
                      <a:srgbClr val="1C1C1C"/>
                    </a:solidFill>
                    <a:latin typeface="Calibri"/>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2015 — 4 Comuni</c:v>
                </c:pt>
                <c:pt idx="1">
                  <c:v>2025 — Altavalle</c:v>
                </c:pt>
              </c:strCache>
            </c:strRef>
          </c:cat>
          <c:val>
            <c:numRef>
              <c:f>Sheet1!$B$2:$B$3</c:f>
              <c:numCache>
                <c:formatCode>General</c:formatCode>
                <c:ptCount val="2"/>
                <c:pt idx="0">
                  <c:v>136197</c:v>
                </c:pt>
                <c:pt idx="1">
                  <c:v>82271</c:v>
                </c:pt>
              </c:numCache>
            </c:numRef>
          </c:val>
          <c:extLst>
            <c:ext xmlns:c16="http://schemas.microsoft.com/office/drawing/2014/chart" uri="{C3380CC4-5D6E-409C-BE32-E72D297353CC}">
              <c16:uniqueId val="{00000004-C418-3D47-8E01-7E44B1AA67B7}"/>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B7280"/>
                </a:solidFill>
                <a:latin typeface="Calibri"/>
              </a:defRPr>
            </a:pPr>
            <a:endParaRPr lang="it-IT"/>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4E6EA"/>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B7280"/>
                </a:solidFill>
                <a:latin typeface="Calibri"/>
              </a:defRPr>
            </a:pPr>
            <a:endParaRPr lang="it-IT"/>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7345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058" tIns="53529" rIns="107058" bIns="53529"/>
          <a:lstStyle/>
          <a:p>
            <a:endParaRPr lang="en-US" dirty="0"/>
          </a:p>
        </p:txBody>
      </p:sp>
      <p:sp>
        <p:nvSpPr>
          <p:cNvPr id="4" name="Slide Number Placeholder 3"/>
          <p:cNvSpPr>
            <a:spLocks noGrp="1"/>
          </p:cNvSpPr>
          <p:nvPr>
            <p:ph type="sldNum" sz="quarter" idx="10"/>
          </p:nvPr>
        </p:nvSpPr>
        <p:spPr/>
        <p:txBody>
          <a:bodyPr lIns="107058" tIns="53529" rIns="107058" bIns="53529"/>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6E0D1A"/>
        </a:solidFill>
        <a:effectLst/>
      </p:bgPr>
    </p:bg>
    <p:spTree>
      <p:nvGrpSpPr>
        <p:cNvPr id="1" name=""/>
        <p:cNvGrpSpPr/>
        <p:nvPr/>
      </p:nvGrpSpPr>
      <p:grpSpPr>
        <a:xfrm>
          <a:off x="0" y="0"/>
          <a:ext cx="0" cy="0"/>
          <a:chOff x="0" y="0"/>
          <a:chExt cx="0" cy="0"/>
        </a:xfrm>
      </p:grpSpPr>
      <p:sp>
        <p:nvSpPr>
          <p:cNvPr id="2" name="Shape 0"/>
          <p:cNvSpPr/>
          <p:nvPr/>
        </p:nvSpPr>
        <p:spPr>
          <a:xfrm>
            <a:off x="6400800" y="0"/>
            <a:ext cx="3200400" cy="5143500"/>
          </a:xfrm>
          <a:prstGeom prst="rect">
            <a:avLst/>
          </a:prstGeom>
          <a:solidFill>
            <a:srgbClr val="8C1422">
              <a:alpha val="38000"/>
            </a:srgbClr>
          </a:solidFill>
          <a:ln w="12700">
            <a:solidFill>
              <a:srgbClr val="8C1422">
                <a:alpha val="38000"/>
              </a:srgbClr>
            </a:solidFill>
            <a:prstDash val="solid"/>
          </a:ln>
        </p:spPr>
        <p:txBody>
          <a:bodyPr/>
          <a:lstStyle/>
          <a:p>
            <a:endParaRPr lang="en-US"/>
          </a:p>
        </p:txBody>
      </p:sp>
      <p:sp>
        <p:nvSpPr>
          <p:cNvPr id="3" name="Shape 1"/>
          <p:cNvSpPr/>
          <p:nvPr/>
        </p:nvSpPr>
        <p:spPr>
          <a:xfrm>
            <a:off x="7772400" y="0"/>
            <a:ext cx="2011680" cy="5143500"/>
          </a:xfrm>
          <a:prstGeom prst="rect">
            <a:avLst/>
          </a:prstGeom>
          <a:solidFill>
            <a:srgbClr val="8C1422">
              <a:alpha val="25000"/>
            </a:srgbClr>
          </a:solidFill>
          <a:ln w="12700">
            <a:solidFill>
              <a:srgbClr val="8C1422">
                <a:alpha val="25000"/>
              </a:srgbClr>
            </a:solidFill>
            <a:prstDash val="solid"/>
          </a:ln>
        </p:spPr>
        <p:txBody>
          <a:bodyPr/>
          <a:lstStyle/>
          <a:p>
            <a:endParaRPr lang="en-US"/>
          </a:p>
        </p:txBody>
      </p:sp>
      <p:sp>
        <p:nvSpPr>
          <p:cNvPr id="4" name="Shape 2"/>
          <p:cNvSpPr/>
          <p:nvPr/>
        </p:nvSpPr>
        <p:spPr>
          <a:xfrm>
            <a:off x="0" y="0"/>
            <a:ext cx="201168" cy="5143500"/>
          </a:xfrm>
          <a:prstGeom prst="rect">
            <a:avLst/>
          </a:prstGeom>
          <a:solidFill>
            <a:srgbClr val="B81C2E"/>
          </a:solidFill>
          <a:ln w="12700">
            <a:solidFill>
              <a:srgbClr val="B81C2E"/>
            </a:solidFill>
            <a:prstDash val="solid"/>
          </a:ln>
        </p:spPr>
        <p:txBody>
          <a:bodyPr/>
          <a:lstStyle/>
          <a:p>
            <a:endParaRPr lang="en-US"/>
          </a:p>
        </p:txBody>
      </p:sp>
      <p:sp>
        <p:nvSpPr>
          <p:cNvPr id="5" name="Shape 3"/>
          <p:cNvSpPr/>
          <p:nvPr/>
        </p:nvSpPr>
        <p:spPr>
          <a:xfrm>
            <a:off x="0" y="4773168"/>
            <a:ext cx="9144000" cy="370332"/>
          </a:xfrm>
          <a:prstGeom prst="rect">
            <a:avLst/>
          </a:prstGeom>
          <a:solidFill>
            <a:srgbClr val="B81C2E"/>
          </a:solidFill>
          <a:ln w="12700">
            <a:solidFill>
              <a:srgbClr val="B81C2E"/>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4069080" y="731520"/>
            <a:ext cx="1005840" cy="1348740"/>
          </a:xfrm>
          <a:prstGeom prst="rect">
            <a:avLst/>
          </a:prstGeom>
        </p:spPr>
      </p:pic>
      <p:sp>
        <p:nvSpPr>
          <p:cNvPr id="7" name="Text 4"/>
          <p:cNvSpPr/>
          <p:nvPr/>
        </p:nvSpPr>
        <p:spPr>
          <a:xfrm>
            <a:off x="457200" y="2377189"/>
            <a:ext cx="8229600" cy="462686"/>
          </a:xfrm>
          <a:prstGeom prst="rect">
            <a:avLst/>
          </a:prstGeom>
          <a:noFill/>
          <a:ln/>
        </p:spPr>
        <p:txBody>
          <a:bodyPr wrap="square" rtlCol="0" anchor="ctr"/>
          <a:lstStyle/>
          <a:p>
            <a:pPr marL="0" indent="0" algn="ctr">
              <a:buNone/>
            </a:pPr>
            <a:r>
              <a:rPr lang="en-US" sz="1500" kern="0" spc="800" dirty="0">
                <a:solidFill>
                  <a:srgbClr val="FFAAAA"/>
                </a:solidFill>
                <a:latin typeface="Calibri" pitchFamily="34" charset="0"/>
                <a:ea typeface="Calibri" pitchFamily="34" charset="-122"/>
                <a:cs typeface="Calibri" pitchFamily="34" charset="-120"/>
              </a:rPr>
              <a:t>2016 – 2026</a:t>
            </a:r>
            <a:endParaRPr lang="en-US" sz="1500" dirty="0"/>
          </a:p>
        </p:txBody>
      </p:sp>
      <p:sp>
        <p:nvSpPr>
          <p:cNvPr id="8" name="Text 5"/>
          <p:cNvSpPr/>
          <p:nvPr/>
        </p:nvSpPr>
        <p:spPr>
          <a:xfrm>
            <a:off x="457200" y="3098152"/>
            <a:ext cx="8229600" cy="713232"/>
          </a:xfrm>
          <a:prstGeom prst="rect">
            <a:avLst/>
          </a:prstGeom>
          <a:noFill/>
          <a:ln/>
        </p:spPr>
        <p:txBody>
          <a:bodyPr wrap="square" rtlCol="0" anchor="ctr"/>
          <a:lstStyle/>
          <a:p>
            <a:pPr marL="0" indent="0" algn="ctr">
              <a:buNone/>
            </a:pPr>
            <a:r>
              <a:rPr lang="en-US" sz="3800" b="1" kern="0" spc="100" dirty="0">
                <a:solidFill>
                  <a:srgbClr val="FFFFFF"/>
                </a:solidFill>
                <a:latin typeface="Calibri" pitchFamily="34" charset="0"/>
                <a:ea typeface="Calibri" pitchFamily="34" charset="-122"/>
                <a:cs typeface="Calibri" pitchFamily="34" charset="-120"/>
              </a:rPr>
              <a:t>FUSIONE E FUTURO</a:t>
            </a:r>
            <a:endParaRPr lang="en-US" sz="3800" dirty="0"/>
          </a:p>
        </p:txBody>
      </p:sp>
      <p:sp>
        <p:nvSpPr>
          <p:cNvPr id="9" name="Text 6"/>
          <p:cNvSpPr/>
          <p:nvPr/>
        </p:nvSpPr>
        <p:spPr>
          <a:xfrm>
            <a:off x="457200" y="3981794"/>
            <a:ext cx="8229600" cy="411480"/>
          </a:xfrm>
          <a:prstGeom prst="rect">
            <a:avLst/>
          </a:prstGeom>
          <a:noFill/>
          <a:ln/>
        </p:spPr>
        <p:txBody>
          <a:bodyPr wrap="square" rtlCol="0" anchor="ctr"/>
          <a:lstStyle/>
          <a:p>
            <a:pPr marL="0" indent="0" algn="ctr">
              <a:buNone/>
            </a:pPr>
            <a:r>
              <a:rPr lang="en-US" sz="1500" i="1" dirty="0">
                <a:solidFill>
                  <a:srgbClr val="FFCCCC"/>
                </a:solidFill>
                <a:latin typeface="Calibri" pitchFamily="34" charset="0"/>
                <a:ea typeface="Calibri" pitchFamily="34" charset="-122"/>
                <a:cs typeface="Calibri" pitchFamily="34" charset="-120"/>
              </a:rPr>
              <a:t>L'Esperienza del Comune di Altavalle</a:t>
            </a:r>
            <a:endParaRPr lang="en-US" sz="1500" dirty="0"/>
          </a:p>
        </p:txBody>
      </p:sp>
      <p:sp>
        <p:nvSpPr>
          <p:cNvPr id="10" name="Text 7"/>
          <p:cNvSpPr/>
          <p:nvPr/>
        </p:nvSpPr>
        <p:spPr>
          <a:xfrm>
            <a:off x="365760" y="479145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48"/>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Cambio </a:t>
            </a:r>
            <a:r>
              <a:rPr lang="en-US" sz="2200" b="1" dirty="0" err="1">
                <a:solidFill>
                  <a:srgbClr val="B81C2E"/>
                </a:solidFill>
                <a:latin typeface="Calibri" pitchFamily="34" charset="0"/>
                <a:ea typeface="Calibri" pitchFamily="34" charset="-122"/>
                <a:cs typeface="Calibri" pitchFamily="34" charset="-120"/>
              </a:rPr>
              <a:t>Codici</a:t>
            </a:r>
            <a:r>
              <a:rPr lang="en-US" sz="2200" b="1" dirty="0">
                <a:solidFill>
                  <a:srgbClr val="B81C2E"/>
                </a:solidFill>
                <a:latin typeface="Calibri" pitchFamily="34" charset="0"/>
                <a:ea typeface="Calibri" pitchFamily="34" charset="-122"/>
                <a:cs typeface="Calibri" pitchFamily="34" charset="-120"/>
              </a:rPr>
              <a:t> e Toponomastica</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65760"/>
          </a:xfrm>
          <a:prstGeom prst="rect">
            <a:avLst/>
          </a:prstGeom>
          <a:noFill/>
          <a:ln/>
        </p:spPr>
        <p:txBody>
          <a:bodyPr wrap="square" rtlCol="0" anchor="ctr"/>
          <a:lstStyle/>
          <a:p>
            <a:pPr marL="0" indent="0">
              <a:buNone/>
            </a:pPr>
            <a:r>
              <a:rPr lang="en-US" sz="1150" dirty="0">
                <a:solidFill>
                  <a:srgbClr val="1C1C1C"/>
                </a:solidFill>
                <a:latin typeface="Calibri" pitchFamily="34" charset="0"/>
                <a:ea typeface="Calibri" pitchFamily="34" charset="-122"/>
                <a:cs typeface="Calibri" pitchFamily="34" charset="-120"/>
              </a:rPr>
              <a:t>La fusione ha comportato </a:t>
            </a:r>
            <a:r>
              <a:rPr lang="en-US" sz="1150" dirty="0" err="1">
                <a:solidFill>
                  <a:srgbClr val="1C1C1C"/>
                </a:solidFill>
                <a:latin typeface="Calibri" pitchFamily="34" charset="0"/>
                <a:ea typeface="Calibri" pitchFamily="34" charset="-122"/>
                <a:cs typeface="Calibri" pitchFamily="34" charset="-120"/>
              </a:rPr>
              <a:t>l'aggiornamento</a:t>
            </a:r>
            <a:r>
              <a:rPr lang="en-US" sz="1150" dirty="0">
                <a:solidFill>
                  <a:srgbClr val="1C1C1C"/>
                </a:solidFill>
                <a:latin typeface="Calibri" pitchFamily="34" charset="0"/>
                <a:ea typeface="Calibri" pitchFamily="34" charset="-122"/>
                <a:cs typeface="Calibri" pitchFamily="34" charset="-120"/>
              </a:rPr>
              <a:t> </a:t>
            </a:r>
            <a:r>
              <a:rPr lang="en-US" sz="1150" dirty="0" smtClean="0">
                <a:solidFill>
                  <a:srgbClr val="1C1C1C"/>
                </a:solidFill>
                <a:latin typeface="Calibri" pitchFamily="34" charset="0"/>
                <a:ea typeface="Calibri" pitchFamily="34" charset="-122"/>
                <a:cs typeface="Calibri" pitchFamily="34" charset="-120"/>
              </a:rPr>
              <a:t>di </a:t>
            </a:r>
            <a:r>
              <a:rPr lang="en-US" sz="1150" dirty="0" err="1" smtClean="0">
                <a:solidFill>
                  <a:srgbClr val="1C1C1C"/>
                </a:solidFill>
                <a:latin typeface="Calibri" pitchFamily="34" charset="0"/>
                <a:ea typeface="Calibri" pitchFamily="34" charset="-122"/>
                <a:cs typeface="Calibri" pitchFamily="34" charset="-120"/>
              </a:rPr>
              <a:t>molti</a:t>
            </a:r>
            <a:r>
              <a:rPr lang="en-US" sz="1150" dirty="0" smtClean="0">
                <a:solidFill>
                  <a:srgbClr val="1C1C1C"/>
                </a:solidFill>
                <a:latin typeface="Calibri" pitchFamily="34" charset="0"/>
                <a:ea typeface="Calibri" pitchFamily="34" charset="-122"/>
                <a:cs typeface="Calibri" pitchFamily="34" charset="-120"/>
              </a:rPr>
              <a:t> </a:t>
            </a:r>
            <a:r>
              <a:rPr lang="en-US" sz="1150" dirty="0" err="1" smtClean="0">
                <a:solidFill>
                  <a:srgbClr val="1C1C1C"/>
                </a:solidFill>
                <a:latin typeface="Calibri" pitchFamily="34" charset="0"/>
                <a:ea typeface="Calibri" pitchFamily="34" charset="-122"/>
                <a:cs typeface="Calibri" pitchFamily="34" charset="-120"/>
              </a:rPr>
              <a:t>codici</a:t>
            </a:r>
            <a:r>
              <a:rPr lang="en-US" sz="1150" dirty="0" smtClean="0">
                <a:solidFill>
                  <a:srgbClr val="1C1C1C"/>
                </a:solidFill>
                <a:latin typeface="Calibri" pitchFamily="34" charset="0"/>
                <a:ea typeface="Calibri" pitchFamily="34" charset="-122"/>
                <a:cs typeface="Calibri" pitchFamily="34" charset="-120"/>
              </a:rPr>
              <a:t> </a:t>
            </a:r>
            <a:r>
              <a:rPr lang="en-US" sz="1150" dirty="0">
                <a:solidFill>
                  <a:srgbClr val="1C1C1C"/>
                </a:solidFill>
                <a:latin typeface="Calibri" pitchFamily="34" charset="0"/>
                <a:ea typeface="Calibri" pitchFamily="34" charset="-122"/>
                <a:cs typeface="Calibri" pitchFamily="34" charset="-120"/>
              </a:rPr>
              <a:t>identificativi del </a:t>
            </a:r>
            <a:r>
              <a:rPr lang="en-US" sz="1150" dirty="0" err="1" smtClean="0">
                <a:solidFill>
                  <a:srgbClr val="1C1C1C"/>
                </a:solidFill>
                <a:latin typeface="Calibri" pitchFamily="34" charset="0"/>
                <a:ea typeface="Calibri" pitchFamily="34" charset="-122"/>
                <a:cs typeface="Calibri" pitchFamily="34" charset="-120"/>
              </a:rPr>
              <a:t>Comune</a:t>
            </a:r>
            <a:r>
              <a:rPr lang="en-US" sz="1150" dirty="0" smtClean="0">
                <a:solidFill>
                  <a:srgbClr val="1C1C1C"/>
                </a:solidFill>
                <a:latin typeface="Calibri" pitchFamily="34" charset="0"/>
                <a:ea typeface="Calibri" pitchFamily="34" charset="-122"/>
                <a:cs typeface="Calibri" pitchFamily="34" charset="-120"/>
              </a:rPr>
              <a:t> ad </a:t>
            </a:r>
            <a:r>
              <a:rPr lang="en-US" sz="1150" dirty="0" err="1" smtClean="0">
                <a:solidFill>
                  <a:srgbClr val="1C1C1C"/>
                </a:solidFill>
                <a:latin typeface="Calibri" pitchFamily="34" charset="0"/>
                <a:ea typeface="Calibri" pitchFamily="34" charset="-122"/>
                <a:cs typeface="Calibri" pitchFamily="34" charset="-120"/>
              </a:rPr>
              <a:t>esempio</a:t>
            </a:r>
            <a:r>
              <a:rPr lang="en-US" sz="1150" dirty="0" smtClean="0">
                <a:solidFill>
                  <a:srgbClr val="1C1C1C"/>
                </a:solidFill>
                <a:latin typeface="Calibri" pitchFamily="34" charset="0"/>
                <a:ea typeface="Calibri" pitchFamily="34" charset="-122"/>
                <a:cs typeface="Calibri" pitchFamily="34" charset="-120"/>
              </a:rPr>
              <a:t>:</a:t>
            </a:r>
            <a:endParaRPr lang="en-US" sz="1150" dirty="0"/>
          </a:p>
        </p:txBody>
      </p:sp>
      <p:sp>
        <p:nvSpPr>
          <p:cNvPr id="9" name="Shape 7"/>
          <p:cNvSpPr/>
          <p:nvPr/>
        </p:nvSpPr>
        <p:spPr>
          <a:xfrm>
            <a:off x="329184" y="1298448"/>
            <a:ext cx="2056207" cy="47548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298448"/>
            <a:ext cx="50292" cy="475488"/>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93776" y="1298448"/>
            <a:ext cx="5029200" cy="47548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Partita IVA e Codice Fiscale</a:t>
            </a:r>
            <a:endParaRPr lang="en-US" sz="1100" dirty="0"/>
          </a:p>
        </p:txBody>
      </p:sp>
      <p:sp>
        <p:nvSpPr>
          <p:cNvPr id="21" name="Shape 19"/>
          <p:cNvSpPr/>
          <p:nvPr/>
        </p:nvSpPr>
        <p:spPr>
          <a:xfrm>
            <a:off x="329184" y="1924083"/>
            <a:ext cx="8577072" cy="658532"/>
          </a:xfrm>
          <a:prstGeom prst="rect">
            <a:avLst/>
          </a:prstGeom>
          <a:solidFill>
            <a:srgbClr val="F9E8EB"/>
          </a:solidFill>
          <a:ln w="10160">
            <a:solidFill>
              <a:srgbClr val="B81C2E"/>
            </a:solidFill>
            <a:prstDash val="solid"/>
          </a:ln>
        </p:spPr>
        <p:txBody>
          <a:bodyPr/>
          <a:lstStyle/>
          <a:p>
            <a:endParaRPr lang="en-US"/>
          </a:p>
        </p:txBody>
      </p:sp>
      <p:sp>
        <p:nvSpPr>
          <p:cNvPr id="22" name="Shape 20"/>
          <p:cNvSpPr/>
          <p:nvPr/>
        </p:nvSpPr>
        <p:spPr>
          <a:xfrm>
            <a:off x="336041" y="1932540"/>
            <a:ext cx="45719" cy="640931"/>
          </a:xfrm>
          <a:prstGeom prst="rect">
            <a:avLst/>
          </a:prstGeom>
          <a:solidFill>
            <a:srgbClr val="B81C2E"/>
          </a:solidFill>
          <a:ln w="12700">
            <a:solidFill>
              <a:srgbClr val="B81C2E"/>
            </a:solidFill>
            <a:prstDash val="solid"/>
          </a:ln>
        </p:spPr>
        <p:txBody>
          <a:bodyPr/>
          <a:lstStyle/>
          <a:p>
            <a:endParaRPr lang="en-US"/>
          </a:p>
        </p:txBody>
      </p:sp>
      <p:sp>
        <p:nvSpPr>
          <p:cNvPr id="23" name="Text 21"/>
          <p:cNvSpPr/>
          <p:nvPr/>
        </p:nvSpPr>
        <p:spPr>
          <a:xfrm>
            <a:off x="493776" y="1941148"/>
            <a:ext cx="5029200" cy="292608"/>
          </a:xfrm>
          <a:prstGeom prst="rect">
            <a:avLst/>
          </a:prstGeom>
          <a:noFill/>
          <a:ln/>
        </p:spPr>
        <p:txBody>
          <a:bodyPr wrap="square" rtlCol="0" anchor="ctr"/>
          <a:lstStyle/>
          <a:p>
            <a:pPr marL="0" indent="0">
              <a:buNone/>
            </a:pPr>
            <a:r>
              <a:rPr lang="en-US" sz="1150" b="1" dirty="0">
                <a:solidFill>
                  <a:srgbClr val="B81C2E"/>
                </a:solidFill>
                <a:latin typeface="Calibri" pitchFamily="34" charset="0"/>
                <a:ea typeface="Calibri" pitchFamily="34" charset="-122"/>
                <a:cs typeface="Calibri" pitchFamily="34" charset="-120"/>
              </a:rPr>
              <a:t>Toponomastica</a:t>
            </a:r>
            <a:endParaRPr lang="en-US" sz="1150" dirty="0"/>
          </a:p>
        </p:txBody>
      </p:sp>
      <p:sp>
        <p:nvSpPr>
          <p:cNvPr id="24" name="Text 22"/>
          <p:cNvSpPr/>
          <p:nvPr/>
        </p:nvSpPr>
        <p:spPr>
          <a:xfrm>
            <a:off x="493775" y="2081971"/>
            <a:ext cx="6207583" cy="530352"/>
          </a:xfrm>
          <a:prstGeom prst="rect">
            <a:avLst/>
          </a:prstGeom>
          <a:noFill/>
          <a:ln/>
        </p:spPr>
        <p:txBody>
          <a:bodyPr wrap="square" rtlCol="0" anchor="ctr"/>
          <a:lstStyle/>
          <a:p>
            <a:pPr marL="0" indent="0">
              <a:buNone/>
            </a:pPr>
            <a:r>
              <a:rPr lang="en-US" sz="1000" dirty="0">
                <a:solidFill>
                  <a:srgbClr val="3D3D3D"/>
                </a:solidFill>
                <a:latin typeface="Calibri" pitchFamily="34" charset="0"/>
                <a:ea typeface="Calibri" pitchFamily="34" charset="-122"/>
                <a:cs typeface="Calibri" pitchFamily="34" charset="-120"/>
              </a:rPr>
              <a:t>Si è reso necessario modificare alcuni toponimi del Comune di Altavalle a causa di omonimie tra le frazioni.</a:t>
            </a:r>
            <a:endParaRPr lang="en-US" sz="1000" dirty="0"/>
          </a:p>
        </p:txBody>
      </p:sp>
      <p:sp>
        <p:nvSpPr>
          <p:cNvPr id="26" name="Shape 7">
            <a:extLst>
              <a:ext uri="{FF2B5EF4-FFF2-40B4-BE49-F238E27FC236}">
                <a16:creationId xmlns:a16="http://schemas.microsoft.com/office/drawing/2014/main" id="{909D9C25-5741-689A-5C33-9A8586787B81}"/>
              </a:ext>
            </a:extLst>
          </p:cNvPr>
          <p:cNvSpPr/>
          <p:nvPr/>
        </p:nvSpPr>
        <p:spPr>
          <a:xfrm>
            <a:off x="2479217" y="1292962"/>
            <a:ext cx="2056207" cy="47548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dirty="0"/>
          </a:p>
        </p:txBody>
      </p:sp>
      <p:sp>
        <p:nvSpPr>
          <p:cNvPr id="27" name="Shape 7">
            <a:extLst>
              <a:ext uri="{FF2B5EF4-FFF2-40B4-BE49-F238E27FC236}">
                <a16:creationId xmlns:a16="http://schemas.microsoft.com/office/drawing/2014/main" id="{FE2B1C7B-E99F-4F49-97F3-DBD67C3F623E}"/>
              </a:ext>
            </a:extLst>
          </p:cNvPr>
          <p:cNvSpPr/>
          <p:nvPr/>
        </p:nvSpPr>
        <p:spPr>
          <a:xfrm>
            <a:off x="4645152" y="1292962"/>
            <a:ext cx="2056207" cy="47548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8" name="Shape 7">
            <a:extLst>
              <a:ext uri="{FF2B5EF4-FFF2-40B4-BE49-F238E27FC236}">
                <a16:creationId xmlns:a16="http://schemas.microsoft.com/office/drawing/2014/main" id="{24CFC926-7265-5C30-0ADE-DE619F628FBD}"/>
              </a:ext>
            </a:extLst>
          </p:cNvPr>
          <p:cNvSpPr/>
          <p:nvPr/>
        </p:nvSpPr>
        <p:spPr>
          <a:xfrm>
            <a:off x="6850049" y="1298448"/>
            <a:ext cx="2056207" cy="47548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9" name="Shape 8">
            <a:extLst>
              <a:ext uri="{FF2B5EF4-FFF2-40B4-BE49-F238E27FC236}">
                <a16:creationId xmlns:a16="http://schemas.microsoft.com/office/drawing/2014/main" id="{658B2FCE-17E2-0200-90A1-EAD1D2E04A4C}"/>
              </a:ext>
            </a:extLst>
          </p:cNvPr>
          <p:cNvSpPr/>
          <p:nvPr/>
        </p:nvSpPr>
        <p:spPr>
          <a:xfrm>
            <a:off x="2483789" y="1292962"/>
            <a:ext cx="50292" cy="475488"/>
          </a:xfrm>
          <a:prstGeom prst="rect">
            <a:avLst/>
          </a:prstGeom>
          <a:solidFill>
            <a:srgbClr val="B81C2E"/>
          </a:solidFill>
          <a:ln w="12700">
            <a:solidFill>
              <a:srgbClr val="B81C2E"/>
            </a:solidFill>
            <a:prstDash val="solid"/>
          </a:ln>
        </p:spPr>
        <p:txBody>
          <a:bodyPr/>
          <a:lstStyle/>
          <a:p>
            <a:endParaRPr lang="en-US"/>
          </a:p>
        </p:txBody>
      </p:sp>
      <p:sp>
        <p:nvSpPr>
          <p:cNvPr id="30" name="Shape 8">
            <a:extLst>
              <a:ext uri="{FF2B5EF4-FFF2-40B4-BE49-F238E27FC236}">
                <a16:creationId xmlns:a16="http://schemas.microsoft.com/office/drawing/2014/main" id="{E68EE7FA-0D69-7EAD-7054-B11A299C4C10}"/>
              </a:ext>
            </a:extLst>
          </p:cNvPr>
          <p:cNvSpPr/>
          <p:nvPr/>
        </p:nvSpPr>
        <p:spPr>
          <a:xfrm>
            <a:off x="4645152" y="1292962"/>
            <a:ext cx="50292" cy="475488"/>
          </a:xfrm>
          <a:prstGeom prst="rect">
            <a:avLst/>
          </a:prstGeom>
          <a:solidFill>
            <a:srgbClr val="B81C2E"/>
          </a:solidFill>
          <a:ln w="12700">
            <a:solidFill>
              <a:srgbClr val="B81C2E"/>
            </a:solidFill>
            <a:prstDash val="solid"/>
          </a:ln>
        </p:spPr>
        <p:txBody>
          <a:bodyPr/>
          <a:lstStyle/>
          <a:p>
            <a:endParaRPr lang="en-US"/>
          </a:p>
        </p:txBody>
      </p:sp>
      <p:sp>
        <p:nvSpPr>
          <p:cNvPr id="31" name="Shape 8">
            <a:extLst>
              <a:ext uri="{FF2B5EF4-FFF2-40B4-BE49-F238E27FC236}">
                <a16:creationId xmlns:a16="http://schemas.microsoft.com/office/drawing/2014/main" id="{E1E22FFC-0935-97D4-6193-CFA31C18C368}"/>
              </a:ext>
            </a:extLst>
          </p:cNvPr>
          <p:cNvSpPr/>
          <p:nvPr/>
        </p:nvSpPr>
        <p:spPr>
          <a:xfrm>
            <a:off x="6850049" y="1307592"/>
            <a:ext cx="50292" cy="475488"/>
          </a:xfrm>
          <a:prstGeom prst="rect">
            <a:avLst/>
          </a:prstGeom>
          <a:solidFill>
            <a:srgbClr val="B81C2E"/>
          </a:solidFill>
          <a:ln w="12700">
            <a:solidFill>
              <a:srgbClr val="B81C2E"/>
            </a:solidFill>
            <a:prstDash val="solid"/>
          </a:ln>
        </p:spPr>
        <p:txBody>
          <a:bodyPr/>
          <a:lstStyle/>
          <a:p>
            <a:endParaRPr lang="en-US"/>
          </a:p>
        </p:txBody>
      </p:sp>
      <p:sp>
        <p:nvSpPr>
          <p:cNvPr id="14" name="Text 12"/>
          <p:cNvSpPr/>
          <p:nvPr/>
        </p:nvSpPr>
        <p:spPr>
          <a:xfrm>
            <a:off x="2694101" y="1298962"/>
            <a:ext cx="5029200" cy="47548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Codice ISTAT</a:t>
            </a:r>
            <a:endParaRPr lang="en-US" sz="1100" dirty="0"/>
          </a:p>
        </p:txBody>
      </p:sp>
      <p:sp>
        <p:nvSpPr>
          <p:cNvPr id="17" name="Text 15"/>
          <p:cNvSpPr/>
          <p:nvPr/>
        </p:nvSpPr>
        <p:spPr>
          <a:xfrm>
            <a:off x="4844134" y="1297934"/>
            <a:ext cx="5029200" cy="47548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Codice Catastale</a:t>
            </a:r>
            <a:endParaRPr lang="en-US" sz="1100" dirty="0"/>
          </a:p>
        </p:txBody>
      </p:sp>
      <p:sp>
        <p:nvSpPr>
          <p:cNvPr id="20" name="Text 18"/>
          <p:cNvSpPr/>
          <p:nvPr/>
        </p:nvSpPr>
        <p:spPr>
          <a:xfrm>
            <a:off x="6879797" y="1292962"/>
            <a:ext cx="5029200" cy="475488"/>
          </a:xfrm>
          <a:prstGeom prst="rect">
            <a:avLst/>
          </a:prstGeom>
          <a:noFill/>
          <a:ln/>
        </p:spPr>
        <p:txBody>
          <a:bodyPr wrap="square" rtlCol="0" anchor="ctr"/>
          <a:lstStyle/>
          <a:p>
            <a:pPr marL="0" indent="0">
              <a:buNone/>
            </a:pPr>
            <a:r>
              <a:rPr lang="en-US" sz="1000" dirty="0">
                <a:solidFill>
                  <a:srgbClr val="1C1C1C"/>
                </a:solidFill>
                <a:latin typeface="Calibri" pitchFamily="34" charset="0"/>
                <a:ea typeface="Calibri" pitchFamily="34" charset="-122"/>
                <a:cs typeface="Calibri" pitchFamily="34" charset="-120"/>
              </a:rPr>
              <a:t>C.A.P. (Codice Avviamento Postale)</a:t>
            </a:r>
            <a:endParaRPr lang="en-US" sz="1000" dirty="0"/>
          </a:p>
        </p:txBody>
      </p:sp>
      <p:pic>
        <p:nvPicPr>
          <p:cNvPr id="32" name="Immagine 4">
            <a:extLst>
              <a:ext uri="{FF2B5EF4-FFF2-40B4-BE49-F238E27FC236}">
                <a16:creationId xmlns:a16="http://schemas.microsoft.com/office/drawing/2014/main" id="{6F1B6209-7E69-3986-DB8C-3D8FE36E21E5}"/>
              </a:ext>
            </a:extLst>
          </p:cNvPr>
          <p:cNvPicPr>
            <a:picLocks noChangeAspect="1"/>
          </p:cNvPicPr>
          <p:nvPr/>
        </p:nvPicPr>
        <p:blipFill>
          <a:blip r:embed="rId3"/>
          <a:stretch>
            <a:fillRect/>
          </a:stretch>
        </p:blipFill>
        <p:spPr>
          <a:xfrm>
            <a:off x="1799560" y="2684517"/>
            <a:ext cx="5923741" cy="207132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Conclusione — Il Bilancio della Fusione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192024" y="846734"/>
            <a:ext cx="4069080" cy="38404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59536"/>
            <a:ext cx="4069080" cy="420624"/>
          </a:xfrm>
          <a:prstGeom prst="rect">
            <a:avLst/>
          </a:prstGeom>
          <a:solidFill>
            <a:srgbClr val="6E0D1A"/>
          </a:solidFill>
          <a:ln w="12700">
            <a:solidFill>
              <a:srgbClr val="6E0D1A"/>
            </a:solidFill>
            <a:prstDash val="solid"/>
          </a:ln>
        </p:spPr>
        <p:txBody>
          <a:bodyPr/>
          <a:lstStyle/>
          <a:p>
            <a:endParaRPr lang="en-US"/>
          </a:p>
        </p:txBody>
      </p:sp>
      <p:sp>
        <p:nvSpPr>
          <p:cNvPr id="10" name="Text 8"/>
          <p:cNvSpPr/>
          <p:nvPr/>
        </p:nvSpPr>
        <p:spPr>
          <a:xfrm>
            <a:off x="420624" y="859536"/>
            <a:ext cx="3840480" cy="420624"/>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Alcune Criticità</a:t>
            </a:r>
            <a:endParaRPr lang="en-US" sz="1300" dirty="0"/>
          </a:p>
        </p:txBody>
      </p:sp>
      <p:sp>
        <p:nvSpPr>
          <p:cNvPr id="11" name="Shape 9"/>
          <p:cNvSpPr/>
          <p:nvPr/>
        </p:nvSpPr>
        <p:spPr>
          <a:xfrm>
            <a:off x="484632" y="1429207"/>
            <a:ext cx="73152" cy="475488"/>
          </a:xfrm>
          <a:prstGeom prst="rect">
            <a:avLst/>
          </a:prstGeom>
          <a:solidFill>
            <a:srgbClr val="6E0D1A"/>
          </a:solidFill>
          <a:ln w="12700">
            <a:solidFill>
              <a:srgbClr val="6E0D1A"/>
            </a:solidFill>
            <a:prstDash val="solid"/>
          </a:ln>
        </p:spPr>
        <p:txBody>
          <a:bodyPr/>
          <a:lstStyle/>
          <a:p>
            <a:endParaRPr lang="en-US"/>
          </a:p>
        </p:txBody>
      </p:sp>
      <p:sp>
        <p:nvSpPr>
          <p:cNvPr id="12" name="Text 10"/>
          <p:cNvSpPr/>
          <p:nvPr/>
        </p:nvSpPr>
        <p:spPr>
          <a:xfrm>
            <a:off x="658368" y="1408176"/>
            <a:ext cx="3566160" cy="475488"/>
          </a:xfrm>
          <a:prstGeom prst="rect">
            <a:avLst/>
          </a:prstGeom>
          <a:noFill/>
          <a:ln/>
        </p:spPr>
        <p:txBody>
          <a:bodyPr wrap="square" rtlCol="0" anchor="ctr"/>
          <a:lstStyle/>
          <a:p>
            <a:pPr>
              <a:lnSpc>
                <a:spcPct val="107000"/>
              </a:lnSpc>
              <a:spcAft>
                <a:spcPts val="800"/>
              </a:spcAft>
            </a:pPr>
            <a:r>
              <a:rPr lang="en-US" sz="1100" dirty="0" smtClean="0">
                <a:solidFill>
                  <a:srgbClr val="3D3D3D"/>
                </a:solidFill>
                <a:latin typeface="Calibri" pitchFamily="34" charset="0"/>
                <a:ea typeface="Calibri" pitchFamily="34" charset="-122"/>
                <a:cs typeface="Calibri" pitchFamily="34" charset="-120"/>
              </a:rPr>
              <a:t> </a:t>
            </a:r>
          </a:p>
          <a:p>
            <a:pPr>
              <a:lnSpc>
                <a:spcPct val="107000"/>
              </a:lnSpc>
              <a:spcAft>
                <a:spcPts val="800"/>
              </a:spcAft>
            </a:pPr>
            <a:r>
              <a:rPr lang="en-US" sz="1100" dirty="0" smtClean="0">
                <a:solidFill>
                  <a:srgbClr val="3D3D3D"/>
                </a:solidFill>
                <a:latin typeface="Calibri" pitchFamily="34" charset="0"/>
                <a:ea typeface="Calibri" pitchFamily="34" charset="-122"/>
                <a:cs typeface="Calibri" pitchFamily="34" charset="-120"/>
              </a:rPr>
              <a:t>-  </a:t>
            </a:r>
            <a:r>
              <a:rPr lang="it-IT" sz="1100" dirty="0" smtClean="0">
                <a:latin typeface="Calibri" panose="020F0502020204030204" pitchFamily="34" charset="0"/>
                <a:ea typeface="Calibri" panose="020F0502020204030204" pitchFamily="34" charset="0"/>
                <a:cs typeface="Times New Roman" panose="02020603050405020304" pitchFamily="18" charset="0"/>
              </a:rPr>
              <a:t>Percezione </a:t>
            </a:r>
            <a:r>
              <a:rPr lang="it-IT" sz="1100" dirty="0">
                <a:latin typeface="Calibri" panose="020F0502020204030204" pitchFamily="34" charset="0"/>
                <a:ea typeface="Calibri" panose="020F0502020204030204" pitchFamily="34" charset="0"/>
                <a:cs typeface="Times New Roman" panose="02020603050405020304" pitchFamily="18" charset="0"/>
              </a:rPr>
              <a:t>di perdita identità </a:t>
            </a:r>
            <a:r>
              <a:rPr lang="it-IT" sz="1100" dirty="0" smtClean="0">
                <a:latin typeface="Calibri" panose="020F0502020204030204" pitchFamily="34" charset="0"/>
                <a:ea typeface="Calibri" panose="020F0502020204030204" pitchFamily="34" charset="0"/>
                <a:cs typeface="Times New Roman" panose="02020603050405020304" pitchFamily="18" charset="0"/>
              </a:rPr>
              <a:t>locale</a:t>
            </a:r>
            <a:endParaRPr lang="en-US" sz="1100" dirty="0" smtClean="0">
              <a:solidFill>
                <a:srgbClr val="3D3D3D"/>
              </a:solidFill>
              <a:latin typeface="Calibri" pitchFamily="34" charset="0"/>
              <a:ea typeface="Calibri" pitchFamily="34" charset="-122"/>
              <a:cs typeface="Calibri" pitchFamily="34" charset="-120"/>
            </a:endParaRPr>
          </a:p>
          <a:p>
            <a:pPr>
              <a:lnSpc>
                <a:spcPct val="107000"/>
              </a:lnSpc>
              <a:spcAft>
                <a:spcPts val="800"/>
              </a:spcAft>
            </a:pPr>
            <a:r>
              <a:rPr lang="en-US" sz="1100" dirty="0" smtClean="0">
                <a:solidFill>
                  <a:srgbClr val="3D3D3D"/>
                </a:solidFill>
                <a:latin typeface="Calibri" pitchFamily="34" charset="0"/>
                <a:ea typeface="Calibri" pitchFamily="34" charset="-122"/>
                <a:cs typeface="Calibri" pitchFamily="34" charset="-120"/>
              </a:rPr>
              <a:t> - </a:t>
            </a:r>
            <a:r>
              <a:rPr lang="it-IT" sz="1100" dirty="0">
                <a:latin typeface="Calibri" panose="020F0502020204030204" pitchFamily="34" charset="0"/>
                <a:ea typeface="Calibri" panose="020F0502020204030204" pitchFamily="34" charset="0"/>
                <a:cs typeface="Times New Roman" panose="02020603050405020304" pitchFamily="18" charset="0"/>
              </a:rPr>
              <a:t>Tendenza ad attribuire ogni criticità alla fusione </a:t>
            </a:r>
          </a:p>
          <a:p>
            <a:pPr marL="0" indent="0">
              <a:buNone/>
            </a:pPr>
            <a:endParaRPr lang="en-US" sz="1100" dirty="0"/>
          </a:p>
        </p:txBody>
      </p:sp>
      <p:sp>
        <p:nvSpPr>
          <p:cNvPr id="13" name="Shape 11"/>
          <p:cNvSpPr/>
          <p:nvPr/>
        </p:nvSpPr>
        <p:spPr>
          <a:xfrm>
            <a:off x="487220" y="2212848"/>
            <a:ext cx="73152" cy="475488"/>
          </a:xfrm>
          <a:prstGeom prst="rect">
            <a:avLst/>
          </a:prstGeom>
          <a:solidFill>
            <a:srgbClr val="6E0D1A"/>
          </a:solidFill>
          <a:ln w="12700">
            <a:solidFill>
              <a:srgbClr val="6E0D1A"/>
            </a:solidFill>
            <a:prstDash val="solid"/>
          </a:ln>
        </p:spPr>
        <p:txBody>
          <a:bodyPr/>
          <a:lstStyle/>
          <a:p>
            <a:endParaRPr lang="en-US"/>
          </a:p>
        </p:txBody>
      </p:sp>
      <p:sp>
        <p:nvSpPr>
          <p:cNvPr id="14" name="Text 12"/>
          <p:cNvSpPr/>
          <p:nvPr/>
        </p:nvSpPr>
        <p:spPr>
          <a:xfrm>
            <a:off x="658368" y="2024483"/>
            <a:ext cx="3566160" cy="769832"/>
          </a:xfrm>
          <a:prstGeom prst="rect">
            <a:avLst/>
          </a:prstGeom>
          <a:noFill/>
          <a:ln/>
        </p:spPr>
        <p:txBody>
          <a:bodyPr wrap="square" rtlCol="0" anchor="ctr"/>
          <a:lstStyle/>
          <a:p>
            <a:pPr algn="just"/>
            <a:r>
              <a:rPr lang="it-IT" sz="1100" dirty="0" smtClean="0">
                <a:solidFill>
                  <a:srgbClr val="3D3D3D"/>
                </a:solidFill>
                <a:latin typeface="Calibri" pitchFamily="34" charset="0"/>
                <a:ea typeface="Calibri" pitchFamily="34" charset="-122"/>
                <a:cs typeface="Calibri" pitchFamily="34" charset="-120"/>
              </a:rPr>
              <a:t> </a:t>
            </a:r>
          </a:p>
          <a:p>
            <a:pPr algn="just"/>
            <a:endParaRPr lang="it-IT" sz="1100" dirty="0" smtClean="0">
              <a:solidFill>
                <a:srgbClr val="3D3D3D"/>
              </a:solidFill>
              <a:latin typeface="Calibri" pitchFamily="34" charset="0"/>
              <a:ea typeface="Calibri" pitchFamily="34" charset="-122"/>
              <a:cs typeface="Calibri" pitchFamily="34" charset="-120"/>
            </a:endParaRPr>
          </a:p>
          <a:p>
            <a:pPr marL="171450" indent="-171450" algn="just">
              <a:buFontTx/>
              <a:buChar char="-"/>
            </a:pPr>
            <a:r>
              <a:rPr lang="it-IT" sz="1100" dirty="0" smtClean="0">
                <a:solidFill>
                  <a:srgbClr val="3D3D3D"/>
                </a:solidFill>
                <a:latin typeface="Calibri" pitchFamily="34" charset="0"/>
                <a:ea typeface="Calibri" pitchFamily="34" charset="-122"/>
                <a:cs typeface="Calibri" pitchFamily="34" charset="-120"/>
              </a:rPr>
              <a:t>Difficoltà </a:t>
            </a:r>
            <a:r>
              <a:rPr lang="it-IT" sz="1100" dirty="0">
                <a:solidFill>
                  <a:srgbClr val="3D3D3D"/>
                </a:solidFill>
                <a:latin typeface="Calibri" pitchFamily="34" charset="0"/>
                <a:ea typeface="Calibri" pitchFamily="34" charset="-122"/>
                <a:cs typeface="Calibri" pitchFamily="34" charset="-120"/>
              </a:rPr>
              <a:t>iniziali degli amministratori nella gestione di una nuova realtà (popolazione, territorio, patrimonio, ecc</a:t>
            </a:r>
            <a:r>
              <a:rPr lang="it-IT" sz="1100" dirty="0" smtClean="0">
                <a:solidFill>
                  <a:srgbClr val="3D3D3D"/>
                </a:solidFill>
                <a:latin typeface="Calibri" pitchFamily="34" charset="0"/>
                <a:ea typeface="Calibri" pitchFamily="34" charset="-122"/>
                <a:cs typeface="Calibri" pitchFamily="34" charset="-120"/>
              </a:rPr>
              <a:t>.)</a:t>
            </a:r>
            <a:r>
              <a:rPr lang="it-IT" sz="1100" dirty="0">
                <a:latin typeface="Calibri" panose="020F0502020204030204" pitchFamily="34" charset="0"/>
                <a:ea typeface="Calibri" panose="020F0502020204030204" pitchFamily="34" charset="0"/>
                <a:cs typeface="Times New Roman" panose="02020603050405020304" pitchFamily="18" charset="0"/>
              </a:rPr>
              <a:t> </a:t>
            </a:r>
            <a:endParaRPr lang="it-IT" sz="1100" dirty="0" smtClean="0">
              <a:latin typeface="Calibri" panose="020F0502020204030204" pitchFamily="34" charset="0"/>
              <a:ea typeface="Calibri" panose="020F0502020204030204" pitchFamily="34" charset="0"/>
              <a:cs typeface="Times New Roman" panose="02020603050405020304" pitchFamily="18" charset="0"/>
            </a:endParaRPr>
          </a:p>
          <a:p>
            <a:pPr marL="171450" indent="-171450" algn="just">
              <a:buFontTx/>
              <a:buChar char="-"/>
            </a:pPr>
            <a:r>
              <a:rPr lang="it-IT" sz="1100" dirty="0" smtClean="0">
                <a:latin typeface="Calibri" panose="020F0502020204030204" pitchFamily="34" charset="0"/>
                <a:ea typeface="Calibri" panose="020F0502020204030204" pitchFamily="34" charset="0"/>
                <a:cs typeface="Times New Roman" panose="02020603050405020304" pitchFamily="18" charset="0"/>
              </a:rPr>
              <a:t>Sensazione </a:t>
            </a:r>
            <a:r>
              <a:rPr lang="it-IT" sz="1100" dirty="0">
                <a:latin typeface="Calibri" panose="020F0502020204030204" pitchFamily="34" charset="0"/>
                <a:ea typeface="Calibri" panose="020F0502020204030204" pitchFamily="34" charset="0"/>
                <a:cs typeface="Times New Roman" panose="02020603050405020304" pitchFamily="18" charset="0"/>
              </a:rPr>
              <a:t>di maggior distanza dall’amministrazione </a:t>
            </a:r>
          </a:p>
          <a:p>
            <a:pPr marL="171450" indent="-171450" algn="just">
              <a:buFontTx/>
              <a:buChar char="-"/>
            </a:pPr>
            <a:endParaRPr lang="it-IT" sz="1100" dirty="0" smtClean="0">
              <a:solidFill>
                <a:srgbClr val="3D3D3D"/>
              </a:solidFill>
              <a:latin typeface="Calibri" pitchFamily="34" charset="0"/>
              <a:ea typeface="Calibri" pitchFamily="34" charset="-122"/>
              <a:cs typeface="Calibri" pitchFamily="34" charset="-120"/>
            </a:endParaRPr>
          </a:p>
          <a:p>
            <a:pPr algn="just"/>
            <a:endParaRPr lang="en-US" sz="1100" dirty="0">
              <a:solidFill>
                <a:srgbClr val="3D3D3D"/>
              </a:solidFill>
              <a:latin typeface="Calibri" pitchFamily="34" charset="0"/>
              <a:ea typeface="Calibri" pitchFamily="34" charset="-122"/>
              <a:cs typeface="Calibri" pitchFamily="34" charset="-120"/>
            </a:endParaRPr>
          </a:p>
        </p:txBody>
      </p:sp>
      <p:sp>
        <p:nvSpPr>
          <p:cNvPr id="15" name="Shape 13"/>
          <p:cNvSpPr/>
          <p:nvPr/>
        </p:nvSpPr>
        <p:spPr>
          <a:xfrm>
            <a:off x="487220" y="2974543"/>
            <a:ext cx="73152" cy="475488"/>
          </a:xfrm>
          <a:prstGeom prst="rect">
            <a:avLst/>
          </a:prstGeom>
          <a:solidFill>
            <a:srgbClr val="6E0D1A"/>
          </a:solidFill>
          <a:ln w="12700">
            <a:solidFill>
              <a:srgbClr val="6E0D1A"/>
            </a:solidFill>
            <a:prstDash val="solid"/>
          </a:ln>
        </p:spPr>
        <p:txBody>
          <a:bodyPr/>
          <a:lstStyle/>
          <a:p>
            <a:endParaRPr lang="en-US"/>
          </a:p>
        </p:txBody>
      </p:sp>
      <p:sp>
        <p:nvSpPr>
          <p:cNvPr id="16" name="Text 14"/>
          <p:cNvSpPr/>
          <p:nvPr/>
        </p:nvSpPr>
        <p:spPr>
          <a:xfrm>
            <a:off x="658368" y="2935132"/>
            <a:ext cx="3566160" cy="566928"/>
          </a:xfrm>
          <a:prstGeom prst="rect">
            <a:avLst/>
          </a:prstGeom>
          <a:noFill/>
          <a:ln/>
        </p:spPr>
        <p:txBody>
          <a:bodyPr wrap="square" rtlCol="0" anchor="t"/>
          <a:lstStyle/>
          <a:p>
            <a:r>
              <a:rPr lang="en-US" sz="1100" dirty="0" smtClean="0">
                <a:solidFill>
                  <a:srgbClr val="3D3D3D"/>
                </a:solidFill>
                <a:latin typeface="Calibri" pitchFamily="34" charset="0"/>
                <a:ea typeface="Calibri" pitchFamily="34" charset="-122"/>
                <a:cs typeface="Calibri" pitchFamily="34" charset="-120"/>
              </a:rPr>
              <a:t>-    </a:t>
            </a:r>
            <a:r>
              <a:rPr lang="it-IT" sz="1100" dirty="0">
                <a:latin typeface="Calibri" panose="020F0502020204030204" pitchFamily="34" charset="0"/>
                <a:ea typeface="Calibri" panose="020F0502020204030204" pitchFamily="34" charset="0"/>
                <a:cs typeface="Times New Roman" panose="02020603050405020304" pitchFamily="18" charset="0"/>
              </a:rPr>
              <a:t>Possibili squilibri tra gli ex Comuni</a:t>
            </a:r>
            <a:endParaRPr lang="en-US" sz="1100" dirty="0">
              <a:solidFill>
                <a:srgbClr val="3D3D3D"/>
              </a:solidFill>
              <a:latin typeface="Calibri" pitchFamily="34" charset="0"/>
              <a:ea typeface="Calibri" pitchFamily="34" charset="-122"/>
              <a:cs typeface="Calibri" pitchFamily="34" charset="-120"/>
            </a:endParaRPr>
          </a:p>
          <a:p>
            <a:pPr marL="177800" indent="-177800" algn="just"/>
            <a:r>
              <a:rPr lang="it-IT" sz="1100" dirty="0">
                <a:solidFill>
                  <a:srgbClr val="3D3D3D"/>
                </a:solidFill>
                <a:latin typeface="Calibri" pitchFamily="34" charset="0"/>
                <a:ea typeface="Calibri" pitchFamily="34" charset="-122"/>
                <a:cs typeface="Calibri" pitchFamily="34" charset="-120"/>
              </a:rPr>
              <a:t>- </a:t>
            </a:r>
            <a:r>
              <a:rPr lang="it-IT" sz="1100" dirty="0" smtClean="0">
                <a:solidFill>
                  <a:srgbClr val="3D3D3D"/>
                </a:solidFill>
                <a:latin typeface="Calibri" pitchFamily="34" charset="0"/>
                <a:ea typeface="Calibri" pitchFamily="34" charset="-122"/>
                <a:cs typeface="Calibri" pitchFamily="34" charset="-120"/>
              </a:rPr>
              <a:t>  La </a:t>
            </a:r>
            <a:r>
              <a:rPr lang="it-IT" sz="1100" dirty="0">
                <a:solidFill>
                  <a:srgbClr val="3D3D3D"/>
                </a:solidFill>
                <a:latin typeface="Calibri" pitchFamily="34" charset="0"/>
                <a:ea typeface="Calibri" pitchFamily="34" charset="-122"/>
                <a:cs typeface="Calibri" pitchFamily="34" charset="-120"/>
              </a:rPr>
              <a:t>pianificazione di interventi particolarmente ambiziosi </a:t>
            </a:r>
            <a:r>
              <a:rPr lang="it-IT" sz="1100" dirty="0" smtClean="0">
                <a:solidFill>
                  <a:srgbClr val="3D3D3D"/>
                </a:solidFill>
                <a:latin typeface="Calibri" pitchFamily="34" charset="0"/>
                <a:ea typeface="Calibri" pitchFamily="34" charset="-122"/>
                <a:cs typeface="Calibri" pitchFamily="34" charset="-120"/>
              </a:rPr>
              <a:t>                       non sempre </a:t>
            </a:r>
            <a:r>
              <a:rPr lang="it-IT" sz="1100" dirty="0">
                <a:solidFill>
                  <a:srgbClr val="3D3D3D"/>
                </a:solidFill>
                <a:latin typeface="Calibri" pitchFamily="34" charset="0"/>
                <a:ea typeface="Calibri" pitchFamily="34" charset="-122"/>
                <a:cs typeface="Calibri" pitchFamily="34" charset="-120"/>
              </a:rPr>
              <a:t>ha trovato concreta attuazione</a:t>
            </a:r>
            <a:r>
              <a:rPr lang="it-IT" sz="1100" dirty="0" smtClean="0"/>
              <a:t>.</a:t>
            </a:r>
            <a:endParaRPr lang="en-US" sz="1100" dirty="0" smtClean="0">
              <a:solidFill>
                <a:srgbClr val="3D3D3D"/>
              </a:solidFill>
              <a:latin typeface="Calibri" pitchFamily="34" charset="0"/>
              <a:ea typeface="Calibri" pitchFamily="34" charset="-122"/>
              <a:cs typeface="Calibri" pitchFamily="34" charset="-120"/>
            </a:endParaRPr>
          </a:p>
        </p:txBody>
      </p:sp>
      <p:sp>
        <p:nvSpPr>
          <p:cNvPr id="17" name="Shape 15"/>
          <p:cNvSpPr/>
          <p:nvPr/>
        </p:nvSpPr>
        <p:spPr>
          <a:xfrm>
            <a:off x="4663440" y="859536"/>
            <a:ext cx="4160520" cy="38404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8" name="Shape 16"/>
          <p:cNvSpPr/>
          <p:nvPr/>
        </p:nvSpPr>
        <p:spPr>
          <a:xfrm>
            <a:off x="4663440" y="859536"/>
            <a:ext cx="4160520" cy="420624"/>
          </a:xfrm>
          <a:prstGeom prst="rect">
            <a:avLst/>
          </a:prstGeom>
          <a:solidFill>
            <a:srgbClr val="B81C2E"/>
          </a:solidFill>
          <a:ln w="12700">
            <a:solidFill>
              <a:srgbClr val="B81C2E"/>
            </a:solidFill>
            <a:prstDash val="solid"/>
          </a:ln>
        </p:spPr>
        <p:txBody>
          <a:bodyPr/>
          <a:lstStyle/>
          <a:p>
            <a:endParaRPr lang="en-US"/>
          </a:p>
        </p:txBody>
      </p:sp>
      <p:sp>
        <p:nvSpPr>
          <p:cNvPr id="19" name="Text 17"/>
          <p:cNvSpPr/>
          <p:nvPr/>
        </p:nvSpPr>
        <p:spPr>
          <a:xfrm>
            <a:off x="4791456" y="859536"/>
            <a:ext cx="3913632" cy="420624"/>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Aspetti Positivi</a:t>
            </a:r>
            <a:endParaRPr lang="en-US" sz="1300" dirty="0"/>
          </a:p>
        </p:txBody>
      </p:sp>
      <p:sp>
        <p:nvSpPr>
          <p:cNvPr id="20" name="Text 18"/>
          <p:cNvSpPr/>
          <p:nvPr/>
        </p:nvSpPr>
        <p:spPr>
          <a:xfrm>
            <a:off x="4791456" y="1371600"/>
            <a:ext cx="3913632" cy="1005840"/>
          </a:xfrm>
          <a:prstGeom prst="rect">
            <a:avLst/>
          </a:prstGeom>
          <a:noFill/>
          <a:ln/>
        </p:spPr>
        <p:txBody>
          <a:bodyPr wrap="square" rtlCol="0" anchor="ctr"/>
          <a:lstStyle/>
          <a:p>
            <a:pPr marL="0" indent="0" algn="just">
              <a:buNone/>
            </a:pPr>
            <a:r>
              <a:rPr lang="en-US" sz="1100" dirty="0">
                <a:solidFill>
                  <a:srgbClr val="3D3D3D"/>
                </a:solidFill>
                <a:latin typeface="Calibri" pitchFamily="34" charset="0"/>
                <a:ea typeface="Calibri" pitchFamily="34" charset="-122"/>
                <a:cs typeface="Calibri" pitchFamily="34" charset="-120"/>
              </a:rPr>
              <a:t>Una scelta che ha portato risultati positivi misurabili, pur richiedendo un costante impegno per mantenere vivo il senso di appartenenza di tutte le comunità.</a:t>
            </a:r>
            <a:endParaRPr lang="en-US" sz="1100" dirty="0"/>
          </a:p>
        </p:txBody>
      </p:sp>
      <p:sp>
        <p:nvSpPr>
          <p:cNvPr id="21" name="Shape 19"/>
          <p:cNvSpPr/>
          <p:nvPr/>
        </p:nvSpPr>
        <p:spPr>
          <a:xfrm>
            <a:off x="4791456" y="2468880"/>
            <a:ext cx="3913632" cy="25603"/>
          </a:xfrm>
          <a:prstGeom prst="rect">
            <a:avLst/>
          </a:prstGeom>
          <a:solidFill>
            <a:srgbClr val="E4E6EA"/>
          </a:solidFill>
          <a:ln w="12700">
            <a:solidFill>
              <a:srgbClr val="E4E6EA"/>
            </a:solidFill>
            <a:prstDash val="solid"/>
          </a:ln>
        </p:spPr>
        <p:txBody>
          <a:bodyPr/>
          <a:lstStyle/>
          <a:p>
            <a:endParaRPr lang="en-US"/>
          </a:p>
        </p:txBody>
      </p:sp>
      <p:sp>
        <p:nvSpPr>
          <p:cNvPr id="22" name="Text 20"/>
          <p:cNvSpPr/>
          <p:nvPr/>
        </p:nvSpPr>
        <p:spPr>
          <a:xfrm>
            <a:off x="4791456" y="2578608"/>
            <a:ext cx="3913632" cy="987552"/>
          </a:xfrm>
          <a:prstGeom prst="rect">
            <a:avLst/>
          </a:prstGeom>
          <a:noFill/>
          <a:ln/>
        </p:spPr>
        <p:txBody>
          <a:bodyPr wrap="square" rtlCol="0" anchor="ctr"/>
          <a:lstStyle/>
          <a:p>
            <a:pPr marL="0" indent="0" algn="just">
              <a:buNone/>
            </a:pPr>
            <a:r>
              <a:rPr lang="en-US" sz="1100" b="1" dirty="0">
                <a:solidFill>
                  <a:srgbClr val="B81C2E"/>
                </a:solidFill>
                <a:latin typeface="Calibri" pitchFamily="34" charset="0"/>
                <a:ea typeface="Calibri" pitchFamily="34" charset="-122"/>
                <a:cs typeface="Calibri" pitchFamily="34" charset="-120"/>
              </a:rPr>
              <a:t>Complessivamente, dopo dieci anni, la fusione ha dimostrato di essere una scelta strategicamente valida per il territorio della Valle di Cembra.</a:t>
            </a:r>
            <a:endParaRPr lang="en-US" sz="1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6E0D1A"/>
        </a:solidFill>
        <a:effectLst/>
      </p:bgPr>
    </p:bg>
    <p:spTree>
      <p:nvGrpSpPr>
        <p:cNvPr id="1" name=""/>
        <p:cNvGrpSpPr/>
        <p:nvPr/>
      </p:nvGrpSpPr>
      <p:grpSpPr>
        <a:xfrm>
          <a:off x="0" y="0"/>
          <a:ext cx="0" cy="0"/>
          <a:chOff x="0" y="0"/>
          <a:chExt cx="0" cy="0"/>
        </a:xfrm>
      </p:grpSpPr>
      <p:sp>
        <p:nvSpPr>
          <p:cNvPr id="2" name="Shape 0"/>
          <p:cNvSpPr/>
          <p:nvPr/>
        </p:nvSpPr>
        <p:spPr>
          <a:xfrm>
            <a:off x="6217920" y="0"/>
            <a:ext cx="3200400" cy="5143500"/>
          </a:xfrm>
          <a:prstGeom prst="rect">
            <a:avLst/>
          </a:prstGeom>
          <a:solidFill>
            <a:srgbClr val="8C1422">
              <a:alpha val="40000"/>
            </a:srgbClr>
          </a:solidFill>
          <a:ln w="12700">
            <a:solidFill>
              <a:srgbClr val="8C1422">
                <a:alpha val="40000"/>
              </a:srgbClr>
            </a:solidFill>
            <a:prstDash val="solid"/>
          </a:ln>
        </p:spPr>
        <p:txBody>
          <a:bodyPr/>
          <a:lstStyle/>
          <a:p>
            <a:endParaRPr lang="en-US"/>
          </a:p>
        </p:txBody>
      </p:sp>
      <p:sp>
        <p:nvSpPr>
          <p:cNvPr id="3" name="Shape 1"/>
          <p:cNvSpPr/>
          <p:nvPr/>
        </p:nvSpPr>
        <p:spPr>
          <a:xfrm>
            <a:off x="7589520" y="0"/>
            <a:ext cx="2286000" cy="5143500"/>
          </a:xfrm>
          <a:prstGeom prst="rect">
            <a:avLst/>
          </a:prstGeom>
          <a:solidFill>
            <a:srgbClr val="8C1422">
              <a:alpha val="28000"/>
            </a:srgbClr>
          </a:solidFill>
          <a:ln w="12700">
            <a:solidFill>
              <a:srgbClr val="8C1422">
                <a:alpha val="28000"/>
              </a:srgbClr>
            </a:solidFill>
            <a:prstDash val="solid"/>
          </a:ln>
        </p:spPr>
        <p:txBody>
          <a:bodyPr/>
          <a:lstStyle/>
          <a:p>
            <a:endParaRPr lang="en-US"/>
          </a:p>
        </p:txBody>
      </p:sp>
      <p:sp>
        <p:nvSpPr>
          <p:cNvPr id="4" name="Shape 2"/>
          <p:cNvSpPr/>
          <p:nvPr/>
        </p:nvSpPr>
        <p:spPr>
          <a:xfrm>
            <a:off x="0" y="0"/>
            <a:ext cx="201168" cy="5143500"/>
          </a:xfrm>
          <a:prstGeom prst="rect">
            <a:avLst/>
          </a:prstGeom>
          <a:solidFill>
            <a:srgbClr val="B81C2E"/>
          </a:solidFill>
          <a:ln w="12700">
            <a:solidFill>
              <a:srgbClr val="B81C2E"/>
            </a:solidFill>
            <a:prstDash val="solid"/>
          </a:ln>
        </p:spPr>
        <p:txBody>
          <a:bodyPr/>
          <a:lstStyle/>
          <a:p>
            <a:endParaRPr lang="en-US"/>
          </a:p>
        </p:txBody>
      </p:sp>
      <p:sp>
        <p:nvSpPr>
          <p:cNvPr id="5" name="Shape 3"/>
          <p:cNvSpPr/>
          <p:nvPr/>
        </p:nvSpPr>
        <p:spPr>
          <a:xfrm>
            <a:off x="0" y="4773168"/>
            <a:ext cx="9144000" cy="370332"/>
          </a:xfrm>
          <a:prstGeom prst="rect">
            <a:avLst/>
          </a:prstGeom>
          <a:solidFill>
            <a:srgbClr val="B81C2E"/>
          </a:solidFill>
          <a:ln w="12700">
            <a:solidFill>
              <a:srgbClr val="B81C2E"/>
            </a:solidFill>
            <a:prstDash val="solid"/>
          </a:ln>
        </p:spPr>
        <p:txBody>
          <a:bodyPr/>
          <a:lstStyle/>
          <a:p>
            <a:endParaRPr lang="en-US"/>
          </a:p>
        </p:txBody>
      </p:sp>
      <p:sp>
        <p:nvSpPr>
          <p:cNvPr id="6" name="Text 4"/>
          <p:cNvSpPr/>
          <p:nvPr/>
        </p:nvSpPr>
        <p:spPr>
          <a:xfrm>
            <a:off x="365760" y="4782312"/>
            <a:ext cx="8412480" cy="274320"/>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pic>
        <p:nvPicPr>
          <p:cNvPr id="7" name="Image 0" descr="preencoded.png"/>
          <p:cNvPicPr>
            <a:picLocks noChangeAspect="1"/>
          </p:cNvPicPr>
          <p:nvPr/>
        </p:nvPicPr>
        <p:blipFill>
          <a:blip r:embed="rId3"/>
          <a:stretch>
            <a:fillRect/>
          </a:stretch>
        </p:blipFill>
        <p:spPr>
          <a:xfrm>
            <a:off x="3675888" y="256032"/>
            <a:ext cx="1792224" cy="2395728"/>
          </a:xfrm>
          <a:prstGeom prst="rect">
            <a:avLst/>
          </a:prstGeom>
        </p:spPr>
      </p:pic>
      <p:sp>
        <p:nvSpPr>
          <p:cNvPr id="8" name="Text 5"/>
          <p:cNvSpPr/>
          <p:nvPr/>
        </p:nvSpPr>
        <p:spPr>
          <a:xfrm>
            <a:off x="457200" y="2834640"/>
            <a:ext cx="8229600" cy="621792"/>
          </a:xfrm>
          <a:prstGeom prst="rect">
            <a:avLst/>
          </a:prstGeom>
          <a:noFill/>
          <a:ln/>
        </p:spPr>
        <p:txBody>
          <a:bodyPr wrap="square" rtlCol="0" anchor="ctr"/>
          <a:lstStyle/>
          <a:p>
            <a:pPr marL="0" indent="0" algn="ctr">
              <a:buNone/>
            </a:pPr>
            <a:r>
              <a:rPr lang="en-US" sz="3600" b="1" kern="0" spc="50" dirty="0">
                <a:solidFill>
                  <a:srgbClr val="FFFFFF"/>
                </a:solidFill>
                <a:latin typeface="Calibri" pitchFamily="34" charset="0"/>
                <a:ea typeface="Calibri" pitchFamily="34" charset="-122"/>
                <a:cs typeface="Calibri" pitchFamily="34" charset="-120"/>
              </a:rPr>
              <a:t>10 Anni di Evoluzione</a:t>
            </a:r>
            <a:endParaRPr lang="en-US" sz="3600" dirty="0"/>
          </a:p>
        </p:txBody>
      </p:sp>
      <p:sp>
        <p:nvSpPr>
          <p:cNvPr id="9" name="Text 6"/>
          <p:cNvSpPr/>
          <p:nvPr/>
        </p:nvSpPr>
        <p:spPr>
          <a:xfrm>
            <a:off x="457200" y="3511296"/>
            <a:ext cx="8229600" cy="420624"/>
          </a:xfrm>
          <a:prstGeom prst="rect">
            <a:avLst/>
          </a:prstGeom>
          <a:noFill/>
          <a:ln/>
        </p:spPr>
        <p:txBody>
          <a:bodyPr wrap="square" rtlCol="0" anchor="ctr"/>
          <a:lstStyle/>
          <a:p>
            <a:pPr marL="0" indent="0" algn="ctr">
              <a:buNone/>
            </a:pPr>
            <a:r>
              <a:rPr lang="en-US" sz="1400" i="1" dirty="0">
                <a:solidFill>
                  <a:srgbClr val="FFCCCC"/>
                </a:solidFill>
                <a:latin typeface="Calibri" pitchFamily="34" charset="0"/>
                <a:ea typeface="Calibri" pitchFamily="34" charset="-122"/>
                <a:cs typeface="Calibri" pitchFamily="34" charset="-120"/>
              </a:rPr>
              <a:t>Amministrativa  —  Economica  —  Organizzativa</a:t>
            </a:r>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Spesa Corrente Prima e Dopo la Fusione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859536"/>
            <a:ext cx="3840480" cy="294436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59536"/>
            <a:ext cx="3840480" cy="384048"/>
          </a:xfrm>
          <a:prstGeom prst="rect">
            <a:avLst/>
          </a:prstGeom>
          <a:solidFill>
            <a:srgbClr val="6E0D1A"/>
          </a:solidFill>
          <a:ln w="12700">
            <a:solidFill>
              <a:srgbClr val="6E0D1A"/>
            </a:solidFill>
            <a:prstDash val="solid"/>
          </a:ln>
        </p:spPr>
        <p:txBody>
          <a:bodyPr/>
          <a:lstStyle/>
          <a:p>
            <a:endParaRPr lang="en-US"/>
          </a:p>
        </p:txBody>
      </p:sp>
      <p:sp>
        <p:nvSpPr>
          <p:cNvPr id="10" name="Text 8"/>
          <p:cNvSpPr/>
          <p:nvPr/>
        </p:nvSpPr>
        <p:spPr>
          <a:xfrm>
            <a:off x="411480" y="859536"/>
            <a:ext cx="3621024" cy="384048"/>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4 Comuni  —  Anno 2015</a:t>
            </a:r>
            <a:endParaRPr lang="en-US" sz="1200" dirty="0"/>
          </a:p>
        </p:txBody>
      </p:sp>
      <p:sp>
        <p:nvSpPr>
          <p:cNvPr id="11" name="Text 9"/>
          <p:cNvSpPr/>
          <p:nvPr/>
        </p:nvSpPr>
        <p:spPr>
          <a:xfrm>
            <a:off x="411480" y="1316736"/>
            <a:ext cx="3621024" cy="475488"/>
          </a:xfrm>
          <a:prstGeom prst="rect">
            <a:avLst/>
          </a:prstGeom>
          <a:noFill/>
          <a:ln/>
        </p:spPr>
        <p:txBody>
          <a:bodyPr wrap="square" rtlCol="0" anchor="ctr"/>
          <a:lstStyle/>
          <a:p>
            <a:pPr marL="0" indent="0" algn="ctr">
              <a:buNone/>
            </a:pPr>
            <a:r>
              <a:rPr lang="en-US" sz="1800" b="1" dirty="0">
                <a:solidFill>
                  <a:srgbClr val="6E0D1A"/>
                </a:solidFill>
                <a:latin typeface="Calibri" pitchFamily="34" charset="0"/>
                <a:ea typeface="Calibri" pitchFamily="34" charset="-122"/>
                <a:cs typeface="Calibri" pitchFamily="34" charset="-120"/>
              </a:rPr>
              <a:t>€ 2.085.437,20</a:t>
            </a:r>
            <a:endParaRPr lang="en-US" sz="1800" dirty="0"/>
          </a:p>
        </p:txBody>
      </p:sp>
      <p:sp>
        <p:nvSpPr>
          <p:cNvPr id="12" name="Text 10"/>
          <p:cNvSpPr/>
          <p:nvPr/>
        </p:nvSpPr>
        <p:spPr>
          <a:xfrm>
            <a:off x="411480" y="1783080"/>
            <a:ext cx="3621024" cy="256032"/>
          </a:xfrm>
          <a:prstGeom prst="rect">
            <a:avLst/>
          </a:prstGeom>
          <a:noFill/>
          <a:ln/>
        </p:spPr>
        <p:txBody>
          <a:bodyPr wrap="square"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Spesa corrente storica (2015)</a:t>
            </a:r>
            <a:endParaRPr lang="en-US" sz="900" dirty="0"/>
          </a:p>
        </p:txBody>
      </p:sp>
      <p:sp>
        <p:nvSpPr>
          <p:cNvPr id="13" name="Shape 11"/>
          <p:cNvSpPr/>
          <p:nvPr/>
        </p:nvSpPr>
        <p:spPr>
          <a:xfrm>
            <a:off x="475488" y="2103120"/>
            <a:ext cx="3584448" cy="25603"/>
          </a:xfrm>
          <a:prstGeom prst="rect">
            <a:avLst/>
          </a:prstGeom>
          <a:solidFill>
            <a:srgbClr val="E4E6EA"/>
          </a:solidFill>
          <a:ln w="12700">
            <a:solidFill>
              <a:srgbClr val="E4E6EA"/>
            </a:solidFill>
            <a:prstDash val="solid"/>
          </a:ln>
        </p:spPr>
        <p:txBody>
          <a:bodyPr/>
          <a:lstStyle/>
          <a:p>
            <a:endParaRPr lang="en-US"/>
          </a:p>
        </p:txBody>
      </p:sp>
      <p:sp>
        <p:nvSpPr>
          <p:cNvPr id="14" name="Text 12"/>
          <p:cNvSpPr/>
          <p:nvPr/>
        </p:nvSpPr>
        <p:spPr>
          <a:xfrm>
            <a:off x="411480" y="2176272"/>
            <a:ext cx="3621024" cy="256032"/>
          </a:xfrm>
          <a:prstGeom prst="rect">
            <a:avLst/>
          </a:prstGeom>
          <a:noFill/>
          <a:ln/>
        </p:spPr>
        <p:txBody>
          <a:bodyPr wrap="square" rtlCol="0" anchor="ctr"/>
          <a:lstStyle/>
          <a:p>
            <a:pPr marL="0" indent="0">
              <a:buNone/>
            </a:pPr>
            <a:r>
              <a:rPr lang="en-US" sz="1000" b="1" dirty="0">
                <a:solidFill>
                  <a:srgbClr val="3D3D3D"/>
                </a:solidFill>
                <a:latin typeface="Calibri" pitchFamily="34" charset="0"/>
                <a:ea typeface="Calibri" pitchFamily="34" charset="-122"/>
                <a:cs typeface="Calibri" pitchFamily="34" charset="-120"/>
              </a:rPr>
              <a:t>Rivalutata al 2024</a:t>
            </a:r>
            <a:endParaRPr lang="en-US" sz="1000" dirty="0"/>
          </a:p>
        </p:txBody>
      </p:sp>
      <p:sp>
        <p:nvSpPr>
          <p:cNvPr id="15" name="Text 13"/>
          <p:cNvSpPr/>
          <p:nvPr/>
        </p:nvSpPr>
        <p:spPr>
          <a:xfrm>
            <a:off x="411480" y="2450592"/>
            <a:ext cx="3621024" cy="51206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Personale (+14,2%):  € 952.627,71</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Altro voci ISTAT (+22,5%):  € 1.509.022,36</a:t>
            </a:r>
            <a:endParaRPr lang="en-US" sz="950" dirty="0"/>
          </a:p>
        </p:txBody>
      </p:sp>
      <p:sp>
        <p:nvSpPr>
          <p:cNvPr id="16" name="Text 14"/>
          <p:cNvSpPr/>
          <p:nvPr/>
        </p:nvSpPr>
        <p:spPr>
          <a:xfrm>
            <a:off x="411480" y="2980944"/>
            <a:ext cx="3621024" cy="292608"/>
          </a:xfrm>
          <a:prstGeom prst="rect">
            <a:avLst/>
          </a:prstGeom>
          <a:noFill/>
          <a:ln/>
        </p:spPr>
        <p:txBody>
          <a:bodyPr wrap="square" rtlCol="0" anchor="ctr"/>
          <a:lstStyle/>
          <a:p>
            <a:pPr marL="0" indent="0">
              <a:buNone/>
            </a:pPr>
            <a:r>
              <a:rPr lang="en-US" sz="1000" b="1" dirty="0">
                <a:solidFill>
                  <a:srgbClr val="6E0D1A"/>
                </a:solidFill>
                <a:latin typeface="Calibri" pitchFamily="34" charset="0"/>
                <a:ea typeface="Calibri" pitchFamily="34" charset="-122"/>
                <a:cs typeface="Calibri" pitchFamily="34" charset="-120"/>
              </a:rPr>
              <a:t>Totale rivalutato:  € 2.461.650,07</a:t>
            </a:r>
            <a:endParaRPr lang="en-US" sz="1000" dirty="0"/>
          </a:p>
        </p:txBody>
      </p:sp>
      <p:sp>
        <p:nvSpPr>
          <p:cNvPr id="17" name="Shape 15"/>
          <p:cNvSpPr/>
          <p:nvPr/>
        </p:nvSpPr>
        <p:spPr>
          <a:xfrm>
            <a:off x="4224528" y="2066544"/>
            <a:ext cx="475488" cy="146304"/>
          </a:xfrm>
          <a:prstGeom prst="rect">
            <a:avLst/>
          </a:prstGeom>
          <a:solidFill>
            <a:srgbClr val="B81C2E"/>
          </a:solidFill>
          <a:ln w="12700">
            <a:solidFill>
              <a:srgbClr val="B81C2E"/>
            </a:solidFill>
            <a:prstDash val="solid"/>
          </a:ln>
        </p:spPr>
        <p:txBody>
          <a:bodyPr/>
          <a:lstStyle/>
          <a:p>
            <a:endParaRPr lang="en-US"/>
          </a:p>
        </p:txBody>
      </p:sp>
      <p:sp>
        <p:nvSpPr>
          <p:cNvPr id="18" name="Shape 16"/>
          <p:cNvSpPr/>
          <p:nvPr/>
        </p:nvSpPr>
        <p:spPr>
          <a:xfrm>
            <a:off x="4315968" y="1901952"/>
            <a:ext cx="292608" cy="475488"/>
          </a:xfrm>
          <a:prstGeom prst="rect">
            <a:avLst/>
          </a:prstGeom>
          <a:solidFill>
            <a:srgbClr val="F7F5F3"/>
          </a:solidFill>
          <a:ln w="12700">
            <a:solidFill>
              <a:srgbClr val="F7F5F3"/>
            </a:solidFill>
            <a:prstDash val="solid"/>
          </a:ln>
        </p:spPr>
        <p:txBody>
          <a:bodyPr/>
          <a:lstStyle/>
          <a:p>
            <a:endParaRPr lang="en-US"/>
          </a:p>
        </p:txBody>
      </p:sp>
      <p:sp>
        <p:nvSpPr>
          <p:cNvPr id="19" name="Shape 17"/>
          <p:cNvSpPr/>
          <p:nvPr/>
        </p:nvSpPr>
        <p:spPr>
          <a:xfrm>
            <a:off x="4224528" y="2056078"/>
            <a:ext cx="530352" cy="237744"/>
          </a:xfrm>
          <a:prstGeom prst="rect">
            <a:avLst/>
          </a:prstGeom>
          <a:solidFill>
            <a:srgbClr val="B81C2E"/>
          </a:solidFill>
          <a:ln w="12700">
            <a:solidFill>
              <a:srgbClr val="B81C2E"/>
            </a:solidFill>
            <a:prstDash val="solid"/>
          </a:ln>
        </p:spPr>
        <p:txBody>
          <a:bodyPr/>
          <a:lstStyle/>
          <a:p>
            <a:endParaRPr lang="en-US"/>
          </a:p>
        </p:txBody>
      </p:sp>
      <p:sp>
        <p:nvSpPr>
          <p:cNvPr id="21" name="Shape 19"/>
          <p:cNvSpPr/>
          <p:nvPr/>
        </p:nvSpPr>
        <p:spPr>
          <a:xfrm>
            <a:off x="4846320" y="859536"/>
            <a:ext cx="3995928" cy="294436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2" name="Shape 20"/>
          <p:cNvSpPr/>
          <p:nvPr/>
        </p:nvSpPr>
        <p:spPr>
          <a:xfrm>
            <a:off x="4846320" y="859536"/>
            <a:ext cx="3995928" cy="384048"/>
          </a:xfrm>
          <a:prstGeom prst="rect">
            <a:avLst/>
          </a:prstGeom>
          <a:solidFill>
            <a:srgbClr val="B81C2E"/>
          </a:solidFill>
          <a:ln w="12700">
            <a:solidFill>
              <a:srgbClr val="B81C2E"/>
            </a:solidFill>
            <a:prstDash val="solid"/>
          </a:ln>
        </p:spPr>
        <p:txBody>
          <a:bodyPr/>
          <a:lstStyle/>
          <a:p>
            <a:endParaRPr lang="en-US"/>
          </a:p>
        </p:txBody>
      </p:sp>
      <p:sp>
        <p:nvSpPr>
          <p:cNvPr id="23" name="Text 21"/>
          <p:cNvSpPr/>
          <p:nvPr/>
        </p:nvSpPr>
        <p:spPr>
          <a:xfrm>
            <a:off x="4974336" y="859536"/>
            <a:ext cx="3749040" cy="384048"/>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Altavalle  —  Anno 2024</a:t>
            </a:r>
            <a:endParaRPr lang="en-US" sz="1200" dirty="0"/>
          </a:p>
        </p:txBody>
      </p:sp>
      <p:sp>
        <p:nvSpPr>
          <p:cNvPr id="24" name="Text 22"/>
          <p:cNvSpPr/>
          <p:nvPr/>
        </p:nvSpPr>
        <p:spPr>
          <a:xfrm>
            <a:off x="4974336" y="1316736"/>
            <a:ext cx="3749040" cy="475488"/>
          </a:xfrm>
          <a:prstGeom prst="rect">
            <a:avLst/>
          </a:prstGeom>
          <a:noFill/>
          <a:ln/>
        </p:spPr>
        <p:txBody>
          <a:bodyPr wrap="square" rtlCol="0" anchor="ctr"/>
          <a:lstStyle/>
          <a:p>
            <a:pPr marL="0" indent="0" algn="ctr">
              <a:buNone/>
            </a:pPr>
            <a:r>
              <a:rPr lang="en-US" sz="1800" b="1" dirty="0">
                <a:solidFill>
                  <a:srgbClr val="B81C2E"/>
                </a:solidFill>
                <a:latin typeface="Calibri" pitchFamily="34" charset="0"/>
                <a:ea typeface="Calibri" pitchFamily="34" charset="-122"/>
                <a:cs typeface="Calibri" pitchFamily="34" charset="-120"/>
              </a:rPr>
              <a:t>€ 2.208.607,87</a:t>
            </a:r>
            <a:endParaRPr lang="en-US" sz="1800" dirty="0"/>
          </a:p>
        </p:txBody>
      </p:sp>
      <p:sp>
        <p:nvSpPr>
          <p:cNvPr id="25" name="Text 23"/>
          <p:cNvSpPr/>
          <p:nvPr/>
        </p:nvSpPr>
        <p:spPr>
          <a:xfrm>
            <a:off x="4974336" y="1783080"/>
            <a:ext cx="3749040" cy="256032"/>
          </a:xfrm>
          <a:prstGeom prst="rect">
            <a:avLst/>
          </a:prstGeom>
          <a:noFill/>
          <a:ln/>
        </p:spPr>
        <p:txBody>
          <a:bodyPr wrap="square"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Spesa corrente effettiva (2024)</a:t>
            </a:r>
            <a:endParaRPr lang="en-US" sz="900" dirty="0"/>
          </a:p>
        </p:txBody>
      </p:sp>
      <p:sp>
        <p:nvSpPr>
          <p:cNvPr id="26" name="Shape 24"/>
          <p:cNvSpPr/>
          <p:nvPr/>
        </p:nvSpPr>
        <p:spPr>
          <a:xfrm>
            <a:off x="301752" y="3950208"/>
            <a:ext cx="8540496" cy="818388"/>
          </a:xfrm>
          <a:prstGeom prst="rect">
            <a:avLst/>
          </a:prstGeom>
          <a:solidFill>
            <a:srgbClr val="F9E8EB"/>
          </a:solidFill>
          <a:ln w="10160">
            <a:solidFill>
              <a:srgbClr val="B81C2E"/>
            </a:solidFill>
            <a:prstDash val="solid"/>
          </a:ln>
        </p:spPr>
        <p:txBody>
          <a:bodyPr/>
          <a:lstStyle/>
          <a:p>
            <a:endParaRPr lang="en-US"/>
          </a:p>
        </p:txBody>
      </p:sp>
      <p:sp>
        <p:nvSpPr>
          <p:cNvPr id="27" name="Shape 25"/>
          <p:cNvSpPr/>
          <p:nvPr/>
        </p:nvSpPr>
        <p:spPr>
          <a:xfrm>
            <a:off x="301752" y="3950208"/>
            <a:ext cx="45719" cy="818388"/>
          </a:xfrm>
          <a:prstGeom prst="rect">
            <a:avLst/>
          </a:prstGeom>
          <a:solidFill>
            <a:srgbClr val="B81C2E"/>
          </a:solidFill>
          <a:ln w="12700">
            <a:solidFill>
              <a:srgbClr val="B81C2E"/>
            </a:solidFill>
            <a:prstDash val="solid"/>
          </a:ln>
        </p:spPr>
        <p:txBody>
          <a:bodyPr/>
          <a:lstStyle/>
          <a:p>
            <a:endParaRPr lang="en-US"/>
          </a:p>
        </p:txBody>
      </p:sp>
      <p:sp>
        <p:nvSpPr>
          <p:cNvPr id="28" name="Text 26"/>
          <p:cNvSpPr/>
          <p:nvPr/>
        </p:nvSpPr>
        <p:spPr>
          <a:xfrm>
            <a:off x="475488" y="3986784"/>
            <a:ext cx="5486400" cy="310896"/>
          </a:xfrm>
          <a:prstGeom prst="rect">
            <a:avLst/>
          </a:prstGeom>
          <a:noFill/>
          <a:ln/>
        </p:spPr>
        <p:txBody>
          <a:bodyPr wrap="square" rtlCol="0" anchor="ctr"/>
          <a:lstStyle/>
          <a:p>
            <a:pPr marL="0" indent="0">
              <a:buNone/>
            </a:pPr>
            <a:r>
              <a:rPr lang="en-US" sz="1150" b="1" dirty="0">
                <a:solidFill>
                  <a:srgbClr val="B81C2E"/>
                </a:solidFill>
                <a:latin typeface="Calibri" pitchFamily="34" charset="0"/>
                <a:ea typeface="Calibri" pitchFamily="34" charset="-122"/>
                <a:cs typeface="Calibri" pitchFamily="34" charset="-120"/>
              </a:rPr>
              <a:t>Riduzione annua della spesa corrente</a:t>
            </a:r>
            <a:endParaRPr lang="en-US" sz="1150" dirty="0"/>
          </a:p>
        </p:txBody>
      </p:sp>
      <p:sp>
        <p:nvSpPr>
          <p:cNvPr id="29" name="Text 27"/>
          <p:cNvSpPr/>
          <p:nvPr/>
        </p:nvSpPr>
        <p:spPr>
          <a:xfrm>
            <a:off x="475488" y="4231578"/>
            <a:ext cx="5029200" cy="310896"/>
          </a:xfrm>
          <a:prstGeom prst="rect">
            <a:avLst/>
          </a:prstGeom>
          <a:noFill/>
          <a:ln/>
        </p:spPr>
        <p:txBody>
          <a:bodyPr wrap="square" rtlCol="0" anchor="ctr"/>
          <a:lstStyle/>
          <a:p>
            <a:pPr marL="0" indent="0">
              <a:buNone/>
            </a:pPr>
            <a:r>
              <a:rPr lang="en-US" sz="1300" b="1" dirty="0">
                <a:solidFill>
                  <a:srgbClr val="1C1C1C"/>
                </a:solidFill>
                <a:latin typeface="Calibri" pitchFamily="34" charset="0"/>
                <a:ea typeface="Calibri" pitchFamily="34" charset="-122"/>
                <a:cs typeface="Calibri" pitchFamily="34" charset="-120"/>
              </a:rPr>
              <a:t>– € 253.042,20  (circa –10%)</a:t>
            </a:r>
            <a:endParaRPr lang="en-US" sz="1300" dirty="0"/>
          </a:p>
        </p:txBody>
      </p:sp>
      <p:sp>
        <p:nvSpPr>
          <p:cNvPr id="30" name="Text 28"/>
          <p:cNvSpPr/>
          <p:nvPr/>
        </p:nvSpPr>
        <p:spPr>
          <a:xfrm>
            <a:off x="475488" y="4513169"/>
            <a:ext cx="8229600" cy="27432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In dieci anni circa € 250.000 annui confluiti in avanzo di amministrazione.</a:t>
            </a:r>
            <a:endParaRPr lang="en-US" sz="95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Prima della Fusione — Organi e Costi</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252065" y="863282"/>
            <a:ext cx="8485632" cy="365760"/>
          </a:xfrm>
          <a:prstGeom prst="rect">
            <a:avLst/>
          </a:prstGeom>
          <a:noFill/>
          <a:ln/>
        </p:spPr>
        <p:txBody>
          <a:bodyPr wrap="square" rtlCol="0" anchor="ctr"/>
          <a:lstStyle/>
          <a:p>
            <a:pPr marL="0" indent="0">
              <a:buNone/>
            </a:pPr>
            <a:r>
              <a:rPr lang="en-US" sz="1150" dirty="0">
                <a:solidFill>
                  <a:srgbClr val="1C1C1C"/>
                </a:solidFill>
                <a:latin typeface="Calibri" pitchFamily="34" charset="0"/>
                <a:ea typeface="Calibri" pitchFamily="34" charset="-122"/>
                <a:cs typeface="Calibri" pitchFamily="34" charset="-120"/>
              </a:rPr>
              <a:t>Ogni Comune aveva i propri organi amministrativi, moltiplicati per quattro:</a:t>
            </a:r>
            <a:endParaRPr lang="en-US" sz="1150" dirty="0"/>
          </a:p>
        </p:txBody>
      </p:sp>
      <p:sp>
        <p:nvSpPr>
          <p:cNvPr id="9" name="Shape 7"/>
          <p:cNvSpPr/>
          <p:nvPr/>
        </p:nvSpPr>
        <p:spPr>
          <a:xfrm>
            <a:off x="329184" y="1316736"/>
            <a:ext cx="4114800" cy="56692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316736"/>
            <a:ext cx="50292" cy="566928"/>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93776" y="1316736"/>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Sindaco e Giunta</a:t>
            </a:r>
            <a:endParaRPr lang="en-US" sz="1400" dirty="0"/>
          </a:p>
        </p:txBody>
      </p:sp>
      <p:sp>
        <p:nvSpPr>
          <p:cNvPr id="12" name="Shape 10"/>
          <p:cNvSpPr/>
          <p:nvPr/>
        </p:nvSpPr>
        <p:spPr>
          <a:xfrm>
            <a:off x="329184" y="2011680"/>
            <a:ext cx="4114800" cy="56692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3" name="Shape 11"/>
          <p:cNvSpPr/>
          <p:nvPr/>
        </p:nvSpPr>
        <p:spPr>
          <a:xfrm>
            <a:off x="329184" y="2011680"/>
            <a:ext cx="50292" cy="566928"/>
          </a:xfrm>
          <a:prstGeom prst="rect">
            <a:avLst/>
          </a:prstGeom>
          <a:solidFill>
            <a:srgbClr val="B81C2E"/>
          </a:solidFill>
          <a:ln w="12700">
            <a:solidFill>
              <a:srgbClr val="B81C2E"/>
            </a:solidFill>
            <a:prstDash val="solid"/>
          </a:ln>
        </p:spPr>
        <p:txBody>
          <a:bodyPr/>
          <a:lstStyle/>
          <a:p>
            <a:endParaRPr lang="en-US"/>
          </a:p>
        </p:txBody>
      </p:sp>
      <p:sp>
        <p:nvSpPr>
          <p:cNvPr id="14" name="Text 12"/>
          <p:cNvSpPr/>
          <p:nvPr/>
        </p:nvSpPr>
        <p:spPr>
          <a:xfrm>
            <a:off x="493776" y="2011680"/>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Consiglio Comunale</a:t>
            </a:r>
            <a:endParaRPr lang="en-US" sz="1400" dirty="0"/>
          </a:p>
        </p:txBody>
      </p:sp>
      <p:sp>
        <p:nvSpPr>
          <p:cNvPr id="15" name="Shape 13"/>
          <p:cNvSpPr/>
          <p:nvPr/>
        </p:nvSpPr>
        <p:spPr>
          <a:xfrm>
            <a:off x="329184" y="2706624"/>
            <a:ext cx="4114800" cy="56692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6" name="Shape 14"/>
          <p:cNvSpPr/>
          <p:nvPr/>
        </p:nvSpPr>
        <p:spPr>
          <a:xfrm>
            <a:off x="329184" y="2706624"/>
            <a:ext cx="50292" cy="566928"/>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493776" y="2706624"/>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Revisore dei Conti</a:t>
            </a:r>
            <a:endParaRPr lang="en-US" sz="1400" dirty="0"/>
          </a:p>
        </p:txBody>
      </p:sp>
      <p:sp>
        <p:nvSpPr>
          <p:cNvPr id="18" name="Text 16"/>
          <p:cNvSpPr/>
          <p:nvPr/>
        </p:nvSpPr>
        <p:spPr>
          <a:xfrm>
            <a:off x="329184" y="3474720"/>
            <a:ext cx="4114800" cy="347472"/>
          </a:xfrm>
          <a:prstGeom prst="rect">
            <a:avLst/>
          </a:prstGeom>
          <a:noFill/>
          <a:ln/>
        </p:spPr>
        <p:txBody>
          <a:bodyPr wrap="square" rtlCol="0" anchor="ctr"/>
          <a:lstStyle/>
          <a:p>
            <a:pPr marL="0" indent="0" algn="ctr">
              <a:buNone/>
            </a:pPr>
            <a:r>
              <a:rPr lang="en-US" sz="1100" i="1" dirty="0">
                <a:solidFill>
                  <a:srgbClr val="6B7280"/>
                </a:solidFill>
                <a:latin typeface="Calibri" pitchFamily="34" charset="0"/>
                <a:ea typeface="Calibri" pitchFamily="34" charset="-122"/>
                <a:cs typeface="Calibri" pitchFamily="34" charset="-120"/>
              </a:rPr>
              <a:t>per ciascuno dei 4 Comuni</a:t>
            </a:r>
            <a:endParaRPr lang="en-US" sz="1100" dirty="0"/>
          </a:p>
        </p:txBody>
      </p:sp>
      <p:sp>
        <p:nvSpPr>
          <p:cNvPr id="19" name="Shape 17"/>
          <p:cNvSpPr/>
          <p:nvPr/>
        </p:nvSpPr>
        <p:spPr>
          <a:xfrm>
            <a:off x="4846320" y="1005840"/>
            <a:ext cx="3995928" cy="3255264"/>
          </a:xfrm>
          <a:prstGeom prst="rect">
            <a:avLst/>
          </a:prstGeom>
          <a:solidFill>
            <a:srgbClr val="F9E8EB"/>
          </a:solidFill>
          <a:ln w="1524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20" name="Shape 18"/>
          <p:cNvSpPr/>
          <p:nvPr/>
        </p:nvSpPr>
        <p:spPr>
          <a:xfrm>
            <a:off x="4846320" y="1005840"/>
            <a:ext cx="3995928" cy="50292"/>
          </a:xfrm>
          <a:prstGeom prst="rect">
            <a:avLst/>
          </a:prstGeom>
          <a:solidFill>
            <a:srgbClr val="B81C2E"/>
          </a:solidFill>
          <a:ln w="12700">
            <a:solidFill>
              <a:srgbClr val="B81C2E"/>
            </a:solidFill>
            <a:prstDash val="solid"/>
          </a:ln>
        </p:spPr>
        <p:txBody>
          <a:bodyPr/>
          <a:lstStyle/>
          <a:p>
            <a:endParaRPr lang="en-US"/>
          </a:p>
        </p:txBody>
      </p:sp>
      <p:sp>
        <p:nvSpPr>
          <p:cNvPr id="21" name="Text 19"/>
          <p:cNvSpPr/>
          <p:nvPr/>
        </p:nvSpPr>
        <p:spPr>
          <a:xfrm>
            <a:off x="4974336" y="1097280"/>
            <a:ext cx="3749040" cy="402336"/>
          </a:xfrm>
          <a:prstGeom prst="rect">
            <a:avLst/>
          </a:prstGeom>
          <a:noFill/>
          <a:ln/>
        </p:spPr>
        <p:txBody>
          <a:bodyPr wrap="square" rtlCol="0" anchor="ctr"/>
          <a:lstStyle/>
          <a:p>
            <a:pPr marL="0" indent="0" algn="ctr">
              <a:buNone/>
            </a:pPr>
            <a:r>
              <a:rPr lang="en-US" sz="1250" b="1" dirty="0">
                <a:solidFill>
                  <a:srgbClr val="B81C2E"/>
                </a:solidFill>
                <a:latin typeface="Calibri" pitchFamily="34" charset="0"/>
                <a:ea typeface="Calibri" pitchFamily="34" charset="-122"/>
                <a:cs typeface="Calibri" pitchFamily="34" charset="-120"/>
              </a:rPr>
              <a:t>Costo Complessivo 2015</a:t>
            </a:r>
            <a:endParaRPr lang="en-US" sz="1250" dirty="0"/>
          </a:p>
        </p:txBody>
      </p:sp>
      <p:sp>
        <p:nvSpPr>
          <p:cNvPr id="22" name="Text 20"/>
          <p:cNvSpPr/>
          <p:nvPr/>
        </p:nvSpPr>
        <p:spPr>
          <a:xfrm>
            <a:off x="4974336" y="1508760"/>
            <a:ext cx="3749040" cy="329184"/>
          </a:xfrm>
          <a:prstGeom prst="rect">
            <a:avLst/>
          </a:prstGeom>
          <a:noFill/>
          <a:ln/>
        </p:spPr>
        <p:txBody>
          <a:bodyPr wrap="square" rtlCol="0" anchor="ctr"/>
          <a:lstStyle/>
          <a:p>
            <a:pPr marL="0" indent="0" algn="ctr">
              <a:buNone/>
            </a:pPr>
            <a:r>
              <a:rPr lang="en-US" sz="950" dirty="0">
                <a:solidFill>
                  <a:srgbClr val="6B7280"/>
                </a:solidFill>
                <a:latin typeface="Calibri" pitchFamily="34" charset="0"/>
                <a:ea typeface="Calibri" pitchFamily="34" charset="-122"/>
                <a:cs typeface="Calibri" pitchFamily="34" charset="-120"/>
              </a:rPr>
              <a:t>Indennità di carica e organo di revisione</a:t>
            </a:r>
            <a:endParaRPr lang="en-US" sz="950" dirty="0"/>
          </a:p>
        </p:txBody>
      </p:sp>
      <p:sp>
        <p:nvSpPr>
          <p:cNvPr id="23" name="Text 21"/>
          <p:cNvSpPr/>
          <p:nvPr/>
        </p:nvSpPr>
        <p:spPr>
          <a:xfrm>
            <a:off x="4846320" y="1938528"/>
            <a:ext cx="3995928" cy="768096"/>
          </a:xfrm>
          <a:prstGeom prst="rect">
            <a:avLst/>
          </a:prstGeom>
          <a:noFill/>
          <a:ln/>
        </p:spPr>
        <p:txBody>
          <a:bodyPr wrap="square" rtlCol="0" anchor="ctr"/>
          <a:lstStyle/>
          <a:p>
            <a:pPr marL="0" indent="0" algn="ctr">
              <a:buNone/>
            </a:pPr>
            <a:r>
              <a:rPr lang="en-US" sz="3000" b="1" dirty="0">
                <a:solidFill>
                  <a:srgbClr val="B81C2E"/>
                </a:solidFill>
                <a:latin typeface="Calibri" pitchFamily="34" charset="0"/>
                <a:ea typeface="Calibri" pitchFamily="34" charset="-122"/>
                <a:cs typeface="Calibri" pitchFamily="34" charset="-120"/>
              </a:rPr>
              <a:t>€ 136.197,00</a:t>
            </a:r>
            <a:endParaRPr lang="en-US" sz="3000" dirty="0"/>
          </a:p>
        </p:txBody>
      </p:sp>
      <p:sp>
        <p:nvSpPr>
          <p:cNvPr id="24" name="Text 22"/>
          <p:cNvSpPr/>
          <p:nvPr/>
        </p:nvSpPr>
        <p:spPr>
          <a:xfrm>
            <a:off x="4974336" y="2743200"/>
            <a:ext cx="3749040" cy="310896"/>
          </a:xfrm>
          <a:prstGeom prst="rect">
            <a:avLst/>
          </a:prstGeom>
          <a:noFill/>
          <a:ln/>
        </p:spPr>
        <p:txBody>
          <a:bodyPr wrap="square" rtlCol="0" anchor="ctr"/>
          <a:lstStyle/>
          <a:p>
            <a:pPr marL="0" indent="0" algn="ctr">
              <a:buNone/>
            </a:pPr>
            <a:r>
              <a:rPr lang="en-US" sz="1100" dirty="0">
                <a:solidFill>
                  <a:srgbClr val="6B7280"/>
                </a:solidFill>
                <a:latin typeface="Calibri" pitchFamily="34" charset="0"/>
                <a:ea typeface="Calibri" pitchFamily="34" charset="-122"/>
                <a:cs typeface="Calibri" pitchFamily="34" charset="-120"/>
              </a:rPr>
              <a:t>(4 Comuni)</a:t>
            </a:r>
            <a:endParaRPr lang="en-US" sz="11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Dopo la Fusione — Un </a:t>
            </a:r>
            <a:r>
              <a:rPr lang="en-US" sz="2200" b="1" dirty="0" smtClean="0">
                <a:solidFill>
                  <a:srgbClr val="B81C2E"/>
                </a:solidFill>
                <a:latin typeface="Calibri" pitchFamily="34" charset="0"/>
                <a:ea typeface="Calibri" pitchFamily="34" charset="-122"/>
                <a:cs typeface="Calibri" pitchFamily="34" charset="-120"/>
              </a:rPr>
              <a:t>solo </a:t>
            </a:r>
            <a:r>
              <a:rPr lang="en-US" sz="2200" b="1" dirty="0">
                <a:solidFill>
                  <a:srgbClr val="B81C2E"/>
                </a:solidFill>
                <a:latin typeface="Calibri" pitchFamily="34" charset="0"/>
                <a:ea typeface="Calibri" pitchFamily="34" charset="-122"/>
                <a:cs typeface="Calibri" pitchFamily="34" charset="-120"/>
              </a:rPr>
              <a:t>Comune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65760"/>
          </a:xfrm>
          <a:prstGeom prst="rect">
            <a:avLst/>
          </a:prstGeom>
          <a:noFill/>
          <a:ln/>
        </p:spPr>
        <p:txBody>
          <a:bodyPr wrap="square" rtlCol="0" anchor="ctr"/>
          <a:lstStyle/>
          <a:p>
            <a:pPr marL="0" indent="0">
              <a:buNone/>
            </a:pPr>
            <a:r>
              <a:rPr lang="en-US" sz="1150" dirty="0">
                <a:solidFill>
                  <a:srgbClr val="1C1C1C"/>
                </a:solidFill>
                <a:latin typeface="Calibri" pitchFamily="34" charset="0"/>
                <a:ea typeface="Calibri" pitchFamily="34" charset="-122"/>
                <a:cs typeface="Calibri" pitchFamily="34" charset="-120"/>
              </a:rPr>
              <a:t>Con la nascita del Comune di Altavalle, una sola struttura amministrativa:</a:t>
            </a:r>
            <a:endParaRPr lang="en-US" sz="1150" dirty="0"/>
          </a:p>
        </p:txBody>
      </p:sp>
      <p:sp>
        <p:nvSpPr>
          <p:cNvPr id="9" name="Shape 7"/>
          <p:cNvSpPr/>
          <p:nvPr/>
        </p:nvSpPr>
        <p:spPr>
          <a:xfrm>
            <a:off x="329184" y="1316736"/>
            <a:ext cx="4114800" cy="566928"/>
          </a:xfrm>
          <a:prstGeom prst="rect">
            <a:avLst/>
          </a:prstGeom>
          <a:solidFill>
            <a:srgbClr val="FFFFFF"/>
          </a:solidFill>
          <a:ln w="1016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316736"/>
            <a:ext cx="50292" cy="566928"/>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93776" y="1316736"/>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Una sola Giunta</a:t>
            </a:r>
            <a:endParaRPr lang="en-US" sz="1400" dirty="0"/>
          </a:p>
        </p:txBody>
      </p:sp>
      <p:sp>
        <p:nvSpPr>
          <p:cNvPr id="12" name="Shape 10"/>
          <p:cNvSpPr/>
          <p:nvPr/>
        </p:nvSpPr>
        <p:spPr>
          <a:xfrm>
            <a:off x="329184" y="2011680"/>
            <a:ext cx="4114800" cy="566928"/>
          </a:xfrm>
          <a:prstGeom prst="rect">
            <a:avLst/>
          </a:prstGeom>
          <a:solidFill>
            <a:srgbClr val="FFFFFF"/>
          </a:solidFill>
          <a:ln w="1016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13" name="Shape 11"/>
          <p:cNvSpPr/>
          <p:nvPr/>
        </p:nvSpPr>
        <p:spPr>
          <a:xfrm>
            <a:off x="329184" y="2011680"/>
            <a:ext cx="50292" cy="566928"/>
          </a:xfrm>
          <a:prstGeom prst="rect">
            <a:avLst/>
          </a:prstGeom>
          <a:solidFill>
            <a:srgbClr val="B81C2E"/>
          </a:solidFill>
          <a:ln w="12700">
            <a:solidFill>
              <a:srgbClr val="B81C2E"/>
            </a:solidFill>
            <a:prstDash val="solid"/>
          </a:ln>
        </p:spPr>
        <p:txBody>
          <a:bodyPr/>
          <a:lstStyle/>
          <a:p>
            <a:endParaRPr lang="en-US"/>
          </a:p>
        </p:txBody>
      </p:sp>
      <p:sp>
        <p:nvSpPr>
          <p:cNvPr id="14" name="Text 12"/>
          <p:cNvSpPr/>
          <p:nvPr/>
        </p:nvSpPr>
        <p:spPr>
          <a:xfrm>
            <a:off x="493776" y="2011680"/>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Un solo Consiglio</a:t>
            </a:r>
            <a:endParaRPr lang="en-US" sz="1400" dirty="0"/>
          </a:p>
        </p:txBody>
      </p:sp>
      <p:sp>
        <p:nvSpPr>
          <p:cNvPr id="15" name="Shape 13"/>
          <p:cNvSpPr/>
          <p:nvPr/>
        </p:nvSpPr>
        <p:spPr>
          <a:xfrm>
            <a:off x="329184" y="2706624"/>
            <a:ext cx="4114800" cy="566928"/>
          </a:xfrm>
          <a:prstGeom prst="rect">
            <a:avLst/>
          </a:prstGeom>
          <a:solidFill>
            <a:srgbClr val="FFFFFF"/>
          </a:solidFill>
          <a:ln w="1016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16" name="Shape 14"/>
          <p:cNvSpPr/>
          <p:nvPr/>
        </p:nvSpPr>
        <p:spPr>
          <a:xfrm>
            <a:off x="329184" y="2706624"/>
            <a:ext cx="50292" cy="566928"/>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493776" y="2706624"/>
            <a:ext cx="3877056" cy="566928"/>
          </a:xfrm>
          <a:prstGeom prst="rect">
            <a:avLst/>
          </a:prstGeom>
          <a:noFill/>
          <a:ln/>
        </p:spPr>
        <p:txBody>
          <a:bodyPr wrap="square" rtlCol="0" anchor="ctr"/>
          <a:lstStyle/>
          <a:p>
            <a:pPr marL="0" indent="0">
              <a:buNone/>
            </a:pPr>
            <a:r>
              <a:rPr lang="en-US" sz="1400" dirty="0">
                <a:solidFill>
                  <a:srgbClr val="3D3D3D"/>
                </a:solidFill>
                <a:latin typeface="Calibri" pitchFamily="34" charset="0"/>
                <a:ea typeface="Calibri" pitchFamily="34" charset="-122"/>
                <a:cs typeface="Calibri" pitchFamily="34" charset="-120"/>
              </a:rPr>
              <a:t>Un solo Revisore dei Conti</a:t>
            </a:r>
            <a:endParaRPr lang="en-US" sz="1400" dirty="0"/>
          </a:p>
        </p:txBody>
      </p:sp>
      <p:sp>
        <p:nvSpPr>
          <p:cNvPr id="18" name="Text 16"/>
          <p:cNvSpPr/>
          <p:nvPr/>
        </p:nvSpPr>
        <p:spPr>
          <a:xfrm>
            <a:off x="329184" y="3474720"/>
            <a:ext cx="4114800" cy="347472"/>
          </a:xfrm>
          <a:prstGeom prst="rect">
            <a:avLst/>
          </a:prstGeom>
          <a:noFill/>
          <a:ln/>
        </p:spPr>
        <p:txBody>
          <a:bodyPr wrap="square" rtlCol="0" anchor="ctr"/>
          <a:lstStyle/>
          <a:p>
            <a:pPr marL="0" indent="0" algn="ctr">
              <a:buNone/>
            </a:pPr>
            <a:r>
              <a:rPr lang="en-US" sz="1100" i="1" dirty="0">
                <a:solidFill>
                  <a:srgbClr val="6B7280"/>
                </a:solidFill>
                <a:latin typeface="Calibri" pitchFamily="34" charset="0"/>
                <a:ea typeface="Calibri" pitchFamily="34" charset="-122"/>
                <a:cs typeface="Calibri" pitchFamily="34" charset="-120"/>
              </a:rPr>
              <a:t>Comune unico</a:t>
            </a:r>
            <a:endParaRPr lang="en-US" sz="1100" dirty="0"/>
          </a:p>
        </p:txBody>
      </p:sp>
      <p:sp>
        <p:nvSpPr>
          <p:cNvPr id="19" name="Shape 17"/>
          <p:cNvSpPr/>
          <p:nvPr/>
        </p:nvSpPr>
        <p:spPr>
          <a:xfrm>
            <a:off x="4846320" y="1005840"/>
            <a:ext cx="3995928" cy="3255264"/>
          </a:xfrm>
          <a:prstGeom prst="rect">
            <a:avLst/>
          </a:prstGeom>
          <a:solidFill>
            <a:srgbClr val="F9E8EB"/>
          </a:solidFill>
          <a:ln w="1524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20" name="Shape 18"/>
          <p:cNvSpPr/>
          <p:nvPr/>
        </p:nvSpPr>
        <p:spPr>
          <a:xfrm>
            <a:off x="4846320" y="1005840"/>
            <a:ext cx="3995928" cy="50292"/>
          </a:xfrm>
          <a:prstGeom prst="rect">
            <a:avLst/>
          </a:prstGeom>
          <a:solidFill>
            <a:srgbClr val="B81C2E"/>
          </a:solidFill>
          <a:ln w="12700">
            <a:solidFill>
              <a:srgbClr val="B81C2E"/>
            </a:solidFill>
            <a:prstDash val="solid"/>
          </a:ln>
        </p:spPr>
        <p:txBody>
          <a:bodyPr/>
          <a:lstStyle/>
          <a:p>
            <a:endParaRPr lang="en-US"/>
          </a:p>
        </p:txBody>
      </p:sp>
      <p:sp>
        <p:nvSpPr>
          <p:cNvPr id="21" name="Text 19"/>
          <p:cNvSpPr/>
          <p:nvPr/>
        </p:nvSpPr>
        <p:spPr>
          <a:xfrm>
            <a:off x="4974336" y="1097280"/>
            <a:ext cx="3749040" cy="402336"/>
          </a:xfrm>
          <a:prstGeom prst="rect">
            <a:avLst/>
          </a:prstGeom>
          <a:noFill/>
          <a:ln/>
        </p:spPr>
        <p:txBody>
          <a:bodyPr wrap="square" rtlCol="0" anchor="ctr"/>
          <a:lstStyle/>
          <a:p>
            <a:pPr marL="0" indent="0" algn="ctr">
              <a:buNone/>
            </a:pPr>
            <a:r>
              <a:rPr lang="en-US" sz="1250" b="1" dirty="0">
                <a:solidFill>
                  <a:srgbClr val="B81C2E"/>
                </a:solidFill>
                <a:latin typeface="Calibri" pitchFamily="34" charset="0"/>
                <a:ea typeface="Calibri" pitchFamily="34" charset="-122"/>
                <a:cs typeface="Calibri" pitchFamily="34" charset="-120"/>
              </a:rPr>
              <a:t>Costo Complessivo 2025</a:t>
            </a:r>
            <a:endParaRPr lang="en-US" sz="1250" dirty="0"/>
          </a:p>
        </p:txBody>
      </p:sp>
      <p:sp>
        <p:nvSpPr>
          <p:cNvPr id="22" name="Text 20"/>
          <p:cNvSpPr/>
          <p:nvPr/>
        </p:nvSpPr>
        <p:spPr>
          <a:xfrm>
            <a:off x="4974336" y="1508760"/>
            <a:ext cx="3749040" cy="329184"/>
          </a:xfrm>
          <a:prstGeom prst="rect">
            <a:avLst/>
          </a:prstGeom>
          <a:noFill/>
          <a:ln/>
        </p:spPr>
        <p:txBody>
          <a:bodyPr wrap="square" rtlCol="0" anchor="ctr"/>
          <a:lstStyle/>
          <a:p>
            <a:pPr marL="0" indent="0" algn="ctr">
              <a:buNone/>
            </a:pPr>
            <a:r>
              <a:rPr lang="en-US" sz="950" dirty="0">
                <a:solidFill>
                  <a:srgbClr val="6B7280"/>
                </a:solidFill>
                <a:latin typeface="Calibri" pitchFamily="34" charset="0"/>
                <a:ea typeface="Calibri" pitchFamily="34" charset="-122"/>
                <a:cs typeface="Calibri" pitchFamily="34" charset="-120"/>
              </a:rPr>
              <a:t>Indennità di carica e organo di revisione</a:t>
            </a:r>
            <a:endParaRPr lang="en-US" sz="950" dirty="0"/>
          </a:p>
        </p:txBody>
      </p:sp>
      <p:sp>
        <p:nvSpPr>
          <p:cNvPr id="23" name="Text 21"/>
          <p:cNvSpPr/>
          <p:nvPr/>
        </p:nvSpPr>
        <p:spPr>
          <a:xfrm>
            <a:off x="4846320" y="1938528"/>
            <a:ext cx="3995928" cy="768096"/>
          </a:xfrm>
          <a:prstGeom prst="rect">
            <a:avLst/>
          </a:prstGeom>
          <a:noFill/>
          <a:ln/>
        </p:spPr>
        <p:txBody>
          <a:bodyPr wrap="square" rtlCol="0" anchor="ctr"/>
          <a:lstStyle/>
          <a:p>
            <a:pPr marL="0" indent="0" algn="ctr">
              <a:buNone/>
            </a:pPr>
            <a:r>
              <a:rPr lang="en-US" sz="3000" b="1" dirty="0">
                <a:solidFill>
                  <a:srgbClr val="B81C2E"/>
                </a:solidFill>
                <a:latin typeface="Calibri" pitchFamily="34" charset="0"/>
                <a:ea typeface="Calibri" pitchFamily="34" charset="-122"/>
                <a:cs typeface="Calibri" pitchFamily="34" charset="-120"/>
              </a:rPr>
              <a:t>€ 82.271,39</a:t>
            </a:r>
            <a:endParaRPr lang="en-US" sz="3000" dirty="0"/>
          </a:p>
        </p:txBody>
      </p:sp>
      <p:sp>
        <p:nvSpPr>
          <p:cNvPr id="24" name="Text 22"/>
          <p:cNvSpPr/>
          <p:nvPr/>
        </p:nvSpPr>
        <p:spPr>
          <a:xfrm>
            <a:off x="4974336" y="2743200"/>
            <a:ext cx="3749040" cy="310896"/>
          </a:xfrm>
          <a:prstGeom prst="rect">
            <a:avLst/>
          </a:prstGeom>
          <a:noFill/>
          <a:ln/>
        </p:spPr>
        <p:txBody>
          <a:bodyPr wrap="square" rtlCol="0" anchor="ctr"/>
          <a:lstStyle/>
          <a:p>
            <a:pPr marL="0" indent="0" algn="ctr">
              <a:buNone/>
            </a:pPr>
            <a:r>
              <a:rPr lang="en-US" sz="1100" dirty="0">
                <a:solidFill>
                  <a:srgbClr val="6B7280"/>
                </a:solidFill>
                <a:latin typeface="Calibri" pitchFamily="34" charset="0"/>
                <a:ea typeface="Calibri" pitchFamily="34" charset="-122"/>
                <a:cs typeface="Calibri" pitchFamily="34" charset="-120"/>
              </a:rPr>
              <a:t>(Altavalle)</a:t>
            </a:r>
            <a:endParaRPr lang="en-US" sz="11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Risparmio sulle Indennità di Carica</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47472"/>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Effetto della fusione sui costi per indennità di carica e organo di revisione:</a:t>
            </a:r>
            <a:endParaRPr lang="en-US" sz="1100" dirty="0"/>
          </a:p>
        </p:txBody>
      </p:sp>
      <p:graphicFrame>
        <p:nvGraphicFramePr>
          <p:cNvPr id="9" name="Chart 0"/>
          <p:cNvGraphicFramePr/>
          <p:nvPr>
            <p:extLst>
              <p:ext uri="{D42A27DB-BD31-4B8C-83A1-F6EECF244321}">
                <p14:modId xmlns:p14="http://schemas.microsoft.com/office/powerpoint/2010/main" val="3436319530"/>
              </p:ext>
            </p:extLst>
          </p:nvPr>
        </p:nvGraphicFramePr>
        <p:xfrm>
          <a:off x="256032" y="1261872"/>
          <a:ext cx="5120640" cy="3401568"/>
        </p:xfrm>
        <a:graphic>
          <a:graphicData uri="http://schemas.openxmlformats.org/drawingml/2006/chart">
            <c:chart xmlns:c="http://schemas.openxmlformats.org/drawingml/2006/chart" xmlns:r="http://schemas.openxmlformats.org/officeDocument/2006/relationships" r:id="rId3"/>
          </a:graphicData>
        </a:graphic>
      </p:graphicFrame>
      <p:sp>
        <p:nvSpPr>
          <p:cNvPr id="10" name="Shape 7"/>
          <p:cNvSpPr/>
          <p:nvPr/>
        </p:nvSpPr>
        <p:spPr>
          <a:xfrm>
            <a:off x="5577840" y="1261872"/>
            <a:ext cx="3273552" cy="114803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1" name="Shape 8"/>
          <p:cNvSpPr/>
          <p:nvPr/>
        </p:nvSpPr>
        <p:spPr>
          <a:xfrm>
            <a:off x="5577840" y="1261872"/>
            <a:ext cx="3273552" cy="50292"/>
          </a:xfrm>
          <a:prstGeom prst="rect">
            <a:avLst/>
          </a:prstGeom>
          <a:solidFill>
            <a:srgbClr val="B81C2E"/>
          </a:solidFill>
          <a:ln w="12700">
            <a:solidFill>
              <a:srgbClr val="B81C2E"/>
            </a:solidFill>
            <a:prstDash val="solid"/>
          </a:ln>
        </p:spPr>
        <p:txBody>
          <a:bodyPr/>
          <a:lstStyle/>
          <a:p>
            <a:endParaRPr lang="en-US"/>
          </a:p>
        </p:txBody>
      </p:sp>
      <p:sp>
        <p:nvSpPr>
          <p:cNvPr id="12" name="Text 9"/>
          <p:cNvSpPr/>
          <p:nvPr/>
        </p:nvSpPr>
        <p:spPr>
          <a:xfrm>
            <a:off x="5669280" y="1335024"/>
            <a:ext cx="3090672" cy="680314"/>
          </a:xfrm>
          <a:prstGeom prst="rect">
            <a:avLst/>
          </a:prstGeom>
          <a:noFill/>
          <a:ln/>
        </p:spPr>
        <p:txBody>
          <a:bodyPr wrap="square" rtlCol="0" anchor="ctr"/>
          <a:lstStyle/>
          <a:p>
            <a:pPr marL="0" indent="0" algn="ctr">
              <a:buNone/>
            </a:pPr>
            <a:r>
              <a:rPr lang="en-US" sz="2600" b="1" dirty="0">
                <a:solidFill>
                  <a:srgbClr val="B81C2E"/>
                </a:solidFill>
                <a:latin typeface="Calibri" pitchFamily="34" charset="0"/>
                <a:ea typeface="Calibri" pitchFamily="34" charset="-122"/>
                <a:cs typeface="Calibri" pitchFamily="34" charset="-120"/>
              </a:rPr>
              <a:t>€ 136.197,00</a:t>
            </a:r>
            <a:endParaRPr lang="en-US" sz="2600" dirty="0"/>
          </a:p>
        </p:txBody>
      </p:sp>
      <p:sp>
        <p:nvSpPr>
          <p:cNvPr id="13" name="Text 10"/>
          <p:cNvSpPr/>
          <p:nvPr/>
        </p:nvSpPr>
        <p:spPr>
          <a:xfrm>
            <a:off x="5669280" y="2013052"/>
            <a:ext cx="3090672" cy="396850"/>
          </a:xfrm>
          <a:prstGeom prst="rect">
            <a:avLst/>
          </a:prstGeom>
          <a:noFill/>
          <a:ln/>
        </p:spPr>
        <p:txBody>
          <a:bodyPr wrap="square" rtlCol="0" anchor="ctr"/>
          <a:lstStyle/>
          <a:p>
            <a:pPr marL="0" indent="0" algn="ctr">
              <a:buNone/>
            </a:pPr>
            <a:r>
              <a:rPr lang="en-US" sz="1000" b="1" dirty="0">
                <a:solidFill>
                  <a:srgbClr val="3D3D3D"/>
                </a:solidFill>
                <a:latin typeface="Calibri" pitchFamily="34" charset="0"/>
                <a:ea typeface="Calibri" pitchFamily="34" charset="-122"/>
                <a:cs typeface="Calibri" pitchFamily="34" charset="-120"/>
              </a:rPr>
              <a:t>Costo 2015 — 4 Comuni</a:t>
            </a:r>
            <a:endParaRPr lang="en-US" sz="1000" dirty="0"/>
          </a:p>
        </p:txBody>
      </p:sp>
      <p:sp>
        <p:nvSpPr>
          <p:cNvPr id="14" name="Shape 11"/>
          <p:cNvSpPr/>
          <p:nvPr/>
        </p:nvSpPr>
        <p:spPr>
          <a:xfrm>
            <a:off x="5577840" y="2742758"/>
            <a:ext cx="3273552" cy="113887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2"/>
          <p:cNvSpPr/>
          <p:nvPr/>
        </p:nvSpPr>
        <p:spPr>
          <a:xfrm>
            <a:off x="5577840" y="2731741"/>
            <a:ext cx="3273552" cy="50292"/>
          </a:xfrm>
          <a:prstGeom prst="rect">
            <a:avLst/>
          </a:prstGeom>
          <a:solidFill>
            <a:srgbClr val="B81C2E"/>
          </a:solidFill>
          <a:ln w="12700">
            <a:solidFill>
              <a:srgbClr val="B81C2E"/>
            </a:solidFill>
            <a:prstDash val="solid"/>
          </a:ln>
        </p:spPr>
        <p:txBody>
          <a:bodyPr/>
          <a:lstStyle/>
          <a:p>
            <a:endParaRPr lang="en-US"/>
          </a:p>
        </p:txBody>
      </p:sp>
      <p:sp>
        <p:nvSpPr>
          <p:cNvPr id="16" name="Text 13"/>
          <p:cNvSpPr/>
          <p:nvPr/>
        </p:nvSpPr>
        <p:spPr>
          <a:xfrm>
            <a:off x="5669280" y="2926080"/>
            <a:ext cx="3090672" cy="680314"/>
          </a:xfrm>
          <a:prstGeom prst="rect">
            <a:avLst/>
          </a:prstGeom>
          <a:noFill/>
          <a:ln/>
        </p:spPr>
        <p:txBody>
          <a:bodyPr wrap="square" rtlCol="0" anchor="ctr"/>
          <a:lstStyle/>
          <a:p>
            <a:pPr marL="0" indent="0" algn="ctr">
              <a:buNone/>
            </a:pPr>
            <a:r>
              <a:rPr lang="en-US" sz="2600" b="1" dirty="0">
                <a:solidFill>
                  <a:srgbClr val="B81C2E"/>
                </a:solidFill>
                <a:latin typeface="Calibri" pitchFamily="34" charset="0"/>
                <a:ea typeface="Calibri" pitchFamily="34" charset="-122"/>
                <a:cs typeface="Calibri" pitchFamily="34" charset="-120"/>
              </a:rPr>
              <a:t>€ 82.271,39</a:t>
            </a:r>
            <a:endParaRPr lang="en-US" sz="2600" dirty="0"/>
          </a:p>
        </p:txBody>
      </p:sp>
      <p:sp>
        <p:nvSpPr>
          <p:cNvPr id="17" name="Text 14"/>
          <p:cNvSpPr/>
          <p:nvPr/>
        </p:nvSpPr>
        <p:spPr>
          <a:xfrm>
            <a:off x="5669280" y="3526989"/>
            <a:ext cx="3090672" cy="396850"/>
          </a:xfrm>
          <a:prstGeom prst="rect">
            <a:avLst/>
          </a:prstGeom>
          <a:noFill/>
          <a:ln/>
        </p:spPr>
        <p:txBody>
          <a:bodyPr wrap="square" rtlCol="0" anchor="ctr"/>
          <a:lstStyle/>
          <a:p>
            <a:pPr marL="0" indent="0" algn="ctr">
              <a:buNone/>
            </a:pPr>
            <a:r>
              <a:rPr lang="en-US" sz="1000" b="1" dirty="0">
                <a:solidFill>
                  <a:srgbClr val="3D3D3D"/>
                </a:solidFill>
                <a:latin typeface="Calibri" pitchFamily="34" charset="0"/>
                <a:ea typeface="Calibri" pitchFamily="34" charset="-122"/>
                <a:cs typeface="Calibri" pitchFamily="34" charset="-120"/>
              </a:rPr>
              <a:t>Costo 2025 — Altavalle</a:t>
            </a:r>
            <a:endParaRPr lang="en-US" sz="1000" dirty="0"/>
          </a:p>
        </p:txBody>
      </p:sp>
      <p:sp>
        <p:nvSpPr>
          <p:cNvPr id="18" name="Shape 15"/>
          <p:cNvSpPr/>
          <p:nvPr/>
        </p:nvSpPr>
        <p:spPr>
          <a:xfrm>
            <a:off x="5577840" y="4095407"/>
            <a:ext cx="3273552" cy="588961"/>
          </a:xfrm>
          <a:prstGeom prst="rect">
            <a:avLst/>
          </a:prstGeom>
          <a:solidFill>
            <a:srgbClr val="F9E8EB"/>
          </a:solidFill>
          <a:ln w="10160">
            <a:solidFill>
              <a:srgbClr val="B81C2E"/>
            </a:solidFill>
            <a:prstDash val="solid"/>
          </a:ln>
        </p:spPr>
        <p:txBody>
          <a:bodyPr/>
          <a:lstStyle/>
          <a:p>
            <a:endParaRPr lang="en-US"/>
          </a:p>
        </p:txBody>
      </p:sp>
      <p:sp>
        <p:nvSpPr>
          <p:cNvPr id="19" name="Shape 16"/>
          <p:cNvSpPr/>
          <p:nvPr/>
        </p:nvSpPr>
        <p:spPr>
          <a:xfrm>
            <a:off x="5577840" y="4106424"/>
            <a:ext cx="50292" cy="566928"/>
          </a:xfrm>
          <a:prstGeom prst="rect">
            <a:avLst/>
          </a:prstGeom>
          <a:solidFill>
            <a:srgbClr val="B81C2E"/>
          </a:solidFill>
          <a:ln w="12700">
            <a:solidFill>
              <a:srgbClr val="B81C2E"/>
            </a:solidFill>
            <a:prstDash val="solid"/>
          </a:ln>
        </p:spPr>
        <p:txBody>
          <a:bodyPr/>
          <a:lstStyle/>
          <a:p>
            <a:endParaRPr lang="en-US"/>
          </a:p>
        </p:txBody>
      </p:sp>
      <p:sp>
        <p:nvSpPr>
          <p:cNvPr id="20" name="Text 17"/>
          <p:cNvSpPr/>
          <p:nvPr/>
        </p:nvSpPr>
        <p:spPr>
          <a:xfrm>
            <a:off x="5687568" y="4117441"/>
            <a:ext cx="3072384" cy="566928"/>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 € 53.926,19 / anno  (–40%)</a:t>
            </a:r>
            <a:endParaRPr lang="en-US" sz="11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Personale in Servizio 2015 — Prima della Fusione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65760"/>
          </a:xfrm>
          <a:prstGeom prst="rect">
            <a:avLst/>
          </a:prstGeom>
          <a:noFill/>
          <a:ln/>
        </p:spPr>
        <p:txBody>
          <a:bodyPr wrap="square" rtlCol="0" anchor="ctr"/>
          <a:lstStyle/>
          <a:p>
            <a:pPr marL="0" indent="0">
              <a:buNone/>
            </a:pPr>
            <a:r>
              <a:rPr lang="en-US" sz="1400" b="1" dirty="0">
                <a:solidFill>
                  <a:srgbClr val="B81C2E"/>
                </a:solidFill>
                <a:latin typeface="Calibri" pitchFamily="34" charset="0"/>
                <a:ea typeface="Calibri" pitchFamily="34" charset="-122"/>
                <a:cs typeface="Calibri" pitchFamily="34" charset="-120"/>
              </a:rPr>
              <a:t>Comune di Faver  —  Totale: 7 dipendenti</a:t>
            </a:r>
            <a:endParaRPr lang="en-US" sz="1400" dirty="0"/>
          </a:p>
        </p:txBody>
      </p:sp>
      <p:sp>
        <p:nvSpPr>
          <p:cNvPr id="9" name="Shape 7"/>
          <p:cNvSpPr/>
          <p:nvPr/>
        </p:nvSpPr>
        <p:spPr>
          <a:xfrm>
            <a:off x="301752" y="1316736"/>
            <a:ext cx="4206240" cy="95097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01752" y="1316736"/>
            <a:ext cx="4206240" cy="50292"/>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29768" y="1408176"/>
            <a:ext cx="3931920" cy="292608"/>
          </a:xfrm>
          <a:prstGeom prst="rect">
            <a:avLst/>
          </a:prstGeom>
          <a:noFill/>
          <a:ln/>
        </p:spPr>
        <p:txBody>
          <a:bodyPr wrap="square" rtlCol="0" anchor="ctr"/>
          <a:lstStyle/>
          <a:p>
            <a:pPr marL="0" indent="0">
              <a:buNone/>
            </a:pPr>
            <a:r>
              <a:rPr lang="en-US" sz="1050" b="1" dirty="0">
                <a:solidFill>
                  <a:srgbClr val="B81C2E"/>
                </a:solidFill>
                <a:latin typeface="Calibri" pitchFamily="34" charset="0"/>
                <a:ea typeface="Calibri" pitchFamily="34" charset="-122"/>
                <a:cs typeface="Calibri" pitchFamily="34" charset="-120"/>
              </a:rPr>
              <a:t>Ufficio Segreteria</a:t>
            </a:r>
            <a:endParaRPr lang="en-US" sz="1050" dirty="0"/>
          </a:p>
        </p:txBody>
      </p:sp>
      <p:sp>
        <p:nvSpPr>
          <p:cNvPr id="12" name="Text 10"/>
          <p:cNvSpPr/>
          <p:nvPr/>
        </p:nvSpPr>
        <p:spPr>
          <a:xfrm>
            <a:off x="438912" y="1572796"/>
            <a:ext cx="3931920" cy="768096"/>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Segretario comunale (in convenzione con altro ente)</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Coadiutore amministrativo (cat. B livello evoluto)</a:t>
            </a:r>
            <a:endParaRPr lang="en-US" sz="950" dirty="0"/>
          </a:p>
        </p:txBody>
      </p:sp>
      <p:sp>
        <p:nvSpPr>
          <p:cNvPr id="13" name="Shape 11"/>
          <p:cNvSpPr/>
          <p:nvPr/>
        </p:nvSpPr>
        <p:spPr>
          <a:xfrm>
            <a:off x="4709160" y="1316736"/>
            <a:ext cx="4206240" cy="95097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4" name="Shape 12"/>
          <p:cNvSpPr/>
          <p:nvPr/>
        </p:nvSpPr>
        <p:spPr>
          <a:xfrm>
            <a:off x="4709160" y="1316736"/>
            <a:ext cx="4206240" cy="50292"/>
          </a:xfrm>
          <a:prstGeom prst="rect">
            <a:avLst/>
          </a:prstGeom>
          <a:solidFill>
            <a:srgbClr val="B81C2E"/>
          </a:solidFill>
          <a:ln w="12700">
            <a:solidFill>
              <a:srgbClr val="B81C2E"/>
            </a:solidFill>
            <a:prstDash val="solid"/>
          </a:ln>
        </p:spPr>
        <p:txBody>
          <a:bodyPr/>
          <a:lstStyle/>
          <a:p>
            <a:endParaRPr lang="en-US"/>
          </a:p>
        </p:txBody>
      </p:sp>
      <p:sp>
        <p:nvSpPr>
          <p:cNvPr id="15" name="Text 13"/>
          <p:cNvSpPr/>
          <p:nvPr/>
        </p:nvSpPr>
        <p:spPr>
          <a:xfrm>
            <a:off x="4837176" y="1408176"/>
            <a:ext cx="3931920" cy="292608"/>
          </a:xfrm>
          <a:prstGeom prst="rect">
            <a:avLst/>
          </a:prstGeom>
          <a:noFill/>
          <a:ln/>
        </p:spPr>
        <p:txBody>
          <a:bodyPr wrap="square" rtlCol="0" anchor="ctr"/>
          <a:lstStyle/>
          <a:p>
            <a:pPr marL="0" indent="0">
              <a:buNone/>
            </a:pPr>
            <a:r>
              <a:rPr lang="en-US" sz="1050" b="1" dirty="0">
                <a:solidFill>
                  <a:srgbClr val="B81C2E"/>
                </a:solidFill>
                <a:latin typeface="Calibri" pitchFamily="34" charset="0"/>
                <a:ea typeface="Calibri" pitchFamily="34" charset="-122"/>
                <a:cs typeface="Calibri" pitchFamily="34" charset="-120"/>
              </a:rPr>
              <a:t>Ufficio Anagrafe</a:t>
            </a:r>
            <a:endParaRPr lang="en-US" sz="1050" dirty="0"/>
          </a:p>
        </p:txBody>
      </p:sp>
      <p:sp>
        <p:nvSpPr>
          <p:cNvPr id="16" name="Text 14"/>
          <p:cNvSpPr/>
          <p:nvPr/>
        </p:nvSpPr>
        <p:spPr>
          <a:xfrm>
            <a:off x="4837176" y="1719072"/>
            <a:ext cx="3931920" cy="475488"/>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Assistente amministrativo (cat. C livello base)</a:t>
            </a:r>
            <a:endParaRPr lang="en-US" sz="950" dirty="0"/>
          </a:p>
        </p:txBody>
      </p:sp>
      <p:sp>
        <p:nvSpPr>
          <p:cNvPr id="17" name="Shape 15"/>
          <p:cNvSpPr/>
          <p:nvPr/>
        </p:nvSpPr>
        <p:spPr>
          <a:xfrm>
            <a:off x="301752" y="2497301"/>
            <a:ext cx="4206240" cy="96354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8" name="Shape 16"/>
          <p:cNvSpPr/>
          <p:nvPr/>
        </p:nvSpPr>
        <p:spPr>
          <a:xfrm>
            <a:off x="301752" y="2497301"/>
            <a:ext cx="4206240" cy="50292"/>
          </a:xfrm>
          <a:prstGeom prst="rect">
            <a:avLst/>
          </a:prstGeom>
          <a:solidFill>
            <a:srgbClr val="B81C2E"/>
          </a:solidFill>
          <a:ln w="12700">
            <a:solidFill>
              <a:srgbClr val="B81C2E"/>
            </a:solidFill>
            <a:prstDash val="solid"/>
          </a:ln>
        </p:spPr>
        <p:txBody>
          <a:bodyPr/>
          <a:lstStyle/>
          <a:p>
            <a:endParaRPr lang="en-US"/>
          </a:p>
        </p:txBody>
      </p:sp>
      <p:sp>
        <p:nvSpPr>
          <p:cNvPr id="19" name="Text 17"/>
          <p:cNvSpPr/>
          <p:nvPr/>
        </p:nvSpPr>
        <p:spPr>
          <a:xfrm>
            <a:off x="429768" y="2610775"/>
            <a:ext cx="3931920" cy="292608"/>
          </a:xfrm>
          <a:prstGeom prst="rect">
            <a:avLst/>
          </a:prstGeom>
          <a:noFill/>
          <a:ln/>
        </p:spPr>
        <p:txBody>
          <a:bodyPr wrap="square" rtlCol="0" anchor="ctr"/>
          <a:lstStyle/>
          <a:p>
            <a:pPr marL="0" indent="0">
              <a:buNone/>
            </a:pPr>
            <a:r>
              <a:rPr lang="en-US" sz="1050" b="1" dirty="0">
                <a:solidFill>
                  <a:srgbClr val="B81C2E"/>
                </a:solidFill>
                <a:latin typeface="Calibri" pitchFamily="34" charset="0"/>
                <a:ea typeface="Calibri" pitchFamily="34" charset="-122"/>
                <a:cs typeface="Calibri" pitchFamily="34" charset="-120"/>
              </a:rPr>
              <a:t>Ufficio Tecnico</a:t>
            </a:r>
            <a:endParaRPr lang="en-US" sz="1050" dirty="0"/>
          </a:p>
        </p:txBody>
      </p:sp>
      <p:sp>
        <p:nvSpPr>
          <p:cNvPr id="20" name="Text 18"/>
          <p:cNvSpPr/>
          <p:nvPr/>
        </p:nvSpPr>
        <p:spPr>
          <a:xfrm>
            <a:off x="429768" y="2766966"/>
            <a:ext cx="3931920" cy="768096"/>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tecnico (cat. C livello evoluto)</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Operaio specializzato (cat. B livello evoluto)</a:t>
            </a:r>
            <a:endParaRPr lang="en-US" sz="950" dirty="0"/>
          </a:p>
        </p:txBody>
      </p:sp>
      <p:sp>
        <p:nvSpPr>
          <p:cNvPr id="21" name="Shape 19"/>
          <p:cNvSpPr/>
          <p:nvPr/>
        </p:nvSpPr>
        <p:spPr>
          <a:xfrm>
            <a:off x="4709160" y="2497301"/>
            <a:ext cx="4206240" cy="95097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2" name="Shape 20"/>
          <p:cNvSpPr/>
          <p:nvPr/>
        </p:nvSpPr>
        <p:spPr>
          <a:xfrm>
            <a:off x="4709160" y="2497301"/>
            <a:ext cx="4206240" cy="50292"/>
          </a:xfrm>
          <a:prstGeom prst="rect">
            <a:avLst/>
          </a:prstGeom>
          <a:solidFill>
            <a:srgbClr val="B81C2E"/>
          </a:solidFill>
          <a:ln w="12700">
            <a:solidFill>
              <a:srgbClr val="B81C2E"/>
            </a:solidFill>
            <a:prstDash val="solid"/>
          </a:ln>
        </p:spPr>
        <p:txBody>
          <a:bodyPr/>
          <a:lstStyle/>
          <a:p>
            <a:endParaRPr lang="en-US"/>
          </a:p>
        </p:txBody>
      </p:sp>
      <p:sp>
        <p:nvSpPr>
          <p:cNvPr id="23" name="Text 21"/>
          <p:cNvSpPr/>
          <p:nvPr/>
        </p:nvSpPr>
        <p:spPr>
          <a:xfrm>
            <a:off x="4837176" y="2588741"/>
            <a:ext cx="3931920" cy="292608"/>
          </a:xfrm>
          <a:prstGeom prst="rect">
            <a:avLst/>
          </a:prstGeom>
          <a:noFill/>
          <a:ln/>
        </p:spPr>
        <p:txBody>
          <a:bodyPr wrap="square" rtlCol="0" anchor="ctr"/>
          <a:lstStyle/>
          <a:p>
            <a:pPr marL="0" indent="0">
              <a:buNone/>
            </a:pPr>
            <a:r>
              <a:rPr lang="en-US" sz="1050" b="1" dirty="0">
                <a:solidFill>
                  <a:srgbClr val="B81C2E"/>
                </a:solidFill>
                <a:latin typeface="Calibri" pitchFamily="34" charset="0"/>
                <a:ea typeface="Calibri" pitchFamily="34" charset="-122"/>
                <a:cs typeface="Calibri" pitchFamily="34" charset="-120"/>
              </a:rPr>
              <a:t>Ufficio Ragioneria</a:t>
            </a:r>
            <a:endParaRPr lang="en-US" sz="1050" dirty="0"/>
          </a:p>
        </p:txBody>
      </p:sp>
      <p:sp>
        <p:nvSpPr>
          <p:cNvPr id="24" name="Text 22"/>
          <p:cNvSpPr/>
          <p:nvPr/>
        </p:nvSpPr>
        <p:spPr>
          <a:xfrm>
            <a:off x="4837176" y="2890493"/>
            <a:ext cx="3931920" cy="475488"/>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contabile (cat. C livello evoluto)</a:t>
            </a:r>
            <a:endParaRPr lang="en-US" sz="950" dirty="0"/>
          </a:p>
        </p:txBody>
      </p:sp>
      <p:sp>
        <p:nvSpPr>
          <p:cNvPr id="25" name="Shape 23"/>
          <p:cNvSpPr/>
          <p:nvPr/>
        </p:nvSpPr>
        <p:spPr>
          <a:xfrm>
            <a:off x="301752" y="3688884"/>
            <a:ext cx="4206240" cy="95097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6" name="Shape 24"/>
          <p:cNvSpPr/>
          <p:nvPr/>
        </p:nvSpPr>
        <p:spPr>
          <a:xfrm>
            <a:off x="301752" y="3688884"/>
            <a:ext cx="4206240" cy="50292"/>
          </a:xfrm>
          <a:prstGeom prst="rect">
            <a:avLst/>
          </a:prstGeom>
          <a:solidFill>
            <a:srgbClr val="B81C2E"/>
          </a:solidFill>
          <a:ln w="12700">
            <a:solidFill>
              <a:srgbClr val="B81C2E"/>
            </a:solidFill>
            <a:prstDash val="solid"/>
          </a:ln>
        </p:spPr>
        <p:txBody>
          <a:bodyPr/>
          <a:lstStyle/>
          <a:p>
            <a:endParaRPr lang="en-US"/>
          </a:p>
        </p:txBody>
      </p:sp>
      <p:sp>
        <p:nvSpPr>
          <p:cNvPr id="27" name="Text 25"/>
          <p:cNvSpPr/>
          <p:nvPr/>
        </p:nvSpPr>
        <p:spPr>
          <a:xfrm>
            <a:off x="429768" y="3769306"/>
            <a:ext cx="3931920" cy="292608"/>
          </a:xfrm>
          <a:prstGeom prst="rect">
            <a:avLst/>
          </a:prstGeom>
          <a:noFill/>
          <a:ln/>
        </p:spPr>
        <p:txBody>
          <a:bodyPr wrap="square" rtlCol="0" anchor="ctr"/>
          <a:lstStyle/>
          <a:p>
            <a:pPr marL="0" indent="0">
              <a:buNone/>
            </a:pPr>
            <a:r>
              <a:rPr lang="en-US" sz="1050" b="1" dirty="0">
                <a:solidFill>
                  <a:srgbClr val="B81C2E"/>
                </a:solidFill>
                <a:latin typeface="Calibri" pitchFamily="34" charset="0"/>
                <a:ea typeface="Calibri" pitchFamily="34" charset="-122"/>
                <a:cs typeface="Calibri" pitchFamily="34" charset="-120"/>
              </a:rPr>
              <a:t>Ufficio Tributi e Personale</a:t>
            </a:r>
            <a:endParaRPr lang="en-US" sz="1050" dirty="0"/>
          </a:p>
        </p:txBody>
      </p:sp>
      <p:sp>
        <p:nvSpPr>
          <p:cNvPr id="28" name="Text 26"/>
          <p:cNvSpPr/>
          <p:nvPr/>
        </p:nvSpPr>
        <p:spPr>
          <a:xfrm>
            <a:off x="429768" y="4058173"/>
            <a:ext cx="3931920" cy="475488"/>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Assistente contabile (cat. C livello evoluto)</a:t>
            </a:r>
            <a:endParaRPr lang="en-US" sz="95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Personale in Servizio 2015 — Grauno e Grumes</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859536"/>
            <a:ext cx="4114800" cy="3866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59536"/>
            <a:ext cx="4114800" cy="384048"/>
          </a:xfrm>
          <a:prstGeom prst="rect">
            <a:avLst/>
          </a:prstGeom>
          <a:solidFill>
            <a:srgbClr val="6E0D1A"/>
          </a:solidFill>
          <a:ln w="12700">
            <a:solidFill>
              <a:srgbClr val="6E0D1A"/>
            </a:solidFill>
            <a:prstDash val="solid"/>
          </a:ln>
        </p:spPr>
        <p:txBody>
          <a:bodyPr/>
          <a:lstStyle/>
          <a:p>
            <a:endParaRPr lang="en-US"/>
          </a:p>
        </p:txBody>
      </p:sp>
      <p:sp>
        <p:nvSpPr>
          <p:cNvPr id="10" name="Text 8"/>
          <p:cNvSpPr/>
          <p:nvPr/>
        </p:nvSpPr>
        <p:spPr>
          <a:xfrm>
            <a:off x="420624" y="859536"/>
            <a:ext cx="3877056" cy="384048"/>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Comune di Grauno  —  4 dipendenti</a:t>
            </a:r>
            <a:endParaRPr lang="en-US" sz="1100" dirty="0"/>
          </a:p>
        </p:txBody>
      </p:sp>
      <p:sp>
        <p:nvSpPr>
          <p:cNvPr id="11" name="Shape 9"/>
          <p:cNvSpPr/>
          <p:nvPr/>
        </p:nvSpPr>
        <p:spPr>
          <a:xfrm>
            <a:off x="457200" y="1344168"/>
            <a:ext cx="38405" cy="256032"/>
          </a:xfrm>
          <a:prstGeom prst="rect">
            <a:avLst/>
          </a:prstGeom>
          <a:solidFill>
            <a:srgbClr val="B81C2E"/>
          </a:solidFill>
          <a:ln w="12700">
            <a:solidFill>
              <a:srgbClr val="B81C2E"/>
            </a:solidFill>
            <a:prstDash val="solid"/>
          </a:ln>
        </p:spPr>
        <p:txBody>
          <a:bodyPr/>
          <a:lstStyle/>
          <a:p>
            <a:endParaRPr lang="en-US"/>
          </a:p>
        </p:txBody>
      </p:sp>
      <p:sp>
        <p:nvSpPr>
          <p:cNvPr id="12" name="Text 10"/>
          <p:cNvSpPr/>
          <p:nvPr/>
        </p:nvSpPr>
        <p:spPr>
          <a:xfrm>
            <a:off x="566928" y="1344168"/>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Segreteria</a:t>
            </a:r>
            <a:endParaRPr lang="en-US" sz="1000" dirty="0"/>
          </a:p>
        </p:txBody>
      </p:sp>
      <p:sp>
        <p:nvSpPr>
          <p:cNvPr id="13" name="Text 11"/>
          <p:cNvSpPr/>
          <p:nvPr/>
        </p:nvSpPr>
        <p:spPr>
          <a:xfrm>
            <a:off x="566928" y="1551478"/>
            <a:ext cx="3730752" cy="54864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Segretario (in convenzione con Grumes)</a:t>
            </a:r>
            <a:endParaRPr lang="en-US" sz="950" dirty="0"/>
          </a:p>
        </p:txBody>
      </p:sp>
      <p:sp>
        <p:nvSpPr>
          <p:cNvPr id="14" name="Shape 12"/>
          <p:cNvSpPr/>
          <p:nvPr/>
        </p:nvSpPr>
        <p:spPr>
          <a:xfrm>
            <a:off x="457200" y="2206345"/>
            <a:ext cx="38405" cy="256032"/>
          </a:xfrm>
          <a:prstGeom prst="rect">
            <a:avLst/>
          </a:prstGeom>
          <a:solidFill>
            <a:srgbClr val="B81C2E"/>
          </a:solidFill>
          <a:ln w="12700">
            <a:solidFill>
              <a:srgbClr val="B81C2E"/>
            </a:solidFill>
            <a:prstDash val="solid"/>
          </a:ln>
        </p:spPr>
        <p:txBody>
          <a:bodyPr/>
          <a:lstStyle/>
          <a:p>
            <a:endParaRPr lang="en-US"/>
          </a:p>
        </p:txBody>
      </p:sp>
      <p:sp>
        <p:nvSpPr>
          <p:cNvPr id="15" name="Text 13"/>
          <p:cNvSpPr/>
          <p:nvPr/>
        </p:nvSpPr>
        <p:spPr>
          <a:xfrm>
            <a:off x="566928" y="2217199"/>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Anagrafe – Tributi – Personale – Ragioneria</a:t>
            </a:r>
            <a:endParaRPr lang="en-US" sz="1000" dirty="0"/>
          </a:p>
        </p:txBody>
      </p:sp>
      <p:sp>
        <p:nvSpPr>
          <p:cNvPr id="16" name="Text 14"/>
          <p:cNvSpPr/>
          <p:nvPr/>
        </p:nvSpPr>
        <p:spPr>
          <a:xfrm>
            <a:off x="566928" y="2480200"/>
            <a:ext cx="3730752" cy="54864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amm. contabile (cat. C ev.)</a:t>
            </a:r>
            <a:endParaRPr lang="en-US" sz="950" dirty="0"/>
          </a:p>
        </p:txBody>
      </p:sp>
      <p:sp>
        <p:nvSpPr>
          <p:cNvPr id="17" name="Shape 15"/>
          <p:cNvSpPr/>
          <p:nvPr/>
        </p:nvSpPr>
        <p:spPr>
          <a:xfrm>
            <a:off x="457200" y="3134624"/>
            <a:ext cx="38405" cy="256032"/>
          </a:xfrm>
          <a:prstGeom prst="rect">
            <a:avLst/>
          </a:prstGeom>
          <a:solidFill>
            <a:srgbClr val="B81C2E"/>
          </a:solidFill>
          <a:ln w="12700">
            <a:solidFill>
              <a:srgbClr val="B81C2E"/>
            </a:solidFill>
            <a:prstDash val="solid"/>
          </a:ln>
        </p:spPr>
        <p:txBody>
          <a:bodyPr/>
          <a:lstStyle/>
          <a:p>
            <a:endParaRPr lang="en-US"/>
          </a:p>
        </p:txBody>
      </p:sp>
      <p:sp>
        <p:nvSpPr>
          <p:cNvPr id="18" name="Text 16"/>
          <p:cNvSpPr/>
          <p:nvPr/>
        </p:nvSpPr>
        <p:spPr>
          <a:xfrm>
            <a:off x="590702" y="3150466"/>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Tecnico</a:t>
            </a:r>
            <a:endParaRPr lang="en-US" sz="1000" dirty="0"/>
          </a:p>
        </p:txBody>
      </p:sp>
      <p:sp>
        <p:nvSpPr>
          <p:cNvPr id="19" name="Text 17"/>
          <p:cNvSpPr/>
          <p:nvPr/>
        </p:nvSpPr>
        <p:spPr>
          <a:xfrm>
            <a:off x="580644" y="3498668"/>
            <a:ext cx="3730752" cy="54864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tecnico (cat. C ev.) in conv. con Grumes e Valda</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Operaio specializzato (cat. B base)</a:t>
            </a:r>
            <a:endParaRPr lang="en-US" sz="950" dirty="0"/>
          </a:p>
        </p:txBody>
      </p:sp>
      <p:sp>
        <p:nvSpPr>
          <p:cNvPr id="20" name="Text 18"/>
          <p:cNvSpPr/>
          <p:nvPr/>
        </p:nvSpPr>
        <p:spPr>
          <a:xfrm>
            <a:off x="470916" y="4315968"/>
            <a:ext cx="3840480" cy="292608"/>
          </a:xfrm>
          <a:prstGeom prst="rect">
            <a:avLst/>
          </a:prstGeom>
          <a:noFill/>
          <a:ln/>
        </p:spPr>
        <p:txBody>
          <a:bodyPr wrap="square" rtlCol="0" anchor="ctr"/>
          <a:lstStyle/>
          <a:p>
            <a:pPr marL="0" indent="0">
              <a:buNone/>
            </a:pPr>
            <a:r>
              <a:rPr lang="en-US" sz="900" i="1" dirty="0">
                <a:solidFill>
                  <a:srgbClr val="6B7280"/>
                </a:solidFill>
                <a:latin typeface="Calibri" pitchFamily="34" charset="0"/>
                <a:ea typeface="Calibri" pitchFamily="34" charset="-122"/>
                <a:cs typeface="Calibri" pitchFamily="34" charset="-120"/>
              </a:rPr>
              <a:t>Di cui n. 2 in condivisione con altri Comuni.</a:t>
            </a:r>
            <a:endParaRPr lang="en-US" sz="900" dirty="0"/>
          </a:p>
        </p:txBody>
      </p:sp>
      <p:sp>
        <p:nvSpPr>
          <p:cNvPr id="21" name="Shape 19"/>
          <p:cNvSpPr/>
          <p:nvPr/>
        </p:nvSpPr>
        <p:spPr>
          <a:xfrm>
            <a:off x="4727448" y="859536"/>
            <a:ext cx="4114800" cy="386242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2" name="Shape 20"/>
          <p:cNvSpPr/>
          <p:nvPr/>
        </p:nvSpPr>
        <p:spPr>
          <a:xfrm>
            <a:off x="4727448" y="859536"/>
            <a:ext cx="4114800" cy="384048"/>
          </a:xfrm>
          <a:prstGeom prst="rect">
            <a:avLst/>
          </a:prstGeom>
          <a:solidFill>
            <a:srgbClr val="B81C2E"/>
          </a:solidFill>
          <a:ln w="12700">
            <a:solidFill>
              <a:srgbClr val="B81C2E"/>
            </a:solidFill>
            <a:prstDash val="solid"/>
          </a:ln>
        </p:spPr>
        <p:txBody>
          <a:bodyPr/>
          <a:lstStyle/>
          <a:p>
            <a:endParaRPr lang="en-US"/>
          </a:p>
        </p:txBody>
      </p:sp>
      <p:sp>
        <p:nvSpPr>
          <p:cNvPr id="23" name="Text 21"/>
          <p:cNvSpPr/>
          <p:nvPr/>
        </p:nvSpPr>
        <p:spPr>
          <a:xfrm>
            <a:off x="4846320" y="859536"/>
            <a:ext cx="3877056" cy="384048"/>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Comune di Grumes  —  7 dipendenti</a:t>
            </a:r>
            <a:endParaRPr lang="en-US" sz="1100" dirty="0"/>
          </a:p>
        </p:txBody>
      </p:sp>
      <p:sp>
        <p:nvSpPr>
          <p:cNvPr id="24" name="Shape 22"/>
          <p:cNvSpPr/>
          <p:nvPr/>
        </p:nvSpPr>
        <p:spPr>
          <a:xfrm>
            <a:off x="4882896" y="1344168"/>
            <a:ext cx="38405" cy="256032"/>
          </a:xfrm>
          <a:prstGeom prst="rect">
            <a:avLst/>
          </a:prstGeom>
          <a:solidFill>
            <a:srgbClr val="B81C2E"/>
          </a:solidFill>
          <a:ln w="12700">
            <a:solidFill>
              <a:srgbClr val="B81C2E"/>
            </a:solidFill>
            <a:prstDash val="solid"/>
          </a:ln>
        </p:spPr>
        <p:txBody>
          <a:bodyPr/>
          <a:lstStyle/>
          <a:p>
            <a:endParaRPr lang="en-US"/>
          </a:p>
        </p:txBody>
      </p:sp>
      <p:sp>
        <p:nvSpPr>
          <p:cNvPr id="25" name="Text 23"/>
          <p:cNvSpPr/>
          <p:nvPr/>
        </p:nvSpPr>
        <p:spPr>
          <a:xfrm>
            <a:off x="4992624" y="1344168"/>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Segreteria / Scuola materna</a:t>
            </a:r>
            <a:endParaRPr lang="en-US" sz="1000" dirty="0"/>
          </a:p>
        </p:txBody>
      </p:sp>
      <p:sp>
        <p:nvSpPr>
          <p:cNvPr id="26" name="Text 24"/>
          <p:cNvSpPr/>
          <p:nvPr/>
        </p:nvSpPr>
        <p:spPr>
          <a:xfrm>
            <a:off x="4992624" y="1627632"/>
            <a:ext cx="3730752" cy="51206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Segretario (conv. Grauno)</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Cuoco specializzato (cat. B ev.)</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Operatore d'appoggio (cat. A)</a:t>
            </a:r>
            <a:endParaRPr lang="en-US" sz="950" dirty="0"/>
          </a:p>
        </p:txBody>
      </p:sp>
      <p:sp>
        <p:nvSpPr>
          <p:cNvPr id="27" name="Shape 25"/>
          <p:cNvSpPr/>
          <p:nvPr/>
        </p:nvSpPr>
        <p:spPr>
          <a:xfrm>
            <a:off x="4882896" y="2240280"/>
            <a:ext cx="38405" cy="256032"/>
          </a:xfrm>
          <a:prstGeom prst="rect">
            <a:avLst/>
          </a:prstGeom>
          <a:solidFill>
            <a:srgbClr val="B81C2E"/>
          </a:solidFill>
          <a:ln w="12700">
            <a:solidFill>
              <a:srgbClr val="B81C2E"/>
            </a:solidFill>
            <a:prstDash val="solid"/>
          </a:ln>
        </p:spPr>
        <p:txBody>
          <a:bodyPr/>
          <a:lstStyle/>
          <a:p>
            <a:endParaRPr lang="en-US"/>
          </a:p>
        </p:txBody>
      </p:sp>
      <p:sp>
        <p:nvSpPr>
          <p:cNvPr id="28" name="Text 26"/>
          <p:cNvSpPr/>
          <p:nvPr/>
        </p:nvSpPr>
        <p:spPr>
          <a:xfrm>
            <a:off x="4992624" y="2251297"/>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Anagrafe</a:t>
            </a:r>
            <a:endParaRPr lang="en-US" sz="1000" dirty="0"/>
          </a:p>
        </p:txBody>
      </p:sp>
      <p:sp>
        <p:nvSpPr>
          <p:cNvPr id="29" name="Text 27"/>
          <p:cNvSpPr/>
          <p:nvPr/>
        </p:nvSpPr>
        <p:spPr>
          <a:xfrm>
            <a:off x="4992624" y="2435608"/>
            <a:ext cx="3730752" cy="51206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Assistente amministrativo (cat. C base)</a:t>
            </a:r>
            <a:endParaRPr lang="en-US" sz="950" dirty="0"/>
          </a:p>
        </p:txBody>
      </p:sp>
      <p:sp>
        <p:nvSpPr>
          <p:cNvPr id="30" name="Shape 28"/>
          <p:cNvSpPr/>
          <p:nvPr/>
        </p:nvSpPr>
        <p:spPr>
          <a:xfrm>
            <a:off x="4882896" y="2960120"/>
            <a:ext cx="38405" cy="256032"/>
          </a:xfrm>
          <a:prstGeom prst="rect">
            <a:avLst/>
          </a:prstGeom>
          <a:solidFill>
            <a:srgbClr val="B81C2E"/>
          </a:solidFill>
          <a:ln w="12700">
            <a:solidFill>
              <a:srgbClr val="B81C2E"/>
            </a:solidFill>
            <a:prstDash val="solid"/>
          </a:ln>
        </p:spPr>
        <p:txBody>
          <a:bodyPr/>
          <a:lstStyle/>
          <a:p>
            <a:endParaRPr lang="en-US"/>
          </a:p>
        </p:txBody>
      </p:sp>
      <p:sp>
        <p:nvSpPr>
          <p:cNvPr id="31" name="Text 29"/>
          <p:cNvSpPr/>
          <p:nvPr/>
        </p:nvSpPr>
        <p:spPr>
          <a:xfrm>
            <a:off x="4992624" y="2982154"/>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Tributi – Personale – Ragioneria</a:t>
            </a:r>
            <a:endParaRPr lang="en-US" sz="1000" dirty="0"/>
          </a:p>
        </p:txBody>
      </p:sp>
      <p:sp>
        <p:nvSpPr>
          <p:cNvPr id="32" name="Text 30"/>
          <p:cNvSpPr/>
          <p:nvPr/>
        </p:nvSpPr>
        <p:spPr>
          <a:xfrm>
            <a:off x="4992624" y="3177482"/>
            <a:ext cx="3730752" cy="51206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amm. contabile (cat. C ev.)</a:t>
            </a:r>
            <a:endParaRPr lang="en-US" sz="950" dirty="0"/>
          </a:p>
        </p:txBody>
      </p:sp>
      <p:sp>
        <p:nvSpPr>
          <p:cNvPr id="33" name="Shape 31"/>
          <p:cNvSpPr/>
          <p:nvPr/>
        </p:nvSpPr>
        <p:spPr>
          <a:xfrm>
            <a:off x="4882896" y="3668944"/>
            <a:ext cx="38405" cy="256032"/>
          </a:xfrm>
          <a:prstGeom prst="rect">
            <a:avLst/>
          </a:prstGeom>
          <a:solidFill>
            <a:srgbClr val="B81C2E"/>
          </a:solidFill>
          <a:ln w="12700">
            <a:solidFill>
              <a:srgbClr val="B81C2E"/>
            </a:solidFill>
            <a:prstDash val="solid"/>
          </a:ln>
        </p:spPr>
        <p:txBody>
          <a:bodyPr/>
          <a:lstStyle/>
          <a:p>
            <a:endParaRPr lang="en-US"/>
          </a:p>
        </p:txBody>
      </p:sp>
      <p:sp>
        <p:nvSpPr>
          <p:cNvPr id="34" name="Text 32"/>
          <p:cNvSpPr/>
          <p:nvPr/>
        </p:nvSpPr>
        <p:spPr>
          <a:xfrm>
            <a:off x="4992624" y="3679878"/>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Tecnico</a:t>
            </a:r>
            <a:endParaRPr lang="en-US" sz="1000" dirty="0"/>
          </a:p>
        </p:txBody>
      </p:sp>
      <p:sp>
        <p:nvSpPr>
          <p:cNvPr id="35" name="Text 33"/>
          <p:cNvSpPr/>
          <p:nvPr/>
        </p:nvSpPr>
        <p:spPr>
          <a:xfrm>
            <a:off x="4992624" y="3906745"/>
            <a:ext cx="3730752" cy="51206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tecnico (cat. C ev.) in conv.</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Operaio specializzato (cat. B ev.)</a:t>
            </a:r>
            <a:endParaRPr lang="en-US" sz="950" dirty="0"/>
          </a:p>
        </p:txBody>
      </p:sp>
      <p:sp>
        <p:nvSpPr>
          <p:cNvPr id="36" name="Text 34"/>
          <p:cNvSpPr/>
          <p:nvPr/>
        </p:nvSpPr>
        <p:spPr>
          <a:xfrm>
            <a:off x="4864608" y="4418809"/>
            <a:ext cx="3840480" cy="292608"/>
          </a:xfrm>
          <a:prstGeom prst="rect">
            <a:avLst/>
          </a:prstGeom>
          <a:noFill/>
          <a:ln/>
        </p:spPr>
        <p:txBody>
          <a:bodyPr wrap="square" rtlCol="0" anchor="ctr"/>
          <a:lstStyle/>
          <a:p>
            <a:pPr marL="0" indent="0">
              <a:buNone/>
            </a:pPr>
            <a:r>
              <a:rPr lang="en-US" sz="900" i="1" dirty="0">
                <a:solidFill>
                  <a:srgbClr val="6B7280"/>
                </a:solidFill>
                <a:latin typeface="Calibri" pitchFamily="34" charset="0"/>
                <a:ea typeface="Calibri" pitchFamily="34" charset="-122"/>
                <a:cs typeface="Calibri" pitchFamily="34" charset="-120"/>
              </a:rPr>
              <a:t>Di cui n. 2 in condivisione con altri Comuni.</a:t>
            </a:r>
            <a:endParaRPr lang="en-US" sz="9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Personale in Servizio 2015 — Valda e Riepilogo</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859536"/>
            <a:ext cx="4114800" cy="331012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59536"/>
            <a:ext cx="4114800" cy="384048"/>
          </a:xfrm>
          <a:prstGeom prst="rect">
            <a:avLst/>
          </a:prstGeom>
          <a:solidFill>
            <a:srgbClr val="B81C2E"/>
          </a:solidFill>
          <a:ln w="12700">
            <a:solidFill>
              <a:srgbClr val="B81C2E"/>
            </a:solidFill>
            <a:prstDash val="solid"/>
          </a:ln>
        </p:spPr>
        <p:txBody>
          <a:bodyPr/>
          <a:lstStyle/>
          <a:p>
            <a:endParaRPr lang="en-US"/>
          </a:p>
        </p:txBody>
      </p:sp>
      <p:sp>
        <p:nvSpPr>
          <p:cNvPr id="10" name="Text 8"/>
          <p:cNvSpPr/>
          <p:nvPr/>
        </p:nvSpPr>
        <p:spPr>
          <a:xfrm>
            <a:off x="420624" y="859536"/>
            <a:ext cx="3877056" cy="384048"/>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Comune di Valda  —  4 dipendenti</a:t>
            </a:r>
            <a:endParaRPr lang="en-US" sz="1100" dirty="0"/>
          </a:p>
        </p:txBody>
      </p:sp>
      <p:sp>
        <p:nvSpPr>
          <p:cNvPr id="11" name="Shape 9"/>
          <p:cNvSpPr/>
          <p:nvPr/>
        </p:nvSpPr>
        <p:spPr>
          <a:xfrm>
            <a:off x="457200" y="1344168"/>
            <a:ext cx="38405" cy="256032"/>
          </a:xfrm>
          <a:prstGeom prst="rect">
            <a:avLst/>
          </a:prstGeom>
          <a:solidFill>
            <a:srgbClr val="B81C2E"/>
          </a:solidFill>
          <a:ln w="12700">
            <a:solidFill>
              <a:srgbClr val="B81C2E"/>
            </a:solidFill>
            <a:prstDash val="solid"/>
          </a:ln>
        </p:spPr>
        <p:txBody>
          <a:bodyPr/>
          <a:lstStyle/>
          <a:p>
            <a:endParaRPr lang="en-US"/>
          </a:p>
        </p:txBody>
      </p:sp>
      <p:sp>
        <p:nvSpPr>
          <p:cNvPr id="12" name="Text 10"/>
          <p:cNvSpPr/>
          <p:nvPr/>
        </p:nvSpPr>
        <p:spPr>
          <a:xfrm>
            <a:off x="566928" y="1344168"/>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Segreteria</a:t>
            </a:r>
            <a:endParaRPr lang="en-US" sz="1000" dirty="0"/>
          </a:p>
        </p:txBody>
      </p:sp>
      <p:sp>
        <p:nvSpPr>
          <p:cNvPr id="13" name="Text 11"/>
          <p:cNvSpPr/>
          <p:nvPr/>
        </p:nvSpPr>
        <p:spPr>
          <a:xfrm>
            <a:off x="566928" y="1627632"/>
            <a:ext cx="3730752" cy="45720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Segretario comunale (in convenzione con altro ente)</a:t>
            </a:r>
            <a:endParaRPr lang="en-US" sz="950" dirty="0"/>
          </a:p>
        </p:txBody>
      </p:sp>
      <p:sp>
        <p:nvSpPr>
          <p:cNvPr id="14" name="Shape 12"/>
          <p:cNvSpPr/>
          <p:nvPr/>
        </p:nvSpPr>
        <p:spPr>
          <a:xfrm>
            <a:off x="457200" y="2221992"/>
            <a:ext cx="38405" cy="256032"/>
          </a:xfrm>
          <a:prstGeom prst="rect">
            <a:avLst/>
          </a:prstGeom>
          <a:solidFill>
            <a:srgbClr val="B81C2E"/>
          </a:solidFill>
          <a:ln w="12700">
            <a:solidFill>
              <a:srgbClr val="B81C2E"/>
            </a:solidFill>
            <a:prstDash val="solid"/>
          </a:ln>
        </p:spPr>
        <p:txBody>
          <a:bodyPr/>
          <a:lstStyle/>
          <a:p>
            <a:endParaRPr lang="en-US"/>
          </a:p>
        </p:txBody>
      </p:sp>
      <p:sp>
        <p:nvSpPr>
          <p:cNvPr id="15" name="Text 13"/>
          <p:cNvSpPr/>
          <p:nvPr/>
        </p:nvSpPr>
        <p:spPr>
          <a:xfrm>
            <a:off x="566928" y="2221992"/>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Anagrafe – Tributi – Personale – Ragioneria</a:t>
            </a:r>
            <a:endParaRPr lang="en-US" sz="1000" dirty="0"/>
          </a:p>
        </p:txBody>
      </p:sp>
      <p:sp>
        <p:nvSpPr>
          <p:cNvPr id="16" name="Text 14"/>
          <p:cNvSpPr/>
          <p:nvPr/>
        </p:nvSpPr>
        <p:spPr>
          <a:xfrm>
            <a:off x="566928" y="2505456"/>
            <a:ext cx="3730752" cy="45720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amm. contabile (cat. C ev.)</a:t>
            </a:r>
            <a:endParaRPr lang="en-US" sz="950" dirty="0"/>
          </a:p>
        </p:txBody>
      </p:sp>
      <p:sp>
        <p:nvSpPr>
          <p:cNvPr id="17" name="Shape 15"/>
          <p:cNvSpPr/>
          <p:nvPr/>
        </p:nvSpPr>
        <p:spPr>
          <a:xfrm>
            <a:off x="457200" y="3099816"/>
            <a:ext cx="38405" cy="256032"/>
          </a:xfrm>
          <a:prstGeom prst="rect">
            <a:avLst/>
          </a:prstGeom>
          <a:solidFill>
            <a:srgbClr val="B81C2E"/>
          </a:solidFill>
          <a:ln w="12700">
            <a:solidFill>
              <a:srgbClr val="B81C2E"/>
            </a:solidFill>
            <a:prstDash val="solid"/>
          </a:ln>
        </p:spPr>
        <p:txBody>
          <a:bodyPr/>
          <a:lstStyle/>
          <a:p>
            <a:endParaRPr lang="en-US"/>
          </a:p>
        </p:txBody>
      </p:sp>
      <p:sp>
        <p:nvSpPr>
          <p:cNvPr id="18" name="Text 16"/>
          <p:cNvSpPr/>
          <p:nvPr/>
        </p:nvSpPr>
        <p:spPr>
          <a:xfrm>
            <a:off x="566928" y="3099816"/>
            <a:ext cx="3730752" cy="256032"/>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Ufficio Tecnico</a:t>
            </a:r>
            <a:endParaRPr lang="en-US" sz="1000" dirty="0"/>
          </a:p>
        </p:txBody>
      </p:sp>
      <p:sp>
        <p:nvSpPr>
          <p:cNvPr id="19" name="Text 17"/>
          <p:cNvSpPr/>
          <p:nvPr/>
        </p:nvSpPr>
        <p:spPr>
          <a:xfrm>
            <a:off x="566928" y="3383280"/>
            <a:ext cx="3730752" cy="457200"/>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n. 1 Collaboratore tecnico (cat. C ev.) in conv. Grauno/Grumes</a:t>
            </a:r>
            <a:endParaRPr lang="en-US" sz="950" dirty="0"/>
          </a:p>
          <a:p>
            <a:pPr marL="0" indent="0">
              <a:buNone/>
            </a:pPr>
            <a:r>
              <a:rPr lang="en-US" sz="950" dirty="0">
                <a:solidFill>
                  <a:srgbClr val="3D3D3D"/>
                </a:solidFill>
                <a:latin typeface="Calibri" pitchFamily="34" charset="0"/>
                <a:ea typeface="Calibri" pitchFamily="34" charset="-122"/>
                <a:cs typeface="Calibri" pitchFamily="34" charset="-120"/>
              </a:rPr>
              <a:t>n. 1 Operaio specializzato (cat. B base)</a:t>
            </a:r>
            <a:endParaRPr lang="en-US" sz="950" dirty="0"/>
          </a:p>
        </p:txBody>
      </p:sp>
      <p:sp>
        <p:nvSpPr>
          <p:cNvPr id="20" name="Text 18"/>
          <p:cNvSpPr/>
          <p:nvPr/>
        </p:nvSpPr>
        <p:spPr>
          <a:xfrm>
            <a:off x="457200" y="3712464"/>
            <a:ext cx="3840480" cy="292608"/>
          </a:xfrm>
          <a:prstGeom prst="rect">
            <a:avLst/>
          </a:prstGeom>
          <a:noFill/>
          <a:ln/>
        </p:spPr>
        <p:txBody>
          <a:bodyPr wrap="square" rtlCol="0" anchor="ctr"/>
          <a:lstStyle/>
          <a:p>
            <a:pPr marL="0" indent="0">
              <a:buNone/>
            </a:pPr>
            <a:r>
              <a:rPr lang="en-US" sz="900" i="1" dirty="0">
                <a:solidFill>
                  <a:srgbClr val="6B7280"/>
                </a:solidFill>
                <a:latin typeface="Calibri" pitchFamily="34" charset="0"/>
                <a:ea typeface="Calibri" pitchFamily="34" charset="-122"/>
                <a:cs typeface="Calibri" pitchFamily="34" charset="-120"/>
              </a:rPr>
              <a:t>Di cui n. 2 in condivisione con altri Comuni.</a:t>
            </a:r>
            <a:endParaRPr lang="en-US" sz="900" dirty="0"/>
          </a:p>
        </p:txBody>
      </p:sp>
      <p:sp>
        <p:nvSpPr>
          <p:cNvPr id="21" name="Shape 19"/>
          <p:cNvSpPr/>
          <p:nvPr/>
        </p:nvSpPr>
        <p:spPr>
          <a:xfrm>
            <a:off x="4727448" y="859536"/>
            <a:ext cx="4114800" cy="3310128"/>
          </a:xfrm>
          <a:prstGeom prst="rect">
            <a:avLst/>
          </a:prstGeom>
          <a:solidFill>
            <a:srgbClr val="F9E8EB"/>
          </a:solidFill>
          <a:ln w="1270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22" name="Shape 20"/>
          <p:cNvSpPr/>
          <p:nvPr/>
        </p:nvSpPr>
        <p:spPr>
          <a:xfrm>
            <a:off x="4727448" y="859536"/>
            <a:ext cx="4114800" cy="50292"/>
          </a:xfrm>
          <a:prstGeom prst="rect">
            <a:avLst/>
          </a:prstGeom>
          <a:solidFill>
            <a:srgbClr val="B81C2E"/>
          </a:solidFill>
          <a:ln w="12700">
            <a:solidFill>
              <a:srgbClr val="B81C2E"/>
            </a:solidFill>
            <a:prstDash val="solid"/>
          </a:ln>
        </p:spPr>
        <p:txBody>
          <a:bodyPr/>
          <a:lstStyle/>
          <a:p>
            <a:endParaRPr lang="en-US"/>
          </a:p>
        </p:txBody>
      </p:sp>
      <p:sp>
        <p:nvSpPr>
          <p:cNvPr id="23" name="Text 21"/>
          <p:cNvSpPr/>
          <p:nvPr/>
        </p:nvSpPr>
        <p:spPr>
          <a:xfrm>
            <a:off x="4846320" y="969264"/>
            <a:ext cx="3877056" cy="365760"/>
          </a:xfrm>
          <a:prstGeom prst="rect">
            <a:avLst/>
          </a:prstGeom>
          <a:noFill/>
          <a:ln/>
        </p:spPr>
        <p:txBody>
          <a:bodyPr wrap="square" rtlCol="0" anchor="ctr"/>
          <a:lstStyle/>
          <a:p>
            <a:pPr marL="0" indent="0" algn="ctr">
              <a:buNone/>
            </a:pPr>
            <a:r>
              <a:rPr lang="en-US" sz="1300" b="1" dirty="0">
                <a:solidFill>
                  <a:srgbClr val="B81C2E"/>
                </a:solidFill>
                <a:latin typeface="Calibri" pitchFamily="34" charset="0"/>
                <a:ea typeface="Calibri" pitchFamily="34" charset="-122"/>
                <a:cs typeface="Calibri" pitchFamily="34" charset="-120"/>
              </a:rPr>
              <a:t>Riepilogo Personale 2015</a:t>
            </a:r>
            <a:endParaRPr lang="en-US" sz="1300" dirty="0"/>
          </a:p>
        </p:txBody>
      </p:sp>
      <p:sp>
        <p:nvSpPr>
          <p:cNvPr id="24" name="Shape 22"/>
          <p:cNvSpPr/>
          <p:nvPr/>
        </p:nvSpPr>
        <p:spPr>
          <a:xfrm>
            <a:off x="4846320" y="1463040"/>
            <a:ext cx="3877056" cy="25603"/>
          </a:xfrm>
          <a:prstGeom prst="rect">
            <a:avLst/>
          </a:prstGeom>
          <a:solidFill>
            <a:srgbClr val="D0D3D8"/>
          </a:solidFill>
          <a:ln w="12700">
            <a:solidFill>
              <a:srgbClr val="D0D3D8"/>
            </a:solidFill>
            <a:prstDash val="solid"/>
          </a:ln>
        </p:spPr>
        <p:txBody>
          <a:bodyPr/>
          <a:lstStyle/>
          <a:p>
            <a:endParaRPr lang="en-US"/>
          </a:p>
        </p:txBody>
      </p:sp>
      <p:sp>
        <p:nvSpPr>
          <p:cNvPr id="25" name="Text 23"/>
          <p:cNvSpPr/>
          <p:nvPr/>
        </p:nvSpPr>
        <p:spPr>
          <a:xfrm>
            <a:off x="4901184" y="1499616"/>
            <a:ext cx="2286000" cy="347472"/>
          </a:xfrm>
          <a:prstGeom prst="rect">
            <a:avLst/>
          </a:prstGeom>
          <a:noFill/>
          <a:ln/>
        </p:spPr>
        <p:txBody>
          <a:bodyPr wrap="square" rtlCol="0" anchor="ctr"/>
          <a:lstStyle/>
          <a:p>
            <a:pPr marL="0" indent="0">
              <a:buNone/>
            </a:pPr>
            <a:r>
              <a:rPr lang="en-US" sz="1200" dirty="0">
                <a:solidFill>
                  <a:srgbClr val="3D3D3D"/>
                </a:solidFill>
                <a:latin typeface="Calibri" pitchFamily="34" charset="0"/>
                <a:ea typeface="Calibri" pitchFamily="34" charset="-122"/>
                <a:cs typeface="Calibri" pitchFamily="34" charset="-120"/>
              </a:rPr>
              <a:t>Faver</a:t>
            </a:r>
            <a:endParaRPr lang="en-US" sz="1200" dirty="0"/>
          </a:p>
        </p:txBody>
      </p:sp>
      <p:sp>
        <p:nvSpPr>
          <p:cNvPr id="26" name="Text 24"/>
          <p:cNvSpPr/>
          <p:nvPr/>
        </p:nvSpPr>
        <p:spPr>
          <a:xfrm>
            <a:off x="6729984" y="1499616"/>
            <a:ext cx="1828800" cy="347472"/>
          </a:xfrm>
          <a:prstGeom prst="rect">
            <a:avLst/>
          </a:prstGeom>
          <a:noFill/>
          <a:ln/>
        </p:spPr>
        <p:txBody>
          <a:bodyPr wrap="square" rtlCol="0" anchor="ctr"/>
          <a:lstStyle/>
          <a:p>
            <a:pPr marL="0" indent="0" algn="r">
              <a:buNone/>
            </a:pPr>
            <a:r>
              <a:rPr lang="en-US" sz="1200" b="1" dirty="0">
                <a:solidFill>
                  <a:srgbClr val="B81C2E"/>
                </a:solidFill>
                <a:latin typeface="Calibri" pitchFamily="34" charset="0"/>
                <a:ea typeface="Calibri" pitchFamily="34" charset="-122"/>
                <a:cs typeface="Calibri" pitchFamily="34" charset="-120"/>
              </a:rPr>
              <a:t>7 dipendenti</a:t>
            </a:r>
            <a:endParaRPr lang="en-US" sz="1200" dirty="0"/>
          </a:p>
        </p:txBody>
      </p:sp>
      <p:sp>
        <p:nvSpPr>
          <p:cNvPr id="27" name="Shape 25"/>
          <p:cNvSpPr/>
          <p:nvPr/>
        </p:nvSpPr>
        <p:spPr>
          <a:xfrm>
            <a:off x="4846320" y="1865376"/>
            <a:ext cx="3877056" cy="25603"/>
          </a:xfrm>
          <a:prstGeom prst="rect">
            <a:avLst/>
          </a:prstGeom>
          <a:solidFill>
            <a:srgbClr val="D0D3D8"/>
          </a:solidFill>
          <a:ln w="12700">
            <a:solidFill>
              <a:srgbClr val="D0D3D8"/>
            </a:solidFill>
            <a:prstDash val="solid"/>
          </a:ln>
        </p:spPr>
        <p:txBody>
          <a:bodyPr/>
          <a:lstStyle/>
          <a:p>
            <a:endParaRPr lang="en-US"/>
          </a:p>
        </p:txBody>
      </p:sp>
      <p:sp>
        <p:nvSpPr>
          <p:cNvPr id="28" name="Text 26"/>
          <p:cNvSpPr/>
          <p:nvPr/>
        </p:nvSpPr>
        <p:spPr>
          <a:xfrm>
            <a:off x="4901184" y="1901952"/>
            <a:ext cx="2286000" cy="347472"/>
          </a:xfrm>
          <a:prstGeom prst="rect">
            <a:avLst/>
          </a:prstGeom>
          <a:noFill/>
          <a:ln/>
        </p:spPr>
        <p:txBody>
          <a:bodyPr wrap="square" rtlCol="0" anchor="ctr"/>
          <a:lstStyle/>
          <a:p>
            <a:pPr marL="0" indent="0">
              <a:buNone/>
            </a:pPr>
            <a:r>
              <a:rPr lang="en-US" sz="1200" dirty="0">
                <a:solidFill>
                  <a:srgbClr val="3D3D3D"/>
                </a:solidFill>
                <a:latin typeface="Calibri" pitchFamily="34" charset="0"/>
                <a:ea typeface="Calibri" pitchFamily="34" charset="-122"/>
                <a:cs typeface="Calibri" pitchFamily="34" charset="-120"/>
              </a:rPr>
              <a:t>Grauno</a:t>
            </a:r>
            <a:endParaRPr lang="en-US" sz="1200" dirty="0"/>
          </a:p>
        </p:txBody>
      </p:sp>
      <p:sp>
        <p:nvSpPr>
          <p:cNvPr id="29" name="Text 27"/>
          <p:cNvSpPr/>
          <p:nvPr/>
        </p:nvSpPr>
        <p:spPr>
          <a:xfrm>
            <a:off x="6729984" y="1901952"/>
            <a:ext cx="1828800" cy="347472"/>
          </a:xfrm>
          <a:prstGeom prst="rect">
            <a:avLst/>
          </a:prstGeom>
          <a:noFill/>
          <a:ln/>
        </p:spPr>
        <p:txBody>
          <a:bodyPr wrap="square" rtlCol="0" anchor="ctr"/>
          <a:lstStyle/>
          <a:p>
            <a:pPr marL="0" indent="0" algn="r">
              <a:buNone/>
            </a:pPr>
            <a:r>
              <a:rPr lang="en-US" sz="1200" b="1" dirty="0">
                <a:solidFill>
                  <a:srgbClr val="B81C2E"/>
                </a:solidFill>
                <a:latin typeface="Calibri" pitchFamily="34" charset="0"/>
                <a:ea typeface="Calibri" pitchFamily="34" charset="-122"/>
                <a:cs typeface="Calibri" pitchFamily="34" charset="-120"/>
              </a:rPr>
              <a:t>4 dipendenti</a:t>
            </a:r>
            <a:endParaRPr lang="en-US" sz="1200" dirty="0"/>
          </a:p>
        </p:txBody>
      </p:sp>
      <p:sp>
        <p:nvSpPr>
          <p:cNvPr id="30" name="Shape 28"/>
          <p:cNvSpPr/>
          <p:nvPr/>
        </p:nvSpPr>
        <p:spPr>
          <a:xfrm>
            <a:off x="4846320" y="2267712"/>
            <a:ext cx="3877056" cy="25603"/>
          </a:xfrm>
          <a:prstGeom prst="rect">
            <a:avLst/>
          </a:prstGeom>
          <a:solidFill>
            <a:srgbClr val="D0D3D8"/>
          </a:solidFill>
          <a:ln w="12700">
            <a:solidFill>
              <a:srgbClr val="D0D3D8"/>
            </a:solidFill>
            <a:prstDash val="solid"/>
          </a:ln>
        </p:spPr>
        <p:txBody>
          <a:bodyPr/>
          <a:lstStyle/>
          <a:p>
            <a:endParaRPr lang="en-US"/>
          </a:p>
        </p:txBody>
      </p:sp>
      <p:sp>
        <p:nvSpPr>
          <p:cNvPr id="31" name="Text 29"/>
          <p:cNvSpPr/>
          <p:nvPr/>
        </p:nvSpPr>
        <p:spPr>
          <a:xfrm>
            <a:off x="4901184" y="2304288"/>
            <a:ext cx="2286000" cy="347472"/>
          </a:xfrm>
          <a:prstGeom prst="rect">
            <a:avLst/>
          </a:prstGeom>
          <a:noFill/>
          <a:ln/>
        </p:spPr>
        <p:txBody>
          <a:bodyPr wrap="square" rtlCol="0" anchor="ctr"/>
          <a:lstStyle/>
          <a:p>
            <a:pPr marL="0" indent="0">
              <a:buNone/>
            </a:pPr>
            <a:r>
              <a:rPr lang="en-US" sz="1200" dirty="0">
                <a:solidFill>
                  <a:srgbClr val="3D3D3D"/>
                </a:solidFill>
                <a:latin typeface="Calibri" pitchFamily="34" charset="0"/>
                <a:ea typeface="Calibri" pitchFamily="34" charset="-122"/>
                <a:cs typeface="Calibri" pitchFamily="34" charset="-120"/>
              </a:rPr>
              <a:t>Grumes</a:t>
            </a:r>
            <a:endParaRPr lang="en-US" sz="1200" dirty="0"/>
          </a:p>
        </p:txBody>
      </p:sp>
      <p:sp>
        <p:nvSpPr>
          <p:cNvPr id="32" name="Text 30"/>
          <p:cNvSpPr/>
          <p:nvPr/>
        </p:nvSpPr>
        <p:spPr>
          <a:xfrm>
            <a:off x="6729984" y="2304288"/>
            <a:ext cx="1828800" cy="347472"/>
          </a:xfrm>
          <a:prstGeom prst="rect">
            <a:avLst/>
          </a:prstGeom>
          <a:noFill/>
          <a:ln/>
        </p:spPr>
        <p:txBody>
          <a:bodyPr wrap="square" rtlCol="0" anchor="ctr"/>
          <a:lstStyle/>
          <a:p>
            <a:pPr marL="0" indent="0" algn="r">
              <a:buNone/>
            </a:pPr>
            <a:r>
              <a:rPr lang="en-US" sz="1200" b="1" dirty="0">
                <a:solidFill>
                  <a:srgbClr val="B81C2E"/>
                </a:solidFill>
                <a:latin typeface="Calibri" pitchFamily="34" charset="0"/>
                <a:ea typeface="Calibri" pitchFamily="34" charset="-122"/>
                <a:cs typeface="Calibri" pitchFamily="34" charset="-120"/>
              </a:rPr>
              <a:t>7 dipendenti</a:t>
            </a:r>
            <a:endParaRPr lang="en-US" sz="1200" dirty="0"/>
          </a:p>
        </p:txBody>
      </p:sp>
      <p:sp>
        <p:nvSpPr>
          <p:cNvPr id="33" name="Shape 31"/>
          <p:cNvSpPr/>
          <p:nvPr/>
        </p:nvSpPr>
        <p:spPr>
          <a:xfrm>
            <a:off x="4846320" y="2670048"/>
            <a:ext cx="3877056" cy="25603"/>
          </a:xfrm>
          <a:prstGeom prst="rect">
            <a:avLst/>
          </a:prstGeom>
          <a:solidFill>
            <a:srgbClr val="D0D3D8"/>
          </a:solidFill>
          <a:ln w="12700">
            <a:solidFill>
              <a:srgbClr val="D0D3D8"/>
            </a:solidFill>
            <a:prstDash val="solid"/>
          </a:ln>
        </p:spPr>
        <p:txBody>
          <a:bodyPr/>
          <a:lstStyle/>
          <a:p>
            <a:endParaRPr lang="en-US"/>
          </a:p>
        </p:txBody>
      </p:sp>
      <p:sp>
        <p:nvSpPr>
          <p:cNvPr id="34" name="Text 32"/>
          <p:cNvSpPr/>
          <p:nvPr/>
        </p:nvSpPr>
        <p:spPr>
          <a:xfrm>
            <a:off x="4901184" y="2706624"/>
            <a:ext cx="2286000" cy="347472"/>
          </a:xfrm>
          <a:prstGeom prst="rect">
            <a:avLst/>
          </a:prstGeom>
          <a:noFill/>
          <a:ln/>
        </p:spPr>
        <p:txBody>
          <a:bodyPr wrap="square" rtlCol="0" anchor="ctr"/>
          <a:lstStyle/>
          <a:p>
            <a:pPr marL="0" indent="0">
              <a:buNone/>
            </a:pPr>
            <a:r>
              <a:rPr lang="en-US" sz="1200" dirty="0">
                <a:solidFill>
                  <a:srgbClr val="3D3D3D"/>
                </a:solidFill>
                <a:latin typeface="Calibri" pitchFamily="34" charset="0"/>
                <a:ea typeface="Calibri" pitchFamily="34" charset="-122"/>
                <a:cs typeface="Calibri" pitchFamily="34" charset="-120"/>
              </a:rPr>
              <a:t>Valda</a:t>
            </a:r>
            <a:endParaRPr lang="en-US" sz="1200" dirty="0"/>
          </a:p>
        </p:txBody>
      </p:sp>
      <p:sp>
        <p:nvSpPr>
          <p:cNvPr id="35" name="Text 33"/>
          <p:cNvSpPr/>
          <p:nvPr/>
        </p:nvSpPr>
        <p:spPr>
          <a:xfrm>
            <a:off x="6729984" y="2706624"/>
            <a:ext cx="1828800" cy="347472"/>
          </a:xfrm>
          <a:prstGeom prst="rect">
            <a:avLst/>
          </a:prstGeom>
          <a:noFill/>
          <a:ln/>
        </p:spPr>
        <p:txBody>
          <a:bodyPr wrap="square" rtlCol="0" anchor="ctr"/>
          <a:lstStyle/>
          <a:p>
            <a:pPr marL="0" indent="0" algn="r">
              <a:buNone/>
            </a:pPr>
            <a:r>
              <a:rPr lang="en-US" sz="1200" b="1" dirty="0">
                <a:solidFill>
                  <a:srgbClr val="B81C2E"/>
                </a:solidFill>
                <a:latin typeface="Calibri" pitchFamily="34" charset="0"/>
                <a:ea typeface="Calibri" pitchFamily="34" charset="-122"/>
                <a:cs typeface="Calibri" pitchFamily="34" charset="-120"/>
              </a:rPr>
              <a:t>4 dipendenti</a:t>
            </a:r>
            <a:endParaRPr lang="en-US" sz="1200" dirty="0"/>
          </a:p>
        </p:txBody>
      </p:sp>
      <p:sp>
        <p:nvSpPr>
          <p:cNvPr id="36" name="Shape 34"/>
          <p:cNvSpPr/>
          <p:nvPr/>
        </p:nvSpPr>
        <p:spPr>
          <a:xfrm>
            <a:off x="4846320" y="3145536"/>
            <a:ext cx="3877056" cy="50292"/>
          </a:xfrm>
          <a:prstGeom prst="rect">
            <a:avLst/>
          </a:prstGeom>
          <a:solidFill>
            <a:srgbClr val="B81C2E"/>
          </a:solidFill>
          <a:ln w="12700">
            <a:solidFill>
              <a:srgbClr val="B81C2E"/>
            </a:solidFill>
            <a:prstDash val="solid"/>
          </a:ln>
        </p:spPr>
        <p:txBody>
          <a:bodyPr/>
          <a:lstStyle/>
          <a:p>
            <a:endParaRPr lang="en-US"/>
          </a:p>
        </p:txBody>
      </p:sp>
      <p:sp>
        <p:nvSpPr>
          <p:cNvPr id="37" name="Text 35"/>
          <p:cNvSpPr/>
          <p:nvPr/>
        </p:nvSpPr>
        <p:spPr>
          <a:xfrm>
            <a:off x="4901184" y="3255264"/>
            <a:ext cx="2286000" cy="420624"/>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Totale transitati</a:t>
            </a:r>
            <a:endParaRPr lang="en-US" sz="1200" dirty="0"/>
          </a:p>
        </p:txBody>
      </p:sp>
      <p:sp>
        <p:nvSpPr>
          <p:cNvPr id="38" name="Text 36"/>
          <p:cNvSpPr/>
          <p:nvPr/>
        </p:nvSpPr>
        <p:spPr>
          <a:xfrm>
            <a:off x="7132320" y="3145536"/>
            <a:ext cx="1463040" cy="603504"/>
          </a:xfrm>
          <a:prstGeom prst="rect">
            <a:avLst/>
          </a:prstGeom>
          <a:noFill/>
          <a:ln/>
        </p:spPr>
        <p:txBody>
          <a:bodyPr wrap="square" rtlCol="0" anchor="ctr"/>
          <a:lstStyle/>
          <a:p>
            <a:pPr marL="0" indent="0" algn="ctr">
              <a:buNone/>
            </a:pPr>
            <a:r>
              <a:rPr lang="en-US" sz="3600" b="1" dirty="0">
                <a:solidFill>
                  <a:srgbClr val="B81C2E"/>
                </a:solidFill>
                <a:latin typeface="Calibri" pitchFamily="34" charset="0"/>
                <a:ea typeface="Calibri" pitchFamily="34" charset="-122"/>
                <a:cs typeface="Calibri" pitchFamily="34" charset="-120"/>
              </a:rPr>
              <a:t>18</a:t>
            </a:r>
            <a:endParaRPr lang="en-US" sz="3600" dirty="0"/>
          </a:p>
        </p:txBody>
      </p:sp>
      <p:sp>
        <p:nvSpPr>
          <p:cNvPr id="39" name="Shape 37"/>
          <p:cNvSpPr/>
          <p:nvPr/>
        </p:nvSpPr>
        <p:spPr>
          <a:xfrm>
            <a:off x="301752" y="4239070"/>
            <a:ext cx="8540496" cy="548640"/>
          </a:xfrm>
          <a:prstGeom prst="rect">
            <a:avLst/>
          </a:prstGeom>
          <a:solidFill>
            <a:srgbClr val="F9E8EB"/>
          </a:solidFill>
          <a:ln w="10160">
            <a:solidFill>
              <a:srgbClr val="B81C2E"/>
            </a:solidFill>
            <a:prstDash val="solid"/>
          </a:ln>
        </p:spPr>
        <p:txBody>
          <a:bodyPr/>
          <a:lstStyle/>
          <a:p>
            <a:endParaRPr lang="en-US"/>
          </a:p>
        </p:txBody>
      </p:sp>
      <p:sp>
        <p:nvSpPr>
          <p:cNvPr id="40" name="Shape 38"/>
          <p:cNvSpPr/>
          <p:nvPr/>
        </p:nvSpPr>
        <p:spPr>
          <a:xfrm>
            <a:off x="301752" y="4239070"/>
            <a:ext cx="50292" cy="548640"/>
          </a:xfrm>
          <a:prstGeom prst="rect">
            <a:avLst/>
          </a:prstGeom>
          <a:solidFill>
            <a:srgbClr val="B81C2E"/>
          </a:solidFill>
          <a:ln w="12700">
            <a:solidFill>
              <a:srgbClr val="B81C2E"/>
            </a:solidFill>
            <a:prstDash val="solid"/>
          </a:ln>
        </p:spPr>
        <p:txBody>
          <a:bodyPr/>
          <a:lstStyle/>
          <a:p>
            <a:endParaRPr lang="en-US"/>
          </a:p>
        </p:txBody>
      </p:sp>
      <p:sp>
        <p:nvSpPr>
          <p:cNvPr id="41" name="Text 39"/>
          <p:cNvSpPr/>
          <p:nvPr/>
        </p:nvSpPr>
        <p:spPr>
          <a:xfrm>
            <a:off x="475488" y="4261104"/>
            <a:ext cx="8247888" cy="548640"/>
          </a:xfrm>
          <a:prstGeom prst="rect">
            <a:avLst/>
          </a:prstGeom>
          <a:noFill/>
          <a:ln/>
        </p:spPr>
        <p:txBody>
          <a:bodyPr wrap="square" rtlCol="0" anchor="ctr"/>
          <a:lstStyle/>
          <a:p>
            <a:pPr marL="0" indent="0">
              <a:buNone/>
            </a:pPr>
            <a:r>
              <a:rPr lang="en-US" sz="1100" b="1" dirty="0">
                <a:solidFill>
                  <a:srgbClr val="3D3D3D"/>
                </a:solidFill>
                <a:latin typeface="Calibri" pitchFamily="34" charset="0"/>
                <a:ea typeface="Calibri" pitchFamily="34" charset="-122"/>
                <a:cs typeface="Calibri" pitchFamily="34" charset="-120"/>
              </a:rPr>
              <a:t>Complessivamente dai 4 ex Comuni sono transitati al nuovo Comune n. 18 dipendenti.</a:t>
            </a:r>
            <a:endParaRPr lang="en-US" sz="11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Contesto Geografico</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4023360" cy="365760"/>
          </a:xfrm>
          <a:prstGeom prst="rect">
            <a:avLst/>
          </a:prstGeom>
          <a:noFill/>
          <a:ln/>
        </p:spPr>
        <p:txBody>
          <a:bodyPr wrap="square" rtlCol="0" anchor="ctr"/>
          <a:lstStyle/>
          <a:p>
            <a:pPr marL="0" indent="0">
              <a:buNone/>
            </a:pPr>
            <a:r>
              <a:rPr lang="en-US" sz="1200" b="1" dirty="0">
                <a:solidFill>
                  <a:srgbClr val="1C1C1C"/>
                </a:solidFill>
                <a:latin typeface="Calibri" pitchFamily="34" charset="0"/>
                <a:ea typeface="Calibri" pitchFamily="34" charset="-122"/>
                <a:cs typeface="Calibri" pitchFamily="34" charset="-120"/>
              </a:rPr>
              <a:t>La fusione ha interessato 4 Comuni della Valle di Cembra:</a:t>
            </a:r>
            <a:endParaRPr lang="en-US" sz="1200" dirty="0"/>
          </a:p>
        </p:txBody>
      </p:sp>
      <p:sp>
        <p:nvSpPr>
          <p:cNvPr id="9" name="Shape 7"/>
          <p:cNvSpPr/>
          <p:nvPr/>
        </p:nvSpPr>
        <p:spPr>
          <a:xfrm>
            <a:off x="329184" y="1298448"/>
            <a:ext cx="3749040" cy="53035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298448"/>
            <a:ext cx="50292" cy="530352"/>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93776" y="1298448"/>
            <a:ext cx="3474720" cy="530352"/>
          </a:xfrm>
          <a:prstGeom prst="rect">
            <a:avLst/>
          </a:prstGeom>
          <a:noFill/>
          <a:ln/>
        </p:spPr>
        <p:txBody>
          <a:bodyPr wrap="square" rtlCol="0" anchor="ctr"/>
          <a:lstStyle/>
          <a:p>
            <a:pPr marL="0" indent="0">
              <a:buNone/>
            </a:pPr>
            <a:r>
              <a:rPr lang="en-US" sz="1700" b="1" dirty="0">
                <a:solidFill>
                  <a:srgbClr val="B81C2E"/>
                </a:solidFill>
                <a:latin typeface="Calibri" pitchFamily="34" charset="0"/>
                <a:ea typeface="Calibri" pitchFamily="34" charset="-122"/>
                <a:cs typeface="Calibri" pitchFamily="34" charset="-120"/>
              </a:rPr>
              <a:t>Faver</a:t>
            </a:r>
            <a:endParaRPr lang="en-US" sz="1700" dirty="0"/>
          </a:p>
        </p:txBody>
      </p:sp>
      <p:sp>
        <p:nvSpPr>
          <p:cNvPr id="12" name="Shape 10"/>
          <p:cNvSpPr/>
          <p:nvPr/>
        </p:nvSpPr>
        <p:spPr>
          <a:xfrm>
            <a:off x="329184" y="1956816"/>
            <a:ext cx="3749040" cy="53035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3" name="Shape 11"/>
          <p:cNvSpPr/>
          <p:nvPr/>
        </p:nvSpPr>
        <p:spPr>
          <a:xfrm>
            <a:off x="329184" y="1956816"/>
            <a:ext cx="50292" cy="530352"/>
          </a:xfrm>
          <a:prstGeom prst="rect">
            <a:avLst/>
          </a:prstGeom>
          <a:solidFill>
            <a:srgbClr val="B81C2E"/>
          </a:solidFill>
          <a:ln w="12700">
            <a:solidFill>
              <a:srgbClr val="B81C2E"/>
            </a:solidFill>
            <a:prstDash val="solid"/>
          </a:ln>
        </p:spPr>
        <p:txBody>
          <a:bodyPr/>
          <a:lstStyle/>
          <a:p>
            <a:endParaRPr lang="en-US"/>
          </a:p>
        </p:txBody>
      </p:sp>
      <p:sp>
        <p:nvSpPr>
          <p:cNvPr id="14" name="Text 12"/>
          <p:cNvSpPr/>
          <p:nvPr/>
        </p:nvSpPr>
        <p:spPr>
          <a:xfrm>
            <a:off x="493776" y="1956816"/>
            <a:ext cx="3474720" cy="530352"/>
          </a:xfrm>
          <a:prstGeom prst="rect">
            <a:avLst/>
          </a:prstGeom>
          <a:noFill/>
          <a:ln/>
        </p:spPr>
        <p:txBody>
          <a:bodyPr wrap="square" rtlCol="0" anchor="ctr"/>
          <a:lstStyle/>
          <a:p>
            <a:pPr marL="0" indent="0">
              <a:buNone/>
            </a:pPr>
            <a:r>
              <a:rPr lang="en-US" sz="1700" b="1" dirty="0">
                <a:solidFill>
                  <a:srgbClr val="B81C2E"/>
                </a:solidFill>
                <a:latin typeface="Calibri" pitchFamily="34" charset="0"/>
                <a:ea typeface="Calibri" pitchFamily="34" charset="-122"/>
                <a:cs typeface="Calibri" pitchFamily="34" charset="-120"/>
              </a:rPr>
              <a:t>Grauno</a:t>
            </a:r>
            <a:endParaRPr lang="en-US" sz="1700" dirty="0"/>
          </a:p>
        </p:txBody>
      </p:sp>
      <p:sp>
        <p:nvSpPr>
          <p:cNvPr id="15" name="Shape 13"/>
          <p:cNvSpPr/>
          <p:nvPr/>
        </p:nvSpPr>
        <p:spPr>
          <a:xfrm>
            <a:off x="329184" y="2615184"/>
            <a:ext cx="3749040" cy="53035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6" name="Shape 14"/>
          <p:cNvSpPr/>
          <p:nvPr/>
        </p:nvSpPr>
        <p:spPr>
          <a:xfrm>
            <a:off x="329184" y="2615184"/>
            <a:ext cx="50292" cy="530352"/>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493776" y="2615184"/>
            <a:ext cx="3474720" cy="530352"/>
          </a:xfrm>
          <a:prstGeom prst="rect">
            <a:avLst/>
          </a:prstGeom>
          <a:noFill/>
          <a:ln/>
        </p:spPr>
        <p:txBody>
          <a:bodyPr wrap="square" rtlCol="0" anchor="ctr"/>
          <a:lstStyle/>
          <a:p>
            <a:pPr marL="0" indent="0">
              <a:buNone/>
            </a:pPr>
            <a:r>
              <a:rPr lang="en-US" sz="1700" b="1" dirty="0">
                <a:solidFill>
                  <a:srgbClr val="B81C2E"/>
                </a:solidFill>
                <a:latin typeface="Calibri" pitchFamily="34" charset="0"/>
                <a:ea typeface="Calibri" pitchFamily="34" charset="-122"/>
                <a:cs typeface="Calibri" pitchFamily="34" charset="-120"/>
              </a:rPr>
              <a:t>Grumes</a:t>
            </a:r>
            <a:endParaRPr lang="en-US" sz="1700" dirty="0"/>
          </a:p>
        </p:txBody>
      </p:sp>
      <p:sp>
        <p:nvSpPr>
          <p:cNvPr id="18" name="Shape 16"/>
          <p:cNvSpPr/>
          <p:nvPr/>
        </p:nvSpPr>
        <p:spPr>
          <a:xfrm>
            <a:off x="329184" y="3273552"/>
            <a:ext cx="3749040" cy="53035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9" name="Shape 17"/>
          <p:cNvSpPr/>
          <p:nvPr/>
        </p:nvSpPr>
        <p:spPr>
          <a:xfrm>
            <a:off x="329184" y="3273552"/>
            <a:ext cx="50292" cy="530352"/>
          </a:xfrm>
          <a:prstGeom prst="rect">
            <a:avLst/>
          </a:prstGeom>
          <a:solidFill>
            <a:srgbClr val="B81C2E"/>
          </a:solidFill>
          <a:ln w="12700">
            <a:solidFill>
              <a:srgbClr val="B81C2E"/>
            </a:solidFill>
            <a:prstDash val="solid"/>
          </a:ln>
        </p:spPr>
        <p:txBody>
          <a:bodyPr/>
          <a:lstStyle/>
          <a:p>
            <a:endParaRPr lang="en-US"/>
          </a:p>
        </p:txBody>
      </p:sp>
      <p:sp>
        <p:nvSpPr>
          <p:cNvPr id="20" name="Text 18"/>
          <p:cNvSpPr/>
          <p:nvPr/>
        </p:nvSpPr>
        <p:spPr>
          <a:xfrm>
            <a:off x="493776" y="3273552"/>
            <a:ext cx="3474720" cy="530352"/>
          </a:xfrm>
          <a:prstGeom prst="rect">
            <a:avLst/>
          </a:prstGeom>
          <a:noFill/>
          <a:ln/>
        </p:spPr>
        <p:txBody>
          <a:bodyPr wrap="square" rtlCol="0" anchor="ctr"/>
          <a:lstStyle/>
          <a:p>
            <a:pPr marL="0" indent="0">
              <a:buNone/>
            </a:pPr>
            <a:r>
              <a:rPr lang="en-US" sz="1700" b="1" dirty="0">
                <a:solidFill>
                  <a:srgbClr val="B81C2E"/>
                </a:solidFill>
                <a:latin typeface="Calibri" pitchFamily="34" charset="0"/>
                <a:ea typeface="Calibri" pitchFamily="34" charset="-122"/>
                <a:cs typeface="Calibri" pitchFamily="34" charset="-120"/>
              </a:rPr>
              <a:t>Valda</a:t>
            </a:r>
            <a:endParaRPr lang="en-US" sz="1700" dirty="0"/>
          </a:p>
        </p:txBody>
      </p:sp>
      <p:sp>
        <p:nvSpPr>
          <p:cNvPr id="21" name="Text 19"/>
          <p:cNvSpPr/>
          <p:nvPr/>
        </p:nvSpPr>
        <p:spPr>
          <a:xfrm>
            <a:off x="329184" y="4059936"/>
            <a:ext cx="3931920" cy="384048"/>
          </a:xfrm>
          <a:prstGeom prst="rect">
            <a:avLst/>
          </a:prstGeom>
          <a:noFill/>
          <a:ln/>
        </p:spPr>
        <p:txBody>
          <a:bodyPr wrap="square" rtlCol="0" anchor="ctr"/>
          <a:lstStyle/>
          <a:p>
            <a:pPr marL="0" indent="0">
              <a:buNone/>
            </a:pPr>
            <a:r>
              <a:rPr lang="en-US" sz="950" i="1" dirty="0">
                <a:solidFill>
                  <a:srgbClr val="6B7280"/>
                </a:solidFill>
                <a:latin typeface="Calibri" pitchFamily="34" charset="0"/>
                <a:ea typeface="Calibri" pitchFamily="34" charset="-122"/>
                <a:cs typeface="Calibri" pitchFamily="34" charset="-120"/>
              </a:rPr>
              <a:t>Tutti situati nella Valle di Cembra, Provincia di Trento.</a:t>
            </a:r>
            <a:endParaRPr lang="en-US" sz="950" dirty="0"/>
          </a:p>
        </p:txBody>
      </p:sp>
      <p:pic>
        <p:nvPicPr>
          <p:cNvPr id="22" name="Image 0" descr="preencoded.png"/>
          <p:cNvPicPr>
            <a:picLocks noChangeAspect="1"/>
          </p:cNvPicPr>
          <p:nvPr/>
        </p:nvPicPr>
        <p:blipFill>
          <a:blip r:embed="rId3"/>
          <a:stretch>
            <a:fillRect/>
          </a:stretch>
        </p:blipFill>
        <p:spPr>
          <a:xfrm>
            <a:off x="4343400" y="822960"/>
            <a:ext cx="4526280" cy="379476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Struttura Organizzativa 2026 — 16 Dipendenti</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pic>
        <p:nvPicPr>
          <p:cNvPr id="30" name="Picture 29" descr="A diagram of a company&#10;&#10;AI-generated content may be incorrect.">
            <a:extLst>
              <a:ext uri="{FF2B5EF4-FFF2-40B4-BE49-F238E27FC236}">
                <a16:creationId xmlns:a16="http://schemas.microsoft.com/office/drawing/2014/main" id="{AF3B7233-42AF-E2DF-6159-CDA401B25273}"/>
              </a:ext>
            </a:extLst>
          </p:cNvPr>
          <p:cNvPicPr>
            <a:picLocks noChangeAspect="1"/>
          </p:cNvPicPr>
          <p:nvPr/>
        </p:nvPicPr>
        <p:blipFill>
          <a:blip r:embed="rId3"/>
          <a:stretch>
            <a:fillRect/>
          </a:stretch>
        </p:blipFill>
        <p:spPr>
          <a:xfrm>
            <a:off x="1547869" y="779214"/>
            <a:ext cx="6064786" cy="4012056"/>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Turn Over del Personale e Riduzione dei Costi</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6576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Nel corso dei dieci anni, al netto di n. 2 unità non sostituite:</a:t>
            </a:r>
            <a:endParaRPr lang="en-US" sz="1200" dirty="0"/>
          </a:p>
        </p:txBody>
      </p:sp>
      <p:sp>
        <p:nvSpPr>
          <p:cNvPr id="9" name="Shape 7"/>
          <p:cNvSpPr/>
          <p:nvPr/>
        </p:nvSpPr>
        <p:spPr>
          <a:xfrm>
            <a:off x="329184" y="1335024"/>
            <a:ext cx="2743200" cy="160934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335024"/>
            <a:ext cx="2743200" cy="50292"/>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420624" y="1408176"/>
            <a:ext cx="2560320" cy="772485"/>
          </a:xfrm>
          <a:prstGeom prst="rect">
            <a:avLst/>
          </a:prstGeom>
          <a:noFill/>
          <a:ln/>
        </p:spPr>
        <p:txBody>
          <a:bodyPr wrap="square" rtlCol="0" anchor="ctr"/>
          <a:lstStyle/>
          <a:p>
            <a:pPr marL="0" indent="0" algn="ctr">
              <a:buNone/>
            </a:pPr>
            <a:r>
              <a:rPr lang="en-US" sz="2600" b="1" dirty="0">
                <a:solidFill>
                  <a:srgbClr val="B81C2E"/>
                </a:solidFill>
                <a:latin typeface="Calibri" pitchFamily="34" charset="0"/>
                <a:ea typeface="Calibri" pitchFamily="34" charset="-122"/>
                <a:cs typeface="Calibri" pitchFamily="34" charset="-120"/>
              </a:rPr>
              <a:t>11</a:t>
            </a:r>
            <a:endParaRPr lang="en-US" sz="2600" dirty="0"/>
          </a:p>
        </p:txBody>
      </p:sp>
      <p:sp>
        <p:nvSpPr>
          <p:cNvPr id="12" name="Text 10"/>
          <p:cNvSpPr/>
          <p:nvPr/>
        </p:nvSpPr>
        <p:spPr>
          <a:xfrm>
            <a:off x="420624" y="2187976"/>
            <a:ext cx="2560320" cy="450616"/>
          </a:xfrm>
          <a:prstGeom prst="rect">
            <a:avLst/>
          </a:prstGeom>
          <a:noFill/>
          <a:ln/>
        </p:spPr>
        <p:txBody>
          <a:bodyPr wrap="square" rtlCol="0" anchor="ctr"/>
          <a:lstStyle/>
          <a:p>
            <a:pPr marL="0" indent="0" algn="ctr">
              <a:buNone/>
            </a:pPr>
            <a:r>
              <a:rPr lang="en-US" sz="1000" b="1" dirty="0">
                <a:solidFill>
                  <a:srgbClr val="3D3D3D"/>
                </a:solidFill>
                <a:latin typeface="Calibri" pitchFamily="34" charset="0"/>
                <a:ea typeface="Calibri" pitchFamily="34" charset="-122"/>
                <a:cs typeface="Calibri" pitchFamily="34" charset="-120"/>
              </a:rPr>
              <a:t>Unità in turn over</a:t>
            </a:r>
            <a:endParaRPr lang="en-US" sz="1000" dirty="0"/>
          </a:p>
        </p:txBody>
      </p:sp>
      <p:sp>
        <p:nvSpPr>
          <p:cNvPr id="13" name="Text 11"/>
          <p:cNvSpPr/>
          <p:nvPr/>
        </p:nvSpPr>
        <p:spPr>
          <a:xfrm>
            <a:off x="420624" y="2622499"/>
            <a:ext cx="2560320" cy="289682"/>
          </a:xfrm>
          <a:prstGeom prst="rect">
            <a:avLst/>
          </a:prstGeom>
          <a:noFill/>
          <a:ln/>
        </p:spPr>
        <p:txBody>
          <a:bodyPr wrap="square" rtlCol="0" anchor="ctr"/>
          <a:lstStyle/>
          <a:p>
            <a:pPr marL="0" indent="0" algn="ctr">
              <a:buNone/>
            </a:pPr>
            <a:r>
              <a:rPr lang="en-US" sz="850" dirty="0">
                <a:solidFill>
                  <a:srgbClr val="6B7280"/>
                </a:solidFill>
                <a:latin typeface="Calibri" pitchFamily="34" charset="0"/>
                <a:ea typeface="Calibri" pitchFamily="34" charset="-122"/>
                <a:cs typeface="Calibri" pitchFamily="34" charset="-120"/>
              </a:rPr>
              <a:t>su 18 dipendenti totali</a:t>
            </a:r>
            <a:endParaRPr lang="en-US" sz="850" dirty="0"/>
          </a:p>
        </p:txBody>
      </p:sp>
      <p:sp>
        <p:nvSpPr>
          <p:cNvPr id="14" name="Shape 12"/>
          <p:cNvSpPr/>
          <p:nvPr/>
        </p:nvSpPr>
        <p:spPr>
          <a:xfrm>
            <a:off x="3246120" y="1335024"/>
            <a:ext cx="2743200" cy="160934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3246120" y="1335024"/>
            <a:ext cx="2743200" cy="50292"/>
          </a:xfrm>
          <a:prstGeom prst="rect">
            <a:avLst/>
          </a:prstGeom>
          <a:solidFill>
            <a:srgbClr val="B81C2E"/>
          </a:solidFill>
          <a:ln w="12700">
            <a:solidFill>
              <a:srgbClr val="B81C2E"/>
            </a:solidFill>
            <a:prstDash val="solid"/>
          </a:ln>
        </p:spPr>
        <p:txBody>
          <a:bodyPr/>
          <a:lstStyle/>
          <a:p>
            <a:endParaRPr lang="en-US"/>
          </a:p>
        </p:txBody>
      </p:sp>
      <p:sp>
        <p:nvSpPr>
          <p:cNvPr id="16" name="Text 14"/>
          <p:cNvSpPr/>
          <p:nvPr/>
        </p:nvSpPr>
        <p:spPr>
          <a:xfrm>
            <a:off x="3337560" y="1408176"/>
            <a:ext cx="2560320" cy="772485"/>
          </a:xfrm>
          <a:prstGeom prst="rect">
            <a:avLst/>
          </a:prstGeom>
          <a:noFill/>
          <a:ln/>
        </p:spPr>
        <p:txBody>
          <a:bodyPr wrap="square" rtlCol="0" anchor="ctr"/>
          <a:lstStyle/>
          <a:p>
            <a:pPr marL="0" indent="0" algn="ctr">
              <a:buNone/>
            </a:pPr>
            <a:r>
              <a:rPr lang="en-US" sz="2600" b="1" dirty="0">
                <a:solidFill>
                  <a:srgbClr val="B81C2E"/>
                </a:solidFill>
                <a:latin typeface="Calibri" pitchFamily="34" charset="0"/>
                <a:ea typeface="Calibri" pitchFamily="34" charset="-122"/>
                <a:cs typeface="Calibri" pitchFamily="34" charset="-120"/>
              </a:rPr>
              <a:t>ca. 70%</a:t>
            </a:r>
            <a:endParaRPr lang="en-US" sz="2600" dirty="0"/>
          </a:p>
        </p:txBody>
      </p:sp>
      <p:sp>
        <p:nvSpPr>
          <p:cNvPr id="17" name="Text 15"/>
          <p:cNvSpPr/>
          <p:nvPr/>
        </p:nvSpPr>
        <p:spPr>
          <a:xfrm>
            <a:off x="3337560" y="2187976"/>
            <a:ext cx="2560320" cy="450616"/>
          </a:xfrm>
          <a:prstGeom prst="rect">
            <a:avLst/>
          </a:prstGeom>
          <a:noFill/>
          <a:ln/>
        </p:spPr>
        <p:txBody>
          <a:bodyPr wrap="square" rtlCol="0" anchor="ctr"/>
          <a:lstStyle/>
          <a:p>
            <a:pPr marL="0" indent="0" algn="ctr">
              <a:buNone/>
            </a:pPr>
            <a:r>
              <a:rPr lang="en-US" sz="1000" b="1" dirty="0">
                <a:solidFill>
                  <a:srgbClr val="3D3D3D"/>
                </a:solidFill>
                <a:latin typeface="Calibri" pitchFamily="34" charset="0"/>
                <a:ea typeface="Calibri" pitchFamily="34" charset="-122"/>
                <a:cs typeface="Calibri" pitchFamily="34" charset="-120"/>
              </a:rPr>
              <a:t>Del personale rinnovato</a:t>
            </a:r>
            <a:endParaRPr lang="en-US" sz="1000" dirty="0"/>
          </a:p>
        </p:txBody>
      </p:sp>
      <p:sp>
        <p:nvSpPr>
          <p:cNvPr id="18" name="Text 16"/>
          <p:cNvSpPr/>
          <p:nvPr/>
        </p:nvSpPr>
        <p:spPr>
          <a:xfrm>
            <a:off x="3337560" y="2622499"/>
            <a:ext cx="2560320" cy="289682"/>
          </a:xfrm>
          <a:prstGeom prst="rect">
            <a:avLst/>
          </a:prstGeom>
          <a:noFill/>
          <a:ln/>
        </p:spPr>
        <p:txBody>
          <a:bodyPr wrap="square" rtlCol="0" anchor="ctr"/>
          <a:lstStyle/>
          <a:p>
            <a:pPr marL="0" indent="0" algn="ctr">
              <a:buNone/>
            </a:pPr>
            <a:r>
              <a:rPr lang="en-US" sz="850" dirty="0">
                <a:solidFill>
                  <a:srgbClr val="6B7280"/>
                </a:solidFill>
                <a:latin typeface="Calibri" pitchFamily="34" charset="0"/>
                <a:ea typeface="Calibri" pitchFamily="34" charset="-122"/>
                <a:cs typeface="Calibri" pitchFamily="34" charset="-120"/>
              </a:rPr>
              <a:t>in dieci anni di fusione</a:t>
            </a:r>
            <a:endParaRPr lang="en-US" sz="850" dirty="0"/>
          </a:p>
        </p:txBody>
      </p:sp>
      <p:sp>
        <p:nvSpPr>
          <p:cNvPr id="19" name="Shape 17"/>
          <p:cNvSpPr/>
          <p:nvPr/>
        </p:nvSpPr>
        <p:spPr>
          <a:xfrm>
            <a:off x="6108192" y="1335024"/>
            <a:ext cx="2743200" cy="160934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0" name="Shape 18"/>
          <p:cNvSpPr/>
          <p:nvPr/>
        </p:nvSpPr>
        <p:spPr>
          <a:xfrm>
            <a:off x="6108192" y="1335024"/>
            <a:ext cx="2743200" cy="50292"/>
          </a:xfrm>
          <a:prstGeom prst="rect">
            <a:avLst/>
          </a:prstGeom>
          <a:solidFill>
            <a:srgbClr val="B81C2E"/>
          </a:solidFill>
          <a:ln w="12700">
            <a:solidFill>
              <a:srgbClr val="B81C2E"/>
            </a:solidFill>
            <a:prstDash val="solid"/>
          </a:ln>
        </p:spPr>
        <p:txBody>
          <a:bodyPr/>
          <a:lstStyle/>
          <a:p>
            <a:endParaRPr lang="en-US"/>
          </a:p>
        </p:txBody>
      </p:sp>
      <p:sp>
        <p:nvSpPr>
          <p:cNvPr id="21" name="Text 19"/>
          <p:cNvSpPr/>
          <p:nvPr/>
        </p:nvSpPr>
        <p:spPr>
          <a:xfrm>
            <a:off x="6199632" y="1408176"/>
            <a:ext cx="2560320" cy="772485"/>
          </a:xfrm>
          <a:prstGeom prst="rect">
            <a:avLst/>
          </a:prstGeom>
          <a:noFill/>
          <a:ln/>
        </p:spPr>
        <p:txBody>
          <a:bodyPr wrap="square" rtlCol="0" anchor="ctr"/>
          <a:lstStyle/>
          <a:p>
            <a:pPr marL="0" indent="0" algn="ctr">
              <a:buNone/>
            </a:pPr>
            <a:r>
              <a:rPr lang="en-US" sz="2600" b="1" dirty="0">
                <a:solidFill>
                  <a:srgbClr val="B81C2E"/>
                </a:solidFill>
                <a:latin typeface="Calibri" pitchFamily="34" charset="0"/>
                <a:ea typeface="Calibri" pitchFamily="34" charset="-122"/>
                <a:cs typeface="Calibri" pitchFamily="34" charset="-120"/>
              </a:rPr>
              <a:t>2 unità</a:t>
            </a:r>
            <a:endParaRPr lang="en-US" sz="2600" dirty="0"/>
          </a:p>
        </p:txBody>
      </p:sp>
      <p:sp>
        <p:nvSpPr>
          <p:cNvPr id="22" name="Text 20"/>
          <p:cNvSpPr/>
          <p:nvPr/>
        </p:nvSpPr>
        <p:spPr>
          <a:xfrm>
            <a:off x="6199632" y="2187976"/>
            <a:ext cx="2560320" cy="450616"/>
          </a:xfrm>
          <a:prstGeom prst="rect">
            <a:avLst/>
          </a:prstGeom>
          <a:noFill/>
          <a:ln/>
        </p:spPr>
        <p:txBody>
          <a:bodyPr wrap="square" rtlCol="0" anchor="ctr"/>
          <a:lstStyle/>
          <a:p>
            <a:pPr marL="0" indent="0" algn="ctr">
              <a:buNone/>
            </a:pPr>
            <a:r>
              <a:rPr lang="en-US" sz="1000" b="1" dirty="0">
                <a:solidFill>
                  <a:srgbClr val="3D3D3D"/>
                </a:solidFill>
                <a:latin typeface="Calibri" pitchFamily="34" charset="0"/>
                <a:ea typeface="Calibri" pitchFamily="34" charset="-122"/>
                <a:cs typeface="Calibri" pitchFamily="34" charset="-120"/>
              </a:rPr>
              <a:t>Non sostituite</a:t>
            </a:r>
            <a:endParaRPr lang="en-US" sz="1000" dirty="0"/>
          </a:p>
        </p:txBody>
      </p:sp>
      <p:sp>
        <p:nvSpPr>
          <p:cNvPr id="23" name="Text 21"/>
          <p:cNvSpPr/>
          <p:nvPr/>
        </p:nvSpPr>
        <p:spPr>
          <a:xfrm>
            <a:off x="6199632" y="2622499"/>
            <a:ext cx="2560320" cy="289682"/>
          </a:xfrm>
          <a:prstGeom prst="rect">
            <a:avLst/>
          </a:prstGeom>
          <a:noFill/>
          <a:ln/>
        </p:spPr>
        <p:txBody>
          <a:bodyPr wrap="square" rtlCol="0" anchor="ctr"/>
          <a:lstStyle/>
          <a:p>
            <a:pPr marL="0" indent="0" algn="ctr">
              <a:buNone/>
            </a:pPr>
            <a:r>
              <a:rPr lang="en-US" sz="850" dirty="0">
                <a:solidFill>
                  <a:srgbClr val="6B7280"/>
                </a:solidFill>
                <a:latin typeface="Calibri" pitchFamily="34" charset="0"/>
                <a:ea typeface="Calibri" pitchFamily="34" charset="-122"/>
                <a:cs typeface="Calibri" pitchFamily="34" charset="-120"/>
              </a:rPr>
              <a:t>risparmio strutturale</a:t>
            </a:r>
            <a:endParaRPr lang="en-US" sz="850" dirty="0"/>
          </a:p>
        </p:txBody>
      </p:sp>
      <p:sp>
        <p:nvSpPr>
          <p:cNvPr id="24" name="Shape 22"/>
          <p:cNvSpPr/>
          <p:nvPr/>
        </p:nvSpPr>
        <p:spPr>
          <a:xfrm>
            <a:off x="301752" y="3090672"/>
            <a:ext cx="8540496" cy="160934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5" name="Shape 23"/>
          <p:cNvSpPr/>
          <p:nvPr/>
        </p:nvSpPr>
        <p:spPr>
          <a:xfrm>
            <a:off x="301752" y="3090672"/>
            <a:ext cx="50292" cy="1609344"/>
          </a:xfrm>
          <a:prstGeom prst="rect">
            <a:avLst/>
          </a:prstGeom>
          <a:solidFill>
            <a:srgbClr val="B81C2E"/>
          </a:solidFill>
          <a:ln w="12700">
            <a:solidFill>
              <a:srgbClr val="B81C2E"/>
            </a:solidFill>
            <a:prstDash val="solid"/>
          </a:ln>
        </p:spPr>
        <p:txBody>
          <a:bodyPr/>
          <a:lstStyle/>
          <a:p>
            <a:endParaRPr lang="en-US"/>
          </a:p>
        </p:txBody>
      </p:sp>
      <p:sp>
        <p:nvSpPr>
          <p:cNvPr id="26" name="Text 24"/>
          <p:cNvSpPr/>
          <p:nvPr/>
        </p:nvSpPr>
        <p:spPr>
          <a:xfrm>
            <a:off x="475488" y="3163824"/>
            <a:ext cx="6400800" cy="329184"/>
          </a:xfrm>
          <a:prstGeom prst="rect">
            <a:avLst/>
          </a:prstGeom>
          <a:noFill/>
          <a:ln/>
        </p:spPr>
        <p:txBody>
          <a:bodyPr wrap="square" rtlCol="0" anchor="ctr"/>
          <a:lstStyle/>
          <a:p>
            <a:pPr marL="0" indent="0">
              <a:buNone/>
            </a:pPr>
            <a:r>
              <a:rPr lang="en-US" sz="1200" b="1" dirty="0">
                <a:solidFill>
                  <a:srgbClr val="B81C2E"/>
                </a:solidFill>
                <a:latin typeface="Calibri" pitchFamily="34" charset="0"/>
                <a:ea typeface="Calibri" pitchFamily="34" charset="-122"/>
                <a:cs typeface="Calibri" pitchFamily="34" charset="-120"/>
              </a:rPr>
              <a:t>Risultato economico del turn over</a:t>
            </a:r>
            <a:endParaRPr lang="en-US" sz="1200" dirty="0"/>
          </a:p>
        </p:txBody>
      </p:sp>
      <p:sp>
        <p:nvSpPr>
          <p:cNvPr id="27" name="Text 25"/>
          <p:cNvSpPr/>
          <p:nvPr/>
        </p:nvSpPr>
        <p:spPr>
          <a:xfrm>
            <a:off x="475488" y="3511296"/>
            <a:ext cx="6121908" cy="548640"/>
          </a:xfrm>
          <a:prstGeom prst="rect">
            <a:avLst/>
          </a:prstGeom>
          <a:noFill/>
          <a:ln/>
        </p:spPr>
        <p:txBody>
          <a:bodyPr wrap="square" rtlCol="0" anchor="ctr"/>
          <a:lstStyle/>
          <a:p>
            <a:pPr marL="0" indent="0">
              <a:buNone/>
            </a:pPr>
            <a:r>
              <a:rPr lang="en-US" sz="1050" dirty="0">
                <a:solidFill>
                  <a:srgbClr val="3D3D3D"/>
                </a:solidFill>
                <a:latin typeface="Calibri" pitchFamily="34" charset="0"/>
                <a:ea typeface="Calibri" pitchFamily="34" charset="-122"/>
                <a:cs typeface="Calibri" pitchFamily="34" charset="-120"/>
              </a:rPr>
              <a:t>Il ricambio del personale ha permesso di riorganizzare i servizi con la possibilità di ridurre n. 2 unità impiegate (n. 1 Segretario Comunale e n. 1 Collaboratore amm./contabile).</a:t>
            </a:r>
            <a:endParaRPr lang="en-US" sz="1050" dirty="0"/>
          </a:p>
        </p:txBody>
      </p:sp>
      <p:sp>
        <p:nvSpPr>
          <p:cNvPr id="28" name="Text 26"/>
          <p:cNvSpPr/>
          <p:nvPr/>
        </p:nvSpPr>
        <p:spPr>
          <a:xfrm>
            <a:off x="475488" y="4078224"/>
            <a:ext cx="6583680" cy="292608"/>
          </a:xfrm>
          <a:prstGeom prst="rect">
            <a:avLst/>
          </a:prstGeom>
          <a:noFill/>
          <a:ln/>
        </p:spPr>
        <p:txBody>
          <a:bodyPr wrap="square" rtlCol="0" anchor="ctr"/>
          <a:lstStyle/>
          <a:p>
            <a:pPr marL="0" indent="0">
              <a:buNone/>
            </a:pPr>
            <a:r>
              <a:rPr lang="en-US" sz="900" i="1" dirty="0">
                <a:solidFill>
                  <a:srgbClr val="6B7280"/>
                </a:solidFill>
                <a:latin typeface="Calibri" pitchFamily="34" charset="0"/>
                <a:ea typeface="Calibri" pitchFamily="34" charset="-122"/>
                <a:cs typeface="Calibri" pitchFamily="34" charset="-120"/>
              </a:rPr>
              <a:t>(In base al CCNL vigente)</a:t>
            </a:r>
            <a:endParaRPr lang="en-US" sz="900" dirty="0"/>
          </a:p>
        </p:txBody>
      </p:sp>
      <p:sp>
        <p:nvSpPr>
          <p:cNvPr id="29" name="Shape 27"/>
          <p:cNvSpPr/>
          <p:nvPr/>
        </p:nvSpPr>
        <p:spPr>
          <a:xfrm>
            <a:off x="6784848" y="3268980"/>
            <a:ext cx="1938528" cy="1248156"/>
          </a:xfrm>
          <a:prstGeom prst="rect">
            <a:avLst/>
          </a:prstGeom>
          <a:solidFill>
            <a:srgbClr val="F9E8EB"/>
          </a:solidFill>
          <a:ln w="10160">
            <a:solidFill>
              <a:srgbClr val="B81C2E"/>
            </a:solidFill>
            <a:prstDash val="solid"/>
          </a:ln>
        </p:spPr>
        <p:txBody>
          <a:bodyPr/>
          <a:lstStyle/>
          <a:p>
            <a:endParaRPr lang="en-US"/>
          </a:p>
        </p:txBody>
      </p:sp>
      <p:sp>
        <p:nvSpPr>
          <p:cNvPr id="30" name="Text 28"/>
          <p:cNvSpPr/>
          <p:nvPr/>
        </p:nvSpPr>
        <p:spPr>
          <a:xfrm>
            <a:off x="6784848" y="3255485"/>
            <a:ext cx="1938528" cy="457200"/>
          </a:xfrm>
          <a:prstGeom prst="rect">
            <a:avLst/>
          </a:prstGeom>
          <a:noFill/>
          <a:ln/>
        </p:spPr>
        <p:txBody>
          <a:bodyPr wrap="square" rtlCol="0" anchor="ctr"/>
          <a:lstStyle/>
          <a:p>
            <a:pPr marL="0" indent="0" algn="ctr">
              <a:buNone/>
            </a:pPr>
            <a:r>
              <a:rPr lang="en-US" sz="900" b="1" dirty="0">
                <a:solidFill>
                  <a:srgbClr val="B81C2E"/>
                </a:solidFill>
                <a:latin typeface="Calibri" pitchFamily="34" charset="0"/>
                <a:ea typeface="Calibri" pitchFamily="34" charset="-122"/>
                <a:cs typeface="Calibri" pitchFamily="34" charset="-120"/>
              </a:rPr>
              <a:t>Risparmio</a:t>
            </a:r>
            <a:endParaRPr lang="en-US" sz="900" dirty="0"/>
          </a:p>
          <a:p>
            <a:pPr marL="0" indent="0" algn="ctr">
              <a:buNone/>
            </a:pPr>
            <a:r>
              <a:rPr lang="en-US" sz="900" b="1" dirty="0">
                <a:solidFill>
                  <a:srgbClr val="B81C2E"/>
                </a:solidFill>
                <a:latin typeface="Calibri" pitchFamily="34" charset="0"/>
                <a:ea typeface="Calibri" pitchFamily="34" charset="-122"/>
                <a:cs typeface="Calibri" pitchFamily="34" charset="-120"/>
              </a:rPr>
              <a:t>stimato</a:t>
            </a:r>
            <a:endParaRPr lang="en-US" sz="900" dirty="0"/>
          </a:p>
        </p:txBody>
      </p:sp>
      <p:sp>
        <p:nvSpPr>
          <p:cNvPr id="31" name="Text 29"/>
          <p:cNvSpPr/>
          <p:nvPr/>
        </p:nvSpPr>
        <p:spPr>
          <a:xfrm>
            <a:off x="6784848" y="3639312"/>
            <a:ext cx="1938528" cy="457200"/>
          </a:xfrm>
          <a:prstGeom prst="rect">
            <a:avLst/>
          </a:prstGeom>
          <a:noFill/>
          <a:ln/>
        </p:spPr>
        <p:txBody>
          <a:bodyPr wrap="square" rtlCol="0" anchor="ctr"/>
          <a:lstStyle/>
          <a:p>
            <a:pPr marL="0" indent="0" algn="ctr">
              <a:buNone/>
            </a:pPr>
            <a:r>
              <a:rPr lang="en-US" sz="1400" b="1" dirty="0">
                <a:solidFill>
                  <a:srgbClr val="B81C2E"/>
                </a:solidFill>
                <a:latin typeface="Calibri" pitchFamily="34" charset="0"/>
                <a:ea typeface="Calibri" pitchFamily="34" charset="-122"/>
                <a:cs typeface="Calibri" pitchFamily="34" charset="-120"/>
              </a:rPr>
              <a:t>ca. € 150.000</a:t>
            </a:r>
            <a:endParaRPr lang="en-US" sz="1400" dirty="0"/>
          </a:p>
        </p:txBody>
      </p:sp>
      <p:sp>
        <p:nvSpPr>
          <p:cNvPr id="32" name="Text 30"/>
          <p:cNvSpPr/>
          <p:nvPr/>
        </p:nvSpPr>
        <p:spPr>
          <a:xfrm>
            <a:off x="6784848" y="4078224"/>
            <a:ext cx="1938528" cy="274320"/>
          </a:xfrm>
          <a:prstGeom prst="rect">
            <a:avLst/>
          </a:prstGeom>
          <a:noFill/>
          <a:ln/>
        </p:spPr>
        <p:txBody>
          <a:bodyPr wrap="square"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all'anno</a:t>
            </a:r>
            <a:endParaRPr lang="en-US" sz="9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Dislocazione del Personale sul Territorio</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914400"/>
            <a:ext cx="8540496" cy="877824"/>
          </a:xfrm>
          <a:prstGeom prst="rect">
            <a:avLst/>
          </a:prstGeom>
          <a:solidFill>
            <a:srgbClr val="F9E8EB"/>
          </a:solidFill>
          <a:ln w="1270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914400"/>
            <a:ext cx="50292" cy="877824"/>
          </a:xfrm>
          <a:prstGeom prst="rect">
            <a:avLst/>
          </a:prstGeom>
          <a:solidFill>
            <a:srgbClr val="6E0D1A"/>
          </a:solidFill>
          <a:ln w="12700">
            <a:solidFill>
              <a:srgbClr val="6E0D1A"/>
            </a:solidFill>
            <a:prstDash val="solid"/>
          </a:ln>
        </p:spPr>
        <p:txBody>
          <a:bodyPr/>
          <a:lstStyle/>
          <a:p>
            <a:endParaRPr lang="en-US"/>
          </a:p>
        </p:txBody>
      </p:sp>
      <p:sp>
        <p:nvSpPr>
          <p:cNvPr id="10" name="Text 8"/>
          <p:cNvSpPr/>
          <p:nvPr/>
        </p:nvSpPr>
        <p:spPr>
          <a:xfrm>
            <a:off x="475488" y="969264"/>
            <a:ext cx="4572000" cy="329184"/>
          </a:xfrm>
          <a:prstGeom prst="rect">
            <a:avLst/>
          </a:prstGeom>
          <a:noFill/>
          <a:ln/>
        </p:spPr>
        <p:txBody>
          <a:bodyPr wrap="square" rtlCol="0" anchor="ctr"/>
          <a:lstStyle/>
          <a:p>
            <a:pPr marL="0" indent="0">
              <a:buNone/>
            </a:pPr>
            <a:r>
              <a:rPr lang="en-US" sz="1300" b="1" dirty="0">
                <a:solidFill>
                  <a:srgbClr val="6E0D1A"/>
                </a:solidFill>
                <a:latin typeface="Calibri" pitchFamily="34" charset="0"/>
                <a:ea typeface="Calibri" pitchFamily="34" charset="-122"/>
                <a:cs typeface="Calibri" pitchFamily="34" charset="-120"/>
              </a:rPr>
              <a:t>FAVER  —  Sede Centrale</a:t>
            </a:r>
            <a:endParaRPr lang="en-US" sz="1300" dirty="0"/>
          </a:p>
        </p:txBody>
      </p:sp>
      <p:sp>
        <p:nvSpPr>
          <p:cNvPr id="11" name="Text 9"/>
          <p:cNvSpPr/>
          <p:nvPr/>
        </p:nvSpPr>
        <p:spPr>
          <a:xfrm>
            <a:off x="475488" y="1335024"/>
            <a:ext cx="6400800" cy="420624"/>
          </a:xfrm>
          <a:prstGeom prst="rect">
            <a:avLst/>
          </a:prstGeom>
          <a:noFill/>
          <a:ln/>
        </p:spPr>
        <p:txBody>
          <a:bodyPr wrap="square" rtlCol="0" anchor="ctr"/>
          <a:lstStyle/>
          <a:p>
            <a:pPr marL="0" indent="0">
              <a:buNone/>
            </a:pPr>
            <a:r>
              <a:rPr lang="en-US" sz="1000" dirty="0">
                <a:solidFill>
                  <a:srgbClr val="3D3D3D"/>
                </a:solidFill>
                <a:latin typeface="Calibri" pitchFamily="34" charset="0"/>
                <a:ea typeface="Calibri" pitchFamily="34" charset="-122"/>
                <a:cs typeface="Calibri" pitchFamily="34" charset="-120"/>
              </a:rPr>
              <a:t>Tutti i servizi, dal lunedì al venerdì</a:t>
            </a:r>
            <a:endParaRPr lang="en-US" sz="1000" dirty="0"/>
          </a:p>
        </p:txBody>
      </p:sp>
      <p:sp>
        <p:nvSpPr>
          <p:cNvPr id="12" name="Shape 10"/>
          <p:cNvSpPr/>
          <p:nvPr/>
        </p:nvSpPr>
        <p:spPr>
          <a:xfrm>
            <a:off x="7114032" y="1078992"/>
            <a:ext cx="1572768" cy="530352"/>
          </a:xfrm>
          <a:prstGeom prst="rect">
            <a:avLst/>
          </a:prstGeom>
          <a:solidFill>
            <a:srgbClr val="B81C2E"/>
          </a:solidFill>
          <a:ln w="12700">
            <a:solidFill>
              <a:srgbClr val="B81C2E"/>
            </a:solidFill>
            <a:prstDash val="solid"/>
          </a:ln>
        </p:spPr>
        <p:txBody>
          <a:bodyPr/>
          <a:lstStyle/>
          <a:p>
            <a:endParaRPr lang="en-US"/>
          </a:p>
        </p:txBody>
      </p:sp>
      <p:sp>
        <p:nvSpPr>
          <p:cNvPr id="13" name="Text 11"/>
          <p:cNvSpPr/>
          <p:nvPr/>
        </p:nvSpPr>
        <p:spPr>
          <a:xfrm>
            <a:off x="7114032" y="1078992"/>
            <a:ext cx="1572768" cy="530352"/>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Orario completo</a:t>
            </a:r>
            <a:endParaRPr lang="en-US" sz="900" dirty="0"/>
          </a:p>
        </p:txBody>
      </p:sp>
      <p:sp>
        <p:nvSpPr>
          <p:cNvPr id="14" name="Shape 12"/>
          <p:cNvSpPr/>
          <p:nvPr/>
        </p:nvSpPr>
        <p:spPr>
          <a:xfrm>
            <a:off x="301752" y="1901952"/>
            <a:ext cx="8540496" cy="87782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301752" y="1901952"/>
            <a:ext cx="50292" cy="877824"/>
          </a:xfrm>
          <a:prstGeom prst="rect">
            <a:avLst/>
          </a:prstGeom>
          <a:solidFill>
            <a:srgbClr val="B81C2E"/>
          </a:solidFill>
          <a:ln w="12700">
            <a:solidFill>
              <a:srgbClr val="B81C2E"/>
            </a:solidFill>
            <a:prstDash val="solid"/>
          </a:ln>
        </p:spPr>
        <p:txBody>
          <a:bodyPr/>
          <a:lstStyle/>
          <a:p>
            <a:endParaRPr lang="en-US"/>
          </a:p>
        </p:txBody>
      </p:sp>
      <p:sp>
        <p:nvSpPr>
          <p:cNvPr id="16" name="Text 14"/>
          <p:cNvSpPr/>
          <p:nvPr/>
        </p:nvSpPr>
        <p:spPr>
          <a:xfrm>
            <a:off x="475488" y="1956816"/>
            <a:ext cx="4572000" cy="329184"/>
          </a:xfrm>
          <a:prstGeom prst="rect">
            <a:avLst/>
          </a:prstGeom>
          <a:noFill/>
          <a:ln/>
        </p:spPr>
        <p:txBody>
          <a:bodyPr wrap="square" rtlCol="0" anchor="ctr"/>
          <a:lstStyle/>
          <a:p>
            <a:pPr marL="0" indent="0">
              <a:buNone/>
            </a:pPr>
            <a:r>
              <a:rPr lang="en-US" sz="1300" b="1" dirty="0">
                <a:solidFill>
                  <a:srgbClr val="B81C2E"/>
                </a:solidFill>
                <a:latin typeface="Calibri" pitchFamily="34" charset="0"/>
                <a:ea typeface="Calibri" pitchFamily="34" charset="-122"/>
                <a:cs typeface="Calibri" pitchFamily="34" charset="-120"/>
              </a:rPr>
              <a:t>GRAUNO  —  Sportello</a:t>
            </a:r>
            <a:endParaRPr lang="en-US" sz="1300" dirty="0"/>
          </a:p>
        </p:txBody>
      </p:sp>
      <p:sp>
        <p:nvSpPr>
          <p:cNvPr id="17" name="Text 15"/>
          <p:cNvSpPr/>
          <p:nvPr/>
        </p:nvSpPr>
        <p:spPr>
          <a:xfrm>
            <a:off x="475488" y="2322576"/>
            <a:ext cx="6400800" cy="420624"/>
          </a:xfrm>
          <a:prstGeom prst="rect">
            <a:avLst/>
          </a:prstGeom>
          <a:noFill/>
          <a:ln/>
        </p:spPr>
        <p:txBody>
          <a:bodyPr wrap="square" rtlCol="0" anchor="ctr"/>
          <a:lstStyle/>
          <a:p>
            <a:pPr marL="0" indent="0">
              <a:buNone/>
            </a:pPr>
            <a:r>
              <a:rPr lang="en-US" sz="1000" dirty="0">
                <a:solidFill>
                  <a:srgbClr val="3D3D3D"/>
                </a:solidFill>
                <a:latin typeface="Calibri" pitchFamily="34" charset="0"/>
                <a:ea typeface="Calibri" pitchFamily="34" charset="-122"/>
                <a:cs typeface="Calibri" pitchFamily="34" charset="-120"/>
              </a:rPr>
              <a:t>Segreteria:  ½ giornata/settimana</a:t>
            </a:r>
            <a:endParaRPr lang="en-US" sz="1000" dirty="0"/>
          </a:p>
          <a:p>
            <a:pPr marL="0" indent="0">
              <a:buNone/>
            </a:pPr>
            <a:r>
              <a:rPr lang="en-US" sz="1000" dirty="0">
                <a:solidFill>
                  <a:srgbClr val="3D3D3D"/>
                </a:solidFill>
                <a:latin typeface="Calibri" pitchFamily="34" charset="0"/>
                <a:ea typeface="Calibri" pitchFamily="34" charset="-122"/>
                <a:cs typeface="Calibri" pitchFamily="34" charset="-120"/>
              </a:rPr>
              <a:t>Ufficio Tecnico:  2 ore/settimana</a:t>
            </a:r>
            <a:endParaRPr lang="en-US" sz="1000" dirty="0"/>
          </a:p>
        </p:txBody>
      </p:sp>
      <p:sp>
        <p:nvSpPr>
          <p:cNvPr id="18" name="Shape 16"/>
          <p:cNvSpPr/>
          <p:nvPr/>
        </p:nvSpPr>
        <p:spPr>
          <a:xfrm>
            <a:off x="7114032" y="2066544"/>
            <a:ext cx="1572768" cy="530352"/>
          </a:xfrm>
          <a:prstGeom prst="rect">
            <a:avLst/>
          </a:prstGeom>
          <a:solidFill>
            <a:srgbClr val="E4E6EA"/>
          </a:solidFill>
          <a:ln w="12700">
            <a:solidFill>
              <a:srgbClr val="E4E6EA"/>
            </a:solidFill>
            <a:prstDash val="solid"/>
          </a:ln>
        </p:spPr>
        <p:txBody>
          <a:bodyPr/>
          <a:lstStyle/>
          <a:p>
            <a:endParaRPr lang="en-US"/>
          </a:p>
        </p:txBody>
      </p:sp>
      <p:sp>
        <p:nvSpPr>
          <p:cNvPr id="19" name="Text 17"/>
          <p:cNvSpPr/>
          <p:nvPr/>
        </p:nvSpPr>
        <p:spPr>
          <a:xfrm>
            <a:off x="7114032" y="2066544"/>
            <a:ext cx="1572768" cy="530352"/>
          </a:xfrm>
          <a:prstGeom prst="rect">
            <a:avLst/>
          </a:prstGeom>
          <a:noFill/>
          <a:ln/>
        </p:spPr>
        <p:txBody>
          <a:bodyPr wrap="square" rtlCol="0" anchor="ctr"/>
          <a:lstStyle/>
          <a:p>
            <a:pPr marL="0" indent="0" algn="ctr">
              <a:buNone/>
            </a:pPr>
            <a:r>
              <a:rPr lang="en-US" sz="900" b="1" dirty="0">
                <a:solidFill>
                  <a:srgbClr val="6B7280"/>
                </a:solidFill>
                <a:latin typeface="Calibri" pitchFamily="34" charset="0"/>
                <a:ea typeface="Calibri" pitchFamily="34" charset="-122"/>
                <a:cs typeface="Calibri" pitchFamily="34" charset="-120"/>
              </a:rPr>
              <a:t>Sportello</a:t>
            </a:r>
            <a:endParaRPr lang="en-US" sz="900" dirty="0"/>
          </a:p>
        </p:txBody>
      </p:sp>
      <p:sp>
        <p:nvSpPr>
          <p:cNvPr id="20" name="Shape 18"/>
          <p:cNvSpPr/>
          <p:nvPr/>
        </p:nvSpPr>
        <p:spPr>
          <a:xfrm>
            <a:off x="301752" y="2889504"/>
            <a:ext cx="8540496" cy="87782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1" name="Shape 19"/>
          <p:cNvSpPr/>
          <p:nvPr/>
        </p:nvSpPr>
        <p:spPr>
          <a:xfrm>
            <a:off x="301752" y="2889504"/>
            <a:ext cx="50292" cy="877824"/>
          </a:xfrm>
          <a:prstGeom prst="rect">
            <a:avLst/>
          </a:prstGeom>
          <a:solidFill>
            <a:srgbClr val="B81C2E"/>
          </a:solidFill>
          <a:ln w="12700">
            <a:solidFill>
              <a:srgbClr val="B81C2E"/>
            </a:solidFill>
            <a:prstDash val="solid"/>
          </a:ln>
        </p:spPr>
        <p:txBody>
          <a:bodyPr/>
          <a:lstStyle/>
          <a:p>
            <a:endParaRPr lang="en-US"/>
          </a:p>
        </p:txBody>
      </p:sp>
      <p:sp>
        <p:nvSpPr>
          <p:cNvPr id="22" name="Text 20"/>
          <p:cNvSpPr/>
          <p:nvPr/>
        </p:nvSpPr>
        <p:spPr>
          <a:xfrm>
            <a:off x="475488" y="2944368"/>
            <a:ext cx="4572000" cy="329184"/>
          </a:xfrm>
          <a:prstGeom prst="rect">
            <a:avLst/>
          </a:prstGeom>
          <a:noFill/>
          <a:ln/>
        </p:spPr>
        <p:txBody>
          <a:bodyPr wrap="square" rtlCol="0" anchor="ctr"/>
          <a:lstStyle/>
          <a:p>
            <a:pPr marL="0" indent="0">
              <a:buNone/>
            </a:pPr>
            <a:r>
              <a:rPr lang="en-US" sz="1300" b="1" dirty="0">
                <a:solidFill>
                  <a:srgbClr val="B81C2E"/>
                </a:solidFill>
                <a:latin typeface="Calibri" pitchFamily="34" charset="0"/>
                <a:ea typeface="Calibri" pitchFamily="34" charset="-122"/>
                <a:cs typeface="Calibri" pitchFamily="34" charset="-120"/>
              </a:rPr>
              <a:t>GRUMES  —  Sportello</a:t>
            </a:r>
            <a:endParaRPr lang="en-US" sz="1300" dirty="0"/>
          </a:p>
        </p:txBody>
      </p:sp>
      <p:sp>
        <p:nvSpPr>
          <p:cNvPr id="23" name="Text 21"/>
          <p:cNvSpPr/>
          <p:nvPr/>
        </p:nvSpPr>
        <p:spPr>
          <a:xfrm>
            <a:off x="475488" y="3310128"/>
            <a:ext cx="6400800" cy="420624"/>
          </a:xfrm>
          <a:prstGeom prst="rect">
            <a:avLst/>
          </a:prstGeom>
          <a:noFill/>
          <a:ln/>
        </p:spPr>
        <p:txBody>
          <a:bodyPr wrap="square" rtlCol="0" anchor="ctr"/>
          <a:lstStyle/>
          <a:p>
            <a:pPr marL="0" indent="0">
              <a:buNone/>
            </a:pPr>
            <a:r>
              <a:rPr lang="en-US" sz="1000" dirty="0">
                <a:solidFill>
                  <a:srgbClr val="3D3D3D"/>
                </a:solidFill>
                <a:latin typeface="Calibri" pitchFamily="34" charset="0"/>
                <a:ea typeface="Calibri" pitchFamily="34" charset="-122"/>
                <a:cs typeface="Calibri" pitchFamily="34" charset="-120"/>
              </a:rPr>
              <a:t>Segreteria:  ½ giornata × 3 volte/settimana</a:t>
            </a:r>
            <a:endParaRPr lang="en-US" sz="1000" dirty="0"/>
          </a:p>
          <a:p>
            <a:pPr marL="0" indent="0">
              <a:buNone/>
            </a:pPr>
            <a:r>
              <a:rPr lang="en-US" sz="1000" dirty="0">
                <a:solidFill>
                  <a:srgbClr val="3D3D3D"/>
                </a:solidFill>
                <a:latin typeface="Calibri" pitchFamily="34" charset="0"/>
                <a:ea typeface="Calibri" pitchFamily="34" charset="-122"/>
                <a:cs typeface="Calibri" pitchFamily="34" charset="-120"/>
              </a:rPr>
              <a:t>Ufficio Tecnico:  ½ giornata × 2 volte/settimana</a:t>
            </a:r>
            <a:endParaRPr lang="en-US" sz="1000" dirty="0"/>
          </a:p>
        </p:txBody>
      </p:sp>
      <p:sp>
        <p:nvSpPr>
          <p:cNvPr id="24" name="Shape 22"/>
          <p:cNvSpPr/>
          <p:nvPr/>
        </p:nvSpPr>
        <p:spPr>
          <a:xfrm>
            <a:off x="7114032" y="3054096"/>
            <a:ext cx="1572768" cy="530352"/>
          </a:xfrm>
          <a:prstGeom prst="rect">
            <a:avLst/>
          </a:prstGeom>
          <a:solidFill>
            <a:srgbClr val="E4E6EA"/>
          </a:solidFill>
          <a:ln w="12700">
            <a:solidFill>
              <a:srgbClr val="E4E6EA"/>
            </a:solidFill>
            <a:prstDash val="solid"/>
          </a:ln>
        </p:spPr>
        <p:txBody>
          <a:bodyPr/>
          <a:lstStyle/>
          <a:p>
            <a:endParaRPr lang="en-US"/>
          </a:p>
        </p:txBody>
      </p:sp>
      <p:sp>
        <p:nvSpPr>
          <p:cNvPr id="25" name="Text 23"/>
          <p:cNvSpPr/>
          <p:nvPr/>
        </p:nvSpPr>
        <p:spPr>
          <a:xfrm>
            <a:off x="7114032" y="3054096"/>
            <a:ext cx="1572768" cy="530352"/>
          </a:xfrm>
          <a:prstGeom prst="rect">
            <a:avLst/>
          </a:prstGeom>
          <a:noFill/>
          <a:ln/>
        </p:spPr>
        <p:txBody>
          <a:bodyPr wrap="square" rtlCol="0" anchor="ctr"/>
          <a:lstStyle/>
          <a:p>
            <a:pPr marL="0" indent="0" algn="ctr">
              <a:buNone/>
            </a:pPr>
            <a:r>
              <a:rPr lang="en-US" sz="900" b="1" dirty="0">
                <a:solidFill>
                  <a:srgbClr val="6B7280"/>
                </a:solidFill>
                <a:latin typeface="Calibri" pitchFamily="34" charset="0"/>
                <a:ea typeface="Calibri" pitchFamily="34" charset="-122"/>
                <a:cs typeface="Calibri" pitchFamily="34" charset="-120"/>
              </a:rPr>
              <a:t>Sportello</a:t>
            </a:r>
            <a:endParaRPr lang="en-US" sz="900" dirty="0"/>
          </a:p>
        </p:txBody>
      </p:sp>
      <p:sp>
        <p:nvSpPr>
          <p:cNvPr id="26" name="Shape 24"/>
          <p:cNvSpPr/>
          <p:nvPr/>
        </p:nvSpPr>
        <p:spPr>
          <a:xfrm>
            <a:off x="301752" y="3877056"/>
            <a:ext cx="8540496" cy="87782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7" name="Shape 25"/>
          <p:cNvSpPr/>
          <p:nvPr/>
        </p:nvSpPr>
        <p:spPr>
          <a:xfrm>
            <a:off x="301752" y="3877056"/>
            <a:ext cx="50292" cy="877824"/>
          </a:xfrm>
          <a:prstGeom prst="rect">
            <a:avLst/>
          </a:prstGeom>
          <a:solidFill>
            <a:srgbClr val="B81C2E"/>
          </a:solidFill>
          <a:ln w="12700">
            <a:solidFill>
              <a:srgbClr val="B81C2E"/>
            </a:solidFill>
            <a:prstDash val="solid"/>
          </a:ln>
        </p:spPr>
        <p:txBody>
          <a:bodyPr/>
          <a:lstStyle/>
          <a:p>
            <a:endParaRPr lang="en-US"/>
          </a:p>
        </p:txBody>
      </p:sp>
      <p:sp>
        <p:nvSpPr>
          <p:cNvPr id="28" name="Text 26"/>
          <p:cNvSpPr/>
          <p:nvPr/>
        </p:nvSpPr>
        <p:spPr>
          <a:xfrm>
            <a:off x="475488" y="3931920"/>
            <a:ext cx="4572000" cy="329184"/>
          </a:xfrm>
          <a:prstGeom prst="rect">
            <a:avLst/>
          </a:prstGeom>
          <a:noFill/>
          <a:ln/>
        </p:spPr>
        <p:txBody>
          <a:bodyPr wrap="square" rtlCol="0" anchor="ctr"/>
          <a:lstStyle/>
          <a:p>
            <a:pPr marL="0" indent="0">
              <a:buNone/>
            </a:pPr>
            <a:r>
              <a:rPr lang="en-US" sz="1300" b="1" dirty="0">
                <a:solidFill>
                  <a:srgbClr val="B81C2E"/>
                </a:solidFill>
                <a:latin typeface="Calibri" pitchFamily="34" charset="0"/>
                <a:ea typeface="Calibri" pitchFamily="34" charset="-122"/>
                <a:cs typeface="Calibri" pitchFamily="34" charset="-120"/>
              </a:rPr>
              <a:t>VALDA  —  Sportello</a:t>
            </a:r>
            <a:endParaRPr lang="en-US" sz="1300" dirty="0"/>
          </a:p>
        </p:txBody>
      </p:sp>
      <p:sp>
        <p:nvSpPr>
          <p:cNvPr id="29" name="Text 27"/>
          <p:cNvSpPr/>
          <p:nvPr/>
        </p:nvSpPr>
        <p:spPr>
          <a:xfrm>
            <a:off x="475488" y="4297680"/>
            <a:ext cx="6400800" cy="420624"/>
          </a:xfrm>
          <a:prstGeom prst="rect">
            <a:avLst/>
          </a:prstGeom>
          <a:noFill/>
          <a:ln/>
        </p:spPr>
        <p:txBody>
          <a:bodyPr wrap="square" rtlCol="0" anchor="ctr"/>
          <a:lstStyle/>
          <a:p>
            <a:pPr marL="0" indent="0">
              <a:buNone/>
            </a:pPr>
            <a:r>
              <a:rPr lang="en-US" sz="1000" dirty="0">
                <a:solidFill>
                  <a:srgbClr val="3D3D3D"/>
                </a:solidFill>
                <a:latin typeface="Calibri" pitchFamily="34" charset="0"/>
                <a:ea typeface="Calibri" pitchFamily="34" charset="-122"/>
                <a:cs typeface="Calibri" pitchFamily="34" charset="-120"/>
              </a:rPr>
              <a:t>Segreteria:  ½ giornata/settimana</a:t>
            </a:r>
            <a:endParaRPr lang="en-US" sz="1000" dirty="0"/>
          </a:p>
          <a:p>
            <a:pPr marL="0" indent="0">
              <a:buNone/>
            </a:pPr>
            <a:r>
              <a:rPr lang="en-US" sz="1000" dirty="0">
                <a:solidFill>
                  <a:srgbClr val="3D3D3D"/>
                </a:solidFill>
                <a:latin typeface="Calibri" pitchFamily="34" charset="0"/>
                <a:ea typeface="Calibri" pitchFamily="34" charset="-122"/>
                <a:cs typeface="Calibri" pitchFamily="34" charset="-120"/>
              </a:rPr>
              <a:t>Ufficio Tecnico:  2 ore/settimana</a:t>
            </a:r>
            <a:endParaRPr lang="en-US" sz="1000" dirty="0"/>
          </a:p>
        </p:txBody>
      </p:sp>
      <p:sp>
        <p:nvSpPr>
          <p:cNvPr id="30" name="Shape 28"/>
          <p:cNvSpPr/>
          <p:nvPr/>
        </p:nvSpPr>
        <p:spPr>
          <a:xfrm>
            <a:off x="7114032" y="4041648"/>
            <a:ext cx="1572768" cy="530352"/>
          </a:xfrm>
          <a:prstGeom prst="rect">
            <a:avLst/>
          </a:prstGeom>
          <a:solidFill>
            <a:srgbClr val="E4E6EA"/>
          </a:solidFill>
          <a:ln w="12700">
            <a:solidFill>
              <a:srgbClr val="E4E6EA"/>
            </a:solidFill>
            <a:prstDash val="solid"/>
          </a:ln>
        </p:spPr>
        <p:txBody>
          <a:bodyPr/>
          <a:lstStyle/>
          <a:p>
            <a:endParaRPr lang="en-US"/>
          </a:p>
        </p:txBody>
      </p:sp>
      <p:sp>
        <p:nvSpPr>
          <p:cNvPr id="31" name="Text 29"/>
          <p:cNvSpPr/>
          <p:nvPr/>
        </p:nvSpPr>
        <p:spPr>
          <a:xfrm>
            <a:off x="7114032" y="4041648"/>
            <a:ext cx="1572768" cy="530352"/>
          </a:xfrm>
          <a:prstGeom prst="rect">
            <a:avLst/>
          </a:prstGeom>
          <a:noFill/>
          <a:ln/>
        </p:spPr>
        <p:txBody>
          <a:bodyPr wrap="square" rtlCol="0" anchor="ctr"/>
          <a:lstStyle/>
          <a:p>
            <a:pPr marL="0" indent="0" algn="ctr">
              <a:buNone/>
            </a:pPr>
            <a:r>
              <a:rPr lang="en-US" sz="900" b="1" dirty="0">
                <a:solidFill>
                  <a:srgbClr val="6B7280"/>
                </a:solidFill>
                <a:latin typeface="Calibri" pitchFamily="34" charset="0"/>
                <a:ea typeface="Calibri" pitchFamily="34" charset="-122"/>
                <a:cs typeface="Calibri" pitchFamily="34" charset="-120"/>
              </a:rPr>
              <a:t>Sportello</a:t>
            </a:r>
            <a:endParaRPr lang="en-US" sz="9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64592" y="-18288"/>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75609"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Il Contributo della Regione </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45720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La fusione ha portato un importante sostegno finanziario della Regione Autonoma Trentino-Alto Adige.</a:t>
            </a:r>
            <a:endParaRPr lang="en-US" sz="1200" dirty="0"/>
          </a:p>
        </p:txBody>
      </p:sp>
      <p:sp>
        <p:nvSpPr>
          <p:cNvPr id="9" name="Shape 7"/>
          <p:cNvSpPr/>
          <p:nvPr/>
        </p:nvSpPr>
        <p:spPr>
          <a:xfrm>
            <a:off x="1005840" y="1444752"/>
            <a:ext cx="7132320" cy="2414016"/>
          </a:xfrm>
          <a:prstGeom prst="rect">
            <a:avLst/>
          </a:prstGeom>
          <a:solidFill>
            <a:srgbClr val="F9E8EB"/>
          </a:solidFill>
          <a:ln w="1524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1005840" y="1444752"/>
            <a:ext cx="7132320" cy="50292"/>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1133856" y="1554480"/>
            <a:ext cx="6876288" cy="438912"/>
          </a:xfrm>
          <a:prstGeom prst="rect">
            <a:avLst/>
          </a:prstGeom>
          <a:noFill/>
          <a:ln/>
        </p:spPr>
        <p:txBody>
          <a:bodyPr wrap="square" rtlCol="0" anchor="ctr"/>
          <a:lstStyle/>
          <a:p>
            <a:pPr marL="0" indent="0" algn="ctr">
              <a:buNone/>
            </a:pPr>
            <a:r>
              <a:rPr lang="en-US" sz="1600" b="1" dirty="0">
                <a:solidFill>
                  <a:srgbClr val="B81C2E"/>
                </a:solidFill>
                <a:latin typeface="Calibri" pitchFamily="34" charset="0"/>
                <a:ea typeface="Calibri" pitchFamily="34" charset="-122"/>
                <a:cs typeface="Calibri" pitchFamily="34" charset="-120"/>
              </a:rPr>
              <a:t>Contributo Ventennale</a:t>
            </a:r>
            <a:endParaRPr lang="en-US" sz="1600" dirty="0"/>
          </a:p>
        </p:txBody>
      </p:sp>
      <p:sp>
        <p:nvSpPr>
          <p:cNvPr id="12" name="Text 10"/>
          <p:cNvSpPr/>
          <p:nvPr/>
        </p:nvSpPr>
        <p:spPr>
          <a:xfrm>
            <a:off x="1005840" y="2048256"/>
            <a:ext cx="7132320" cy="914400"/>
          </a:xfrm>
          <a:prstGeom prst="rect">
            <a:avLst/>
          </a:prstGeom>
          <a:noFill/>
          <a:ln/>
        </p:spPr>
        <p:txBody>
          <a:bodyPr wrap="square" rtlCol="0" anchor="ctr"/>
          <a:lstStyle/>
          <a:p>
            <a:pPr marL="0" indent="0" algn="ctr">
              <a:buNone/>
            </a:pPr>
            <a:r>
              <a:rPr lang="en-US" sz="2800" b="1" dirty="0">
                <a:solidFill>
                  <a:srgbClr val="B81C2E"/>
                </a:solidFill>
                <a:latin typeface="Calibri" pitchFamily="34" charset="0"/>
                <a:ea typeface="Calibri" pitchFamily="34" charset="-122"/>
                <a:cs typeface="Calibri" pitchFamily="34" charset="-120"/>
              </a:rPr>
              <a:t>€ 175.000</a:t>
            </a:r>
            <a:endParaRPr lang="en-US" sz="2800" dirty="0"/>
          </a:p>
        </p:txBody>
      </p:sp>
      <p:sp>
        <p:nvSpPr>
          <p:cNvPr id="13" name="Text 11"/>
          <p:cNvSpPr/>
          <p:nvPr/>
        </p:nvSpPr>
        <p:spPr>
          <a:xfrm>
            <a:off x="1133856" y="3017520"/>
            <a:ext cx="6876288" cy="365760"/>
          </a:xfrm>
          <a:prstGeom prst="rect">
            <a:avLst/>
          </a:prstGeom>
          <a:noFill/>
          <a:ln/>
        </p:spPr>
        <p:txBody>
          <a:bodyPr wrap="square" rtlCol="0" anchor="ctr"/>
          <a:lstStyle/>
          <a:p>
            <a:pPr marL="0" indent="0" algn="ctr">
              <a:buNone/>
            </a:pPr>
            <a:r>
              <a:rPr lang="en-US" sz="1300" b="1" dirty="0">
                <a:solidFill>
                  <a:srgbClr val="6E0D1A"/>
                </a:solidFill>
                <a:latin typeface="Calibri" pitchFamily="34" charset="0"/>
                <a:ea typeface="Calibri" pitchFamily="34" charset="-122"/>
                <a:cs typeface="Calibri" pitchFamily="34" charset="-120"/>
              </a:rPr>
              <a:t>ogni anno per 20 anni  |  Periodo 2016 – 2035</a:t>
            </a:r>
            <a:endParaRPr lang="en-US" sz="1300" dirty="0"/>
          </a:p>
        </p:txBody>
      </p:sp>
      <p:sp>
        <p:nvSpPr>
          <p:cNvPr id="14" name="Shape 12"/>
          <p:cNvSpPr/>
          <p:nvPr/>
        </p:nvSpPr>
        <p:spPr>
          <a:xfrm>
            <a:off x="1005840" y="3986784"/>
            <a:ext cx="7132320" cy="658368"/>
          </a:xfrm>
          <a:prstGeom prst="rect">
            <a:avLst/>
          </a:prstGeom>
          <a:solidFill>
            <a:srgbClr val="B81C2E"/>
          </a:solidFill>
          <a:ln w="12700">
            <a:solidFill>
              <a:srgbClr val="B81C2E"/>
            </a:solidFill>
            <a:prstDash val="solid"/>
          </a:ln>
        </p:spPr>
        <p:txBody>
          <a:bodyPr/>
          <a:lstStyle/>
          <a:p>
            <a:endParaRPr lang="en-US"/>
          </a:p>
        </p:txBody>
      </p:sp>
      <p:sp>
        <p:nvSpPr>
          <p:cNvPr id="15" name="Text 13"/>
          <p:cNvSpPr/>
          <p:nvPr/>
        </p:nvSpPr>
        <p:spPr>
          <a:xfrm>
            <a:off x="1005840" y="3986784"/>
            <a:ext cx="7132320" cy="658368"/>
          </a:xfrm>
          <a:prstGeom prst="rect">
            <a:avLst/>
          </a:prstGeom>
          <a:noFill/>
          <a:ln/>
        </p:spPr>
        <p:txBody>
          <a:bodyPr wrap="square"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Totale complessivo ventennale:  circa € </a:t>
            </a:r>
            <a:r>
              <a:rPr lang="en-US" sz="1500" b="1" dirty="0" smtClean="0">
                <a:solidFill>
                  <a:srgbClr val="FFFFFF"/>
                </a:solidFill>
                <a:latin typeface="Calibri" pitchFamily="34" charset="0"/>
                <a:ea typeface="Calibri" pitchFamily="34" charset="-122"/>
                <a:cs typeface="Calibri" pitchFamily="34" charset="-120"/>
              </a:rPr>
              <a:t>3.800.000,00</a:t>
            </a:r>
            <a:endParaRPr lang="en-US" sz="15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Modalità di Assegnazione del Contributo — 2016/2025</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877824"/>
            <a:ext cx="8540496" cy="179222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77824"/>
            <a:ext cx="1828800" cy="1792224"/>
          </a:xfrm>
          <a:prstGeom prst="rect">
            <a:avLst/>
          </a:prstGeom>
          <a:solidFill>
            <a:srgbClr val="F9E8EB"/>
          </a:solidFill>
          <a:ln w="12700">
            <a:solidFill>
              <a:srgbClr val="F9E8EB"/>
            </a:solidFill>
            <a:prstDash val="solid"/>
          </a:ln>
        </p:spPr>
        <p:txBody>
          <a:bodyPr/>
          <a:lstStyle/>
          <a:p>
            <a:endParaRPr lang="en-US"/>
          </a:p>
        </p:txBody>
      </p:sp>
      <p:sp>
        <p:nvSpPr>
          <p:cNvPr id="10" name="Shape 8"/>
          <p:cNvSpPr/>
          <p:nvPr/>
        </p:nvSpPr>
        <p:spPr>
          <a:xfrm>
            <a:off x="301752" y="877824"/>
            <a:ext cx="50292" cy="1792224"/>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347472" y="1335024"/>
            <a:ext cx="1755648" cy="877824"/>
          </a:xfrm>
          <a:prstGeom prst="rect">
            <a:avLst/>
          </a:prstGeom>
          <a:noFill/>
          <a:ln/>
        </p:spPr>
        <p:txBody>
          <a:bodyPr wrap="square" rtlCol="0" anchor="ctr"/>
          <a:lstStyle/>
          <a:p>
            <a:pPr marL="0" indent="0" algn="ctr">
              <a:buNone/>
            </a:pPr>
            <a:r>
              <a:rPr lang="en-US" sz="1600" b="1" dirty="0">
                <a:solidFill>
                  <a:srgbClr val="B81C2E"/>
                </a:solidFill>
                <a:latin typeface="Calibri" pitchFamily="34" charset="0"/>
                <a:ea typeface="Calibri" pitchFamily="34" charset="-122"/>
                <a:cs typeface="Calibri" pitchFamily="34" charset="-120"/>
              </a:rPr>
              <a:t>2016 – 2020</a:t>
            </a:r>
            <a:endParaRPr lang="en-US" sz="1600" dirty="0"/>
          </a:p>
        </p:txBody>
      </p:sp>
      <p:sp>
        <p:nvSpPr>
          <p:cNvPr id="12" name="Text 10"/>
          <p:cNvSpPr/>
          <p:nvPr/>
        </p:nvSpPr>
        <p:spPr>
          <a:xfrm>
            <a:off x="2286000" y="987552"/>
            <a:ext cx="6400800" cy="365760"/>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Contributo annuo: € 175.000</a:t>
            </a:r>
            <a:endParaRPr lang="en-US" sz="1200" dirty="0"/>
          </a:p>
        </p:txBody>
      </p:sp>
      <p:sp>
        <p:nvSpPr>
          <p:cNvPr id="13" name="Text 11"/>
          <p:cNvSpPr/>
          <p:nvPr/>
        </p:nvSpPr>
        <p:spPr>
          <a:xfrm>
            <a:off x="2286000" y="1389888"/>
            <a:ext cx="6400800" cy="1170432"/>
          </a:xfrm>
          <a:prstGeom prst="rect">
            <a:avLst/>
          </a:prstGeom>
          <a:noFill/>
          <a:ln/>
        </p:spPr>
        <p:txBody>
          <a:bodyPr wrap="square" rtlCol="0" anchor="ctr"/>
          <a:lstStyle/>
          <a:p>
            <a:pPr marL="0" indent="0">
              <a:buNone/>
            </a:pPr>
            <a:r>
              <a:rPr lang="en-US" sz="1050" dirty="0">
                <a:solidFill>
                  <a:srgbClr val="3D3D3D"/>
                </a:solidFill>
                <a:latin typeface="Calibri" pitchFamily="34" charset="0"/>
                <a:ea typeface="Calibri" pitchFamily="34" charset="-122"/>
                <a:cs typeface="Calibri" pitchFamily="34" charset="-120"/>
              </a:rPr>
              <a:t>Ripartizione: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€ 87.500 sulla parte corrente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€ 87.500 sulla parte capitale, aumentata di 1/3 del contributo (€ 58.333,33)</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Totale parte capitale annua: € 133.333,33</a:t>
            </a:r>
            <a:endParaRPr lang="en-US" sz="1050" dirty="0"/>
          </a:p>
        </p:txBody>
      </p:sp>
      <p:sp>
        <p:nvSpPr>
          <p:cNvPr id="14" name="Shape 12"/>
          <p:cNvSpPr/>
          <p:nvPr/>
        </p:nvSpPr>
        <p:spPr>
          <a:xfrm>
            <a:off x="301752" y="2871216"/>
            <a:ext cx="8540496" cy="1792224"/>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301752" y="2871216"/>
            <a:ext cx="1828800" cy="1792224"/>
          </a:xfrm>
          <a:prstGeom prst="rect">
            <a:avLst/>
          </a:prstGeom>
          <a:solidFill>
            <a:srgbClr val="F9E8EB"/>
          </a:solidFill>
          <a:ln w="12700">
            <a:solidFill>
              <a:srgbClr val="F9E8EB"/>
            </a:solidFill>
            <a:prstDash val="solid"/>
          </a:ln>
        </p:spPr>
        <p:txBody>
          <a:bodyPr/>
          <a:lstStyle/>
          <a:p>
            <a:endParaRPr lang="en-US"/>
          </a:p>
        </p:txBody>
      </p:sp>
      <p:sp>
        <p:nvSpPr>
          <p:cNvPr id="16" name="Shape 14"/>
          <p:cNvSpPr/>
          <p:nvPr/>
        </p:nvSpPr>
        <p:spPr>
          <a:xfrm>
            <a:off x="301752" y="2871216"/>
            <a:ext cx="50292" cy="1792224"/>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347472" y="3328416"/>
            <a:ext cx="1755648" cy="877824"/>
          </a:xfrm>
          <a:prstGeom prst="rect">
            <a:avLst/>
          </a:prstGeom>
          <a:noFill/>
          <a:ln/>
        </p:spPr>
        <p:txBody>
          <a:bodyPr wrap="square" rtlCol="0" anchor="ctr"/>
          <a:lstStyle/>
          <a:p>
            <a:pPr marL="0" indent="0" algn="ctr">
              <a:buNone/>
            </a:pPr>
            <a:r>
              <a:rPr lang="en-US" sz="1600" b="1" dirty="0">
                <a:solidFill>
                  <a:srgbClr val="B81C2E"/>
                </a:solidFill>
                <a:latin typeface="Calibri" pitchFamily="34" charset="0"/>
                <a:ea typeface="Calibri" pitchFamily="34" charset="-122"/>
                <a:cs typeface="Calibri" pitchFamily="34" charset="-120"/>
              </a:rPr>
              <a:t>2021 – 2025</a:t>
            </a:r>
            <a:endParaRPr lang="en-US" sz="1600" dirty="0"/>
          </a:p>
        </p:txBody>
      </p:sp>
      <p:sp>
        <p:nvSpPr>
          <p:cNvPr id="18" name="Text 16"/>
          <p:cNvSpPr/>
          <p:nvPr/>
        </p:nvSpPr>
        <p:spPr>
          <a:xfrm>
            <a:off x="2286000" y="2980944"/>
            <a:ext cx="6400800" cy="365760"/>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Contributo annuo: € 175.000, diminuito annualmente del 5%</a:t>
            </a:r>
            <a:endParaRPr lang="en-US" sz="1200" dirty="0"/>
          </a:p>
        </p:txBody>
      </p:sp>
      <p:sp>
        <p:nvSpPr>
          <p:cNvPr id="19" name="Text 17"/>
          <p:cNvSpPr/>
          <p:nvPr/>
        </p:nvSpPr>
        <p:spPr>
          <a:xfrm>
            <a:off x="2286000" y="3383280"/>
            <a:ext cx="6400800" cy="1170432"/>
          </a:xfrm>
          <a:prstGeom prst="rect">
            <a:avLst/>
          </a:prstGeom>
          <a:noFill/>
          <a:ln/>
        </p:spPr>
        <p:txBody>
          <a:bodyPr wrap="square" rtlCol="0" anchor="ctr"/>
          <a:lstStyle/>
          <a:p>
            <a:pPr marL="0" indent="0">
              <a:buNone/>
            </a:pPr>
            <a:r>
              <a:rPr lang="en-US" sz="1050" dirty="0">
                <a:solidFill>
                  <a:srgbClr val="3D3D3D"/>
                </a:solidFill>
                <a:latin typeface="Calibri" pitchFamily="34" charset="0"/>
                <a:ea typeface="Calibri" pitchFamily="34" charset="-122"/>
                <a:cs typeface="Calibri" pitchFamily="34" charset="-120"/>
              </a:rPr>
              <a:t>Ripartizione: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Metà sulla parte corrente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Metà sulla parte capitale, aumentata di 1/3 del contributo</a:t>
            </a:r>
            <a:endParaRPr lang="en-US" sz="105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Modalità di Assegnazione del Contributo — 2026/2035</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877824"/>
            <a:ext cx="8540496" cy="166420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77824"/>
            <a:ext cx="1828800" cy="1664208"/>
          </a:xfrm>
          <a:prstGeom prst="rect">
            <a:avLst/>
          </a:prstGeom>
          <a:solidFill>
            <a:srgbClr val="F9E8EB"/>
          </a:solidFill>
          <a:ln w="12700">
            <a:solidFill>
              <a:srgbClr val="F9E8EB"/>
            </a:solidFill>
            <a:prstDash val="solid"/>
          </a:ln>
        </p:spPr>
        <p:txBody>
          <a:bodyPr/>
          <a:lstStyle/>
          <a:p>
            <a:endParaRPr lang="en-US"/>
          </a:p>
        </p:txBody>
      </p:sp>
      <p:sp>
        <p:nvSpPr>
          <p:cNvPr id="10" name="Shape 8"/>
          <p:cNvSpPr/>
          <p:nvPr/>
        </p:nvSpPr>
        <p:spPr>
          <a:xfrm>
            <a:off x="301752" y="877824"/>
            <a:ext cx="50292" cy="1664208"/>
          </a:xfrm>
          <a:prstGeom prst="rect">
            <a:avLst/>
          </a:prstGeom>
          <a:solidFill>
            <a:srgbClr val="B81C2E"/>
          </a:solidFill>
          <a:ln w="12700">
            <a:solidFill>
              <a:srgbClr val="B81C2E"/>
            </a:solidFill>
            <a:prstDash val="solid"/>
          </a:ln>
        </p:spPr>
        <p:txBody>
          <a:bodyPr/>
          <a:lstStyle/>
          <a:p>
            <a:endParaRPr lang="en-US"/>
          </a:p>
        </p:txBody>
      </p:sp>
      <p:sp>
        <p:nvSpPr>
          <p:cNvPr id="11" name="Text 9"/>
          <p:cNvSpPr/>
          <p:nvPr/>
        </p:nvSpPr>
        <p:spPr>
          <a:xfrm>
            <a:off x="347472" y="1243584"/>
            <a:ext cx="1755648" cy="932688"/>
          </a:xfrm>
          <a:prstGeom prst="rect">
            <a:avLst/>
          </a:prstGeom>
          <a:noFill/>
          <a:ln/>
        </p:spPr>
        <p:txBody>
          <a:bodyPr wrap="square" rtlCol="0" anchor="ctr"/>
          <a:lstStyle/>
          <a:p>
            <a:pPr marL="0" indent="0" algn="ctr">
              <a:buNone/>
            </a:pPr>
            <a:r>
              <a:rPr lang="en-US" sz="1600" b="1" dirty="0">
                <a:solidFill>
                  <a:srgbClr val="B81C2E"/>
                </a:solidFill>
                <a:latin typeface="Calibri" pitchFamily="34" charset="0"/>
                <a:ea typeface="Calibri" pitchFamily="34" charset="-122"/>
                <a:cs typeface="Calibri" pitchFamily="34" charset="-120"/>
              </a:rPr>
              <a:t>2026 – 2030</a:t>
            </a:r>
            <a:endParaRPr lang="en-US" sz="1600" dirty="0"/>
          </a:p>
        </p:txBody>
      </p:sp>
      <p:sp>
        <p:nvSpPr>
          <p:cNvPr id="12" name="Text 10"/>
          <p:cNvSpPr/>
          <p:nvPr/>
        </p:nvSpPr>
        <p:spPr>
          <a:xfrm>
            <a:off x="2286000" y="987552"/>
            <a:ext cx="6400800" cy="365760"/>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Contributo annuo: € 175.000</a:t>
            </a:r>
            <a:endParaRPr lang="en-US" sz="1200" dirty="0"/>
          </a:p>
        </p:txBody>
      </p:sp>
      <p:sp>
        <p:nvSpPr>
          <p:cNvPr id="13" name="Text 11"/>
          <p:cNvSpPr/>
          <p:nvPr/>
        </p:nvSpPr>
        <p:spPr>
          <a:xfrm>
            <a:off x="2286000" y="1380744"/>
            <a:ext cx="6400800" cy="1042416"/>
          </a:xfrm>
          <a:prstGeom prst="rect">
            <a:avLst/>
          </a:prstGeom>
          <a:noFill/>
          <a:ln/>
        </p:spPr>
        <p:txBody>
          <a:bodyPr wrap="square" rtlCol="0" anchor="ctr"/>
          <a:lstStyle/>
          <a:p>
            <a:pPr marL="0" indent="0">
              <a:buNone/>
            </a:pPr>
            <a:r>
              <a:rPr lang="en-US" sz="1050" dirty="0">
                <a:solidFill>
                  <a:srgbClr val="3D3D3D"/>
                </a:solidFill>
                <a:latin typeface="Calibri" pitchFamily="34" charset="0"/>
                <a:ea typeface="Calibri" pitchFamily="34" charset="-122"/>
                <a:cs typeface="Calibri" pitchFamily="34" charset="-120"/>
              </a:rPr>
              <a:t>Ripartizione: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€ 87.500 sulla parte corrente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€ 87.500 sulla parte capitale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(senza più la maggiorazione di 1/3)</a:t>
            </a:r>
            <a:endParaRPr lang="en-US" sz="1050" dirty="0"/>
          </a:p>
        </p:txBody>
      </p:sp>
      <p:sp>
        <p:nvSpPr>
          <p:cNvPr id="14" name="Shape 12"/>
          <p:cNvSpPr/>
          <p:nvPr/>
        </p:nvSpPr>
        <p:spPr>
          <a:xfrm>
            <a:off x="301752" y="2706624"/>
            <a:ext cx="8540496" cy="166420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301752" y="2706624"/>
            <a:ext cx="1828800" cy="1664208"/>
          </a:xfrm>
          <a:prstGeom prst="rect">
            <a:avLst/>
          </a:prstGeom>
          <a:solidFill>
            <a:srgbClr val="F9E8EB"/>
          </a:solidFill>
          <a:ln w="12700">
            <a:solidFill>
              <a:srgbClr val="F9E8EB"/>
            </a:solidFill>
            <a:prstDash val="solid"/>
          </a:ln>
        </p:spPr>
        <p:txBody>
          <a:bodyPr/>
          <a:lstStyle/>
          <a:p>
            <a:endParaRPr lang="en-US"/>
          </a:p>
        </p:txBody>
      </p:sp>
      <p:sp>
        <p:nvSpPr>
          <p:cNvPr id="16" name="Shape 14"/>
          <p:cNvSpPr/>
          <p:nvPr/>
        </p:nvSpPr>
        <p:spPr>
          <a:xfrm>
            <a:off x="301752" y="2706624"/>
            <a:ext cx="50292" cy="1664208"/>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347472" y="3072384"/>
            <a:ext cx="1755648" cy="932688"/>
          </a:xfrm>
          <a:prstGeom prst="rect">
            <a:avLst/>
          </a:prstGeom>
          <a:noFill/>
          <a:ln/>
        </p:spPr>
        <p:txBody>
          <a:bodyPr wrap="square" rtlCol="0" anchor="ctr"/>
          <a:lstStyle/>
          <a:p>
            <a:pPr marL="0" indent="0" algn="ctr">
              <a:buNone/>
            </a:pPr>
            <a:r>
              <a:rPr lang="en-US" sz="1600" b="1" dirty="0">
                <a:solidFill>
                  <a:srgbClr val="B81C2E"/>
                </a:solidFill>
                <a:latin typeface="Calibri" pitchFamily="34" charset="0"/>
                <a:ea typeface="Calibri" pitchFamily="34" charset="-122"/>
                <a:cs typeface="Calibri" pitchFamily="34" charset="-120"/>
              </a:rPr>
              <a:t>2031 – 2035</a:t>
            </a:r>
            <a:endParaRPr lang="en-US" sz="1600" dirty="0"/>
          </a:p>
        </p:txBody>
      </p:sp>
      <p:sp>
        <p:nvSpPr>
          <p:cNvPr id="18" name="Text 16"/>
          <p:cNvSpPr/>
          <p:nvPr/>
        </p:nvSpPr>
        <p:spPr>
          <a:xfrm>
            <a:off x="2286000" y="2816352"/>
            <a:ext cx="6400800" cy="365760"/>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Contributo annuo: € 175.000, diminuito annualmente del 5%</a:t>
            </a:r>
            <a:endParaRPr lang="en-US" sz="1200" dirty="0"/>
          </a:p>
        </p:txBody>
      </p:sp>
      <p:sp>
        <p:nvSpPr>
          <p:cNvPr id="19" name="Text 17"/>
          <p:cNvSpPr/>
          <p:nvPr/>
        </p:nvSpPr>
        <p:spPr>
          <a:xfrm>
            <a:off x="2286000" y="3209544"/>
            <a:ext cx="6400800" cy="1042416"/>
          </a:xfrm>
          <a:prstGeom prst="rect">
            <a:avLst/>
          </a:prstGeom>
          <a:noFill/>
          <a:ln/>
        </p:spPr>
        <p:txBody>
          <a:bodyPr wrap="square" rtlCol="0" anchor="ctr"/>
          <a:lstStyle/>
          <a:p>
            <a:pPr marL="0" indent="0">
              <a:buNone/>
            </a:pPr>
            <a:r>
              <a:rPr lang="en-US" sz="1050" dirty="0">
                <a:solidFill>
                  <a:srgbClr val="3D3D3D"/>
                </a:solidFill>
                <a:latin typeface="Calibri" pitchFamily="34" charset="0"/>
                <a:ea typeface="Calibri" pitchFamily="34" charset="-122"/>
                <a:cs typeface="Calibri" pitchFamily="34" charset="-120"/>
              </a:rPr>
              <a:t>Ripartizione: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Metà sulla parte corrente</a:t>
            </a:r>
            <a:endParaRPr lang="en-US" sz="1050" dirty="0"/>
          </a:p>
          <a:p>
            <a:pPr marL="0" indent="0">
              <a:buNone/>
            </a:pPr>
            <a:r>
              <a:rPr lang="en-US" sz="1050" dirty="0">
                <a:solidFill>
                  <a:srgbClr val="3D3D3D"/>
                </a:solidFill>
                <a:latin typeface="Calibri" pitchFamily="34" charset="0"/>
                <a:ea typeface="Calibri" pitchFamily="34" charset="-122"/>
                <a:cs typeface="Calibri" pitchFamily="34" charset="-120"/>
              </a:rPr>
              <a:t>• Metà sulla parte capitale</a:t>
            </a:r>
            <a:endParaRPr lang="en-US" sz="1050" dirty="0"/>
          </a:p>
        </p:txBody>
      </p:sp>
      <p:sp>
        <p:nvSpPr>
          <p:cNvPr id="20" name="Shape 18"/>
          <p:cNvSpPr/>
          <p:nvPr/>
        </p:nvSpPr>
        <p:spPr>
          <a:xfrm>
            <a:off x="301752" y="4417541"/>
            <a:ext cx="4206240" cy="365760"/>
          </a:xfrm>
          <a:prstGeom prst="rect">
            <a:avLst/>
          </a:prstGeom>
          <a:solidFill>
            <a:srgbClr val="F9E8EB"/>
          </a:solidFill>
          <a:ln w="8890">
            <a:solidFill>
              <a:srgbClr val="B81C2E"/>
            </a:solidFill>
            <a:prstDash val="solid"/>
          </a:ln>
        </p:spPr>
        <p:txBody>
          <a:bodyPr/>
          <a:lstStyle/>
          <a:p>
            <a:endParaRPr lang="en-US"/>
          </a:p>
        </p:txBody>
      </p:sp>
      <p:sp>
        <p:nvSpPr>
          <p:cNvPr id="21" name="Shape 19"/>
          <p:cNvSpPr/>
          <p:nvPr/>
        </p:nvSpPr>
        <p:spPr>
          <a:xfrm>
            <a:off x="301752" y="4417541"/>
            <a:ext cx="50292" cy="365760"/>
          </a:xfrm>
          <a:prstGeom prst="rect">
            <a:avLst/>
          </a:prstGeom>
          <a:solidFill>
            <a:srgbClr val="B81C2E"/>
          </a:solidFill>
          <a:ln w="12700">
            <a:solidFill>
              <a:srgbClr val="B81C2E"/>
            </a:solidFill>
            <a:prstDash val="solid"/>
          </a:ln>
        </p:spPr>
        <p:txBody>
          <a:bodyPr/>
          <a:lstStyle/>
          <a:p>
            <a:endParaRPr lang="en-US"/>
          </a:p>
        </p:txBody>
      </p:sp>
      <p:sp>
        <p:nvSpPr>
          <p:cNvPr id="22" name="Text 20"/>
          <p:cNvSpPr/>
          <p:nvPr/>
        </p:nvSpPr>
        <p:spPr>
          <a:xfrm>
            <a:off x="457200" y="4428558"/>
            <a:ext cx="3986784" cy="365760"/>
          </a:xfrm>
          <a:prstGeom prst="rect">
            <a:avLst/>
          </a:prstGeom>
          <a:noFill/>
          <a:ln/>
        </p:spPr>
        <p:txBody>
          <a:bodyPr wrap="square" rtlCol="0" anchor="ctr"/>
          <a:lstStyle/>
          <a:p>
            <a:pPr marL="0" indent="0">
              <a:buNone/>
            </a:pPr>
            <a:r>
              <a:rPr lang="en-US" sz="1050" b="1" dirty="0">
                <a:solidFill>
                  <a:srgbClr val="6E0D1A"/>
                </a:solidFill>
                <a:latin typeface="Calibri" pitchFamily="34" charset="0"/>
                <a:ea typeface="Calibri" pitchFamily="34" charset="-122"/>
                <a:cs typeface="Calibri" pitchFamily="34" charset="-120"/>
              </a:rPr>
              <a:t>Totale parte corrente:  € 1.618.750,00</a:t>
            </a:r>
            <a:endParaRPr lang="en-US" sz="1050" dirty="0"/>
          </a:p>
        </p:txBody>
      </p:sp>
      <p:sp>
        <p:nvSpPr>
          <p:cNvPr id="23" name="Shape 21"/>
          <p:cNvSpPr/>
          <p:nvPr/>
        </p:nvSpPr>
        <p:spPr>
          <a:xfrm>
            <a:off x="4663440" y="4417541"/>
            <a:ext cx="4178808" cy="365760"/>
          </a:xfrm>
          <a:prstGeom prst="rect">
            <a:avLst/>
          </a:prstGeom>
          <a:solidFill>
            <a:srgbClr val="F9E8EB"/>
          </a:solidFill>
          <a:ln w="8890">
            <a:solidFill>
              <a:srgbClr val="B81C2E"/>
            </a:solidFill>
            <a:prstDash val="solid"/>
          </a:ln>
        </p:spPr>
        <p:txBody>
          <a:bodyPr/>
          <a:lstStyle/>
          <a:p>
            <a:endParaRPr lang="en-US"/>
          </a:p>
        </p:txBody>
      </p:sp>
      <p:sp>
        <p:nvSpPr>
          <p:cNvPr id="24" name="Shape 22"/>
          <p:cNvSpPr/>
          <p:nvPr/>
        </p:nvSpPr>
        <p:spPr>
          <a:xfrm>
            <a:off x="4663440" y="4417541"/>
            <a:ext cx="50292" cy="365760"/>
          </a:xfrm>
          <a:prstGeom prst="rect">
            <a:avLst/>
          </a:prstGeom>
          <a:solidFill>
            <a:srgbClr val="B81C2E"/>
          </a:solidFill>
          <a:ln w="12700">
            <a:solidFill>
              <a:srgbClr val="B81C2E"/>
            </a:solidFill>
            <a:prstDash val="solid"/>
          </a:ln>
        </p:spPr>
        <p:txBody>
          <a:bodyPr/>
          <a:lstStyle/>
          <a:p>
            <a:endParaRPr lang="en-US"/>
          </a:p>
        </p:txBody>
      </p:sp>
      <p:sp>
        <p:nvSpPr>
          <p:cNvPr id="25" name="Text 23"/>
          <p:cNvSpPr/>
          <p:nvPr/>
        </p:nvSpPr>
        <p:spPr>
          <a:xfrm>
            <a:off x="4828032" y="4428558"/>
            <a:ext cx="3931920" cy="365760"/>
          </a:xfrm>
          <a:prstGeom prst="rect">
            <a:avLst/>
          </a:prstGeom>
          <a:noFill/>
          <a:ln/>
        </p:spPr>
        <p:txBody>
          <a:bodyPr wrap="square" rtlCol="0" anchor="ctr"/>
          <a:lstStyle/>
          <a:p>
            <a:pPr marL="0" indent="0">
              <a:buNone/>
            </a:pPr>
            <a:r>
              <a:rPr lang="en-US" sz="1050" b="1" dirty="0">
                <a:solidFill>
                  <a:srgbClr val="6E0D1A"/>
                </a:solidFill>
                <a:latin typeface="Calibri" pitchFamily="34" charset="0"/>
                <a:ea typeface="Calibri" pitchFamily="34" charset="-122"/>
                <a:cs typeface="Calibri" pitchFamily="34" charset="-120"/>
              </a:rPr>
              <a:t>Totale parte capitale:  € 2.220.954,67</a:t>
            </a:r>
            <a:endParaRPr lang="en-US" sz="105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662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662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err="1">
                <a:solidFill>
                  <a:srgbClr val="B81C2E"/>
                </a:solidFill>
                <a:latin typeface="Calibri" pitchFamily="34" charset="0"/>
                <a:ea typeface="Calibri" pitchFamily="34" charset="-122"/>
                <a:cs typeface="Calibri" pitchFamily="34" charset="-120"/>
              </a:rPr>
              <a:t>Perché</a:t>
            </a:r>
            <a:r>
              <a:rPr lang="en-US" sz="2200" b="1" dirty="0">
                <a:solidFill>
                  <a:srgbClr val="B81C2E"/>
                </a:solidFill>
                <a:latin typeface="Calibri" pitchFamily="34" charset="0"/>
                <a:ea typeface="Calibri" pitchFamily="34" charset="-122"/>
                <a:cs typeface="Calibri" pitchFamily="34" charset="-120"/>
              </a:rPr>
              <a:t> </a:t>
            </a:r>
            <a:r>
              <a:rPr lang="en-US" sz="2200" b="1" dirty="0" err="1">
                <a:solidFill>
                  <a:srgbClr val="B81C2E"/>
                </a:solidFill>
                <a:latin typeface="Calibri" pitchFamily="34" charset="0"/>
                <a:ea typeface="Calibri" pitchFamily="34" charset="-122"/>
                <a:cs typeface="Calibri" pitchFamily="34" charset="-120"/>
              </a:rPr>
              <a:t>q</a:t>
            </a:r>
            <a:r>
              <a:rPr lang="en-US" sz="2200" b="1" dirty="0" err="1" smtClean="0">
                <a:solidFill>
                  <a:srgbClr val="B81C2E"/>
                </a:solidFill>
                <a:latin typeface="Calibri" pitchFamily="34" charset="0"/>
                <a:ea typeface="Calibri" pitchFamily="34" charset="-122"/>
                <a:cs typeface="Calibri" pitchFamily="34" charset="-120"/>
              </a:rPr>
              <a:t>uesto</a:t>
            </a:r>
            <a:r>
              <a:rPr lang="en-US" sz="2200" b="1" dirty="0" smtClean="0">
                <a:solidFill>
                  <a:srgbClr val="B81C2E"/>
                </a:solidFill>
                <a:latin typeface="Calibri" pitchFamily="34" charset="0"/>
                <a:ea typeface="Calibri" pitchFamily="34" charset="-122"/>
                <a:cs typeface="Calibri" pitchFamily="34" charset="-120"/>
              </a:rPr>
              <a:t> </a:t>
            </a:r>
            <a:r>
              <a:rPr lang="en-US" sz="2200" b="1" dirty="0" err="1" smtClean="0">
                <a:solidFill>
                  <a:srgbClr val="B81C2E"/>
                </a:solidFill>
                <a:latin typeface="Calibri" pitchFamily="34" charset="0"/>
                <a:ea typeface="Calibri" pitchFamily="34" charset="-122"/>
                <a:cs typeface="Calibri" pitchFamily="34" charset="-120"/>
              </a:rPr>
              <a:t>Contributo</a:t>
            </a:r>
            <a:r>
              <a:rPr lang="en-US" sz="2200" b="1" dirty="0" smtClean="0">
                <a:solidFill>
                  <a:srgbClr val="B81C2E"/>
                </a:solidFill>
                <a:latin typeface="Calibri" pitchFamily="34" charset="0"/>
                <a:ea typeface="Calibri" pitchFamily="34" charset="-122"/>
                <a:cs typeface="Calibri" pitchFamily="34" charset="-120"/>
              </a:rPr>
              <a:t> è </a:t>
            </a:r>
            <a:r>
              <a:rPr lang="en-US" sz="2200" b="1" dirty="0" err="1" smtClean="0">
                <a:solidFill>
                  <a:srgbClr val="B81C2E"/>
                </a:solidFill>
                <a:latin typeface="Calibri" pitchFamily="34" charset="0"/>
                <a:ea typeface="Calibri" pitchFamily="34" charset="-122"/>
                <a:cs typeface="Calibri" pitchFamily="34" charset="-120"/>
              </a:rPr>
              <a:t>stato</a:t>
            </a:r>
            <a:r>
              <a:rPr lang="en-US" sz="2200" b="1" dirty="0" smtClean="0">
                <a:solidFill>
                  <a:srgbClr val="B81C2E"/>
                </a:solidFill>
                <a:latin typeface="Calibri" pitchFamily="34" charset="0"/>
                <a:ea typeface="Calibri" pitchFamily="34" charset="-122"/>
                <a:cs typeface="Calibri" pitchFamily="34" charset="-120"/>
              </a:rPr>
              <a:t> </a:t>
            </a:r>
            <a:r>
              <a:rPr lang="en-US" sz="2200" b="1" dirty="0" err="1" smtClean="0">
                <a:solidFill>
                  <a:srgbClr val="B81C2E"/>
                </a:solidFill>
                <a:latin typeface="Calibri" pitchFamily="34" charset="0"/>
                <a:ea typeface="Calibri" pitchFamily="34" charset="-122"/>
                <a:cs typeface="Calibri" pitchFamily="34" charset="-120"/>
              </a:rPr>
              <a:t>Fondamentale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6576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Il contributo ha avuto un ruolo decisivo soprattutto sulla parte corrente del bilancio.</a:t>
            </a:r>
            <a:endParaRPr lang="en-US" sz="1200" dirty="0"/>
          </a:p>
        </p:txBody>
      </p:sp>
      <p:sp>
        <p:nvSpPr>
          <p:cNvPr id="9" name="Text 7"/>
          <p:cNvSpPr/>
          <p:nvPr/>
        </p:nvSpPr>
        <p:spPr>
          <a:xfrm>
            <a:off x="329184" y="1261872"/>
            <a:ext cx="8485632" cy="329184"/>
          </a:xfrm>
          <a:prstGeom prst="rect">
            <a:avLst/>
          </a:prstGeom>
          <a:noFill/>
          <a:ln/>
        </p:spPr>
        <p:txBody>
          <a:bodyPr wrap="square" rtlCol="0" anchor="ctr"/>
          <a:lstStyle/>
          <a:p>
            <a:pPr marL="0" indent="0">
              <a:buNone/>
            </a:pPr>
            <a:r>
              <a:rPr lang="en-US" sz="1200" b="1" dirty="0">
                <a:solidFill>
                  <a:srgbClr val="B81C2E"/>
                </a:solidFill>
                <a:latin typeface="Calibri" pitchFamily="34" charset="0"/>
                <a:ea typeface="Calibri" pitchFamily="34" charset="-122"/>
                <a:cs typeface="Calibri" pitchFamily="34" charset="-120"/>
              </a:rPr>
              <a:t>Nei piccoli Comuni la </a:t>
            </a:r>
            <a:r>
              <a:rPr lang="en-US" sz="1200" b="1" dirty="0" err="1">
                <a:solidFill>
                  <a:srgbClr val="B81C2E"/>
                </a:solidFill>
                <a:latin typeface="Calibri" pitchFamily="34" charset="0"/>
                <a:ea typeface="Calibri" pitchFamily="34" charset="-122"/>
                <a:cs typeface="Calibri" pitchFamily="34" charset="-120"/>
              </a:rPr>
              <a:t>difficoltà</a:t>
            </a:r>
            <a:r>
              <a:rPr lang="en-US" sz="1200" b="1" dirty="0">
                <a:solidFill>
                  <a:srgbClr val="B81C2E"/>
                </a:solidFill>
                <a:latin typeface="Calibri" pitchFamily="34" charset="0"/>
                <a:ea typeface="Calibri" pitchFamily="34" charset="-122"/>
                <a:cs typeface="Calibri" pitchFamily="34" charset="-120"/>
              </a:rPr>
              <a:t> maggiore è sostenere:</a:t>
            </a:r>
            <a:endParaRPr lang="en-US" sz="1200" dirty="0"/>
          </a:p>
        </p:txBody>
      </p:sp>
      <p:sp>
        <p:nvSpPr>
          <p:cNvPr id="10" name="Shape 8"/>
          <p:cNvSpPr/>
          <p:nvPr/>
        </p:nvSpPr>
        <p:spPr>
          <a:xfrm>
            <a:off x="301752" y="1700784"/>
            <a:ext cx="4224528" cy="8686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1" name="Shape 9"/>
          <p:cNvSpPr/>
          <p:nvPr/>
        </p:nvSpPr>
        <p:spPr>
          <a:xfrm>
            <a:off x="301752" y="1700784"/>
            <a:ext cx="50292" cy="868680"/>
          </a:xfrm>
          <a:prstGeom prst="rect">
            <a:avLst/>
          </a:prstGeom>
          <a:solidFill>
            <a:srgbClr val="B81C2E"/>
          </a:solidFill>
          <a:ln w="12700">
            <a:solidFill>
              <a:srgbClr val="B81C2E"/>
            </a:solidFill>
            <a:prstDash val="solid"/>
          </a:ln>
        </p:spPr>
        <p:txBody>
          <a:bodyPr/>
          <a:lstStyle/>
          <a:p>
            <a:endParaRPr lang="en-US"/>
          </a:p>
        </p:txBody>
      </p:sp>
      <p:sp>
        <p:nvSpPr>
          <p:cNvPr id="12" name="Text 10"/>
          <p:cNvSpPr/>
          <p:nvPr/>
        </p:nvSpPr>
        <p:spPr>
          <a:xfrm>
            <a:off x="466344" y="1755648"/>
            <a:ext cx="3913632" cy="310896"/>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Servizi ai Cittadini</a:t>
            </a:r>
            <a:endParaRPr lang="en-US" sz="1100" dirty="0"/>
          </a:p>
        </p:txBody>
      </p:sp>
      <p:sp>
        <p:nvSpPr>
          <p:cNvPr id="13" name="Text 11"/>
          <p:cNvSpPr/>
          <p:nvPr/>
        </p:nvSpPr>
        <p:spPr>
          <a:xfrm>
            <a:off x="466344" y="2103120"/>
            <a:ext cx="3913632" cy="42062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Mantenimento dei servizi essenziali in tutte le frazioni del territorio</a:t>
            </a:r>
            <a:endParaRPr lang="en-US" sz="950" dirty="0"/>
          </a:p>
        </p:txBody>
      </p:sp>
      <p:sp>
        <p:nvSpPr>
          <p:cNvPr id="14" name="Shape 12"/>
          <p:cNvSpPr/>
          <p:nvPr/>
        </p:nvSpPr>
        <p:spPr>
          <a:xfrm>
            <a:off x="4727448" y="1700784"/>
            <a:ext cx="4224528" cy="8686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4727448" y="1700784"/>
            <a:ext cx="50292" cy="868680"/>
          </a:xfrm>
          <a:prstGeom prst="rect">
            <a:avLst/>
          </a:prstGeom>
          <a:solidFill>
            <a:srgbClr val="B81C2E"/>
          </a:solidFill>
          <a:ln w="12700">
            <a:solidFill>
              <a:srgbClr val="B81C2E"/>
            </a:solidFill>
            <a:prstDash val="solid"/>
          </a:ln>
        </p:spPr>
        <p:txBody>
          <a:bodyPr/>
          <a:lstStyle/>
          <a:p>
            <a:endParaRPr lang="en-US"/>
          </a:p>
        </p:txBody>
      </p:sp>
      <p:sp>
        <p:nvSpPr>
          <p:cNvPr id="16" name="Text 14"/>
          <p:cNvSpPr/>
          <p:nvPr/>
        </p:nvSpPr>
        <p:spPr>
          <a:xfrm>
            <a:off x="4892040" y="1755648"/>
            <a:ext cx="3913632" cy="310896"/>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Gestione del Personale</a:t>
            </a:r>
            <a:endParaRPr lang="en-US" sz="1100" dirty="0"/>
          </a:p>
        </p:txBody>
      </p:sp>
      <p:sp>
        <p:nvSpPr>
          <p:cNvPr id="17" name="Text 15"/>
          <p:cNvSpPr/>
          <p:nvPr/>
        </p:nvSpPr>
        <p:spPr>
          <a:xfrm>
            <a:off x="4892040" y="2103120"/>
            <a:ext cx="3913632" cy="42062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Copertura dei costi fissi del personale dipendente</a:t>
            </a:r>
            <a:endParaRPr lang="en-US" sz="950" dirty="0"/>
          </a:p>
        </p:txBody>
      </p:sp>
      <p:sp>
        <p:nvSpPr>
          <p:cNvPr id="18" name="Shape 16"/>
          <p:cNvSpPr/>
          <p:nvPr/>
        </p:nvSpPr>
        <p:spPr>
          <a:xfrm>
            <a:off x="301752" y="2688336"/>
            <a:ext cx="4224528" cy="8686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9" name="Shape 17"/>
          <p:cNvSpPr/>
          <p:nvPr/>
        </p:nvSpPr>
        <p:spPr>
          <a:xfrm>
            <a:off x="301752" y="2688336"/>
            <a:ext cx="50292" cy="868680"/>
          </a:xfrm>
          <a:prstGeom prst="rect">
            <a:avLst/>
          </a:prstGeom>
          <a:solidFill>
            <a:srgbClr val="B81C2E"/>
          </a:solidFill>
          <a:ln w="12700">
            <a:solidFill>
              <a:srgbClr val="B81C2E"/>
            </a:solidFill>
            <a:prstDash val="solid"/>
          </a:ln>
        </p:spPr>
        <p:txBody>
          <a:bodyPr/>
          <a:lstStyle/>
          <a:p>
            <a:endParaRPr lang="en-US"/>
          </a:p>
        </p:txBody>
      </p:sp>
      <p:sp>
        <p:nvSpPr>
          <p:cNvPr id="20" name="Text 18"/>
          <p:cNvSpPr/>
          <p:nvPr/>
        </p:nvSpPr>
        <p:spPr>
          <a:xfrm>
            <a:off x="466344" y="2743200"/>
            <a:ext cx="3913632" cy="310896"/>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Manutenzioni</a:t>
            </a:r>
            <a:endParaRPr lang="en-US" sz="1100" dirty="0"/>
          </a:p>
        </p:txBody>
      </p:sp>
      <p:sp>
        <p:nvSpPr>
          <p:cNvPr id="21" name="Text 19"/>
          <p:cNvSpPr/>
          <p:nvPr/>
        </p:nvSpPr>
        <p:spPr>
          <a:xfrm>
            <a:off x="466344" y="3090672"/>
            <a:ext cx="3913632" cy="42062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Strade, edifici pubblici e infrastrutture locali</a:t>
            </a:r>
            <a:endParaRPr lang="en-US" sz="950" dirty="0"/>
          </a:p>
        </p:txBody>
      </p:sp>
      <p:sp>
        <p:nvSpPr>
          <p:cNvPr id="22" name="Shape 20"/>
          <p:cNvSpPr/>
          <p:nvPr/>
        </p:nvSpPr>
        <p:spPr>
          <a:xfrm>
            <a:off x="4727448" y="2688336"/>
            <a:ext cx="4224528" cy="868680"/>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3" name="Shape 21"/>
          <p:cNvSpPr/>
          <p:nvPr/>
        </p:nvSpPr>
        <p:spPr>
          <a:xfrm>
            <a:off x="4727448" y="2688336"/>
            <a:ext cx="50292" cy="868680"/>
          </a:xfrm>
          <a:prstGeom prst="rect">
            <a:avLst/>
          </a:prstGeom>
          <a:solidFill>
            <a:srgbClr val="B81C2E"/>
          </a:solidFill>
          <a:ln w="12700">
            <a:solidFill>
              <a:srgbClr val="B81C2E"/>
            </a:solidFill>
            <a:prstDash val="solid"/>
          </a:ln>
        </p:spPr>
        <p:txBody>
          <a:bodyPr/>
          <a:lstStyle/>
          <a:p>
            <a:endParaRPr lang="en-US"/>
          </a:p>
        </p:txBody>
      </p:sp>
      <p:sp>
        <p:nvSpPr>
          <p:cNvPr id="24" name="Text 22"/>
          <p:cNvSpPr/>
          <p:nvPr/>
        </p:nvSpPr>
        <p:spPr>
          <a:xfrm>
            <a:off x="4892040" y="2743200"/>
            <a:ext cx="3913632" cy="310896"/>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Contributi ad Associazioni</a:t>
            </a:r>
            <a:endParaRPr lang="en-US" sz="1100" dirty="0"/>
          </a:p>
        </p:txBody>
      </p:sp>
      <p:sp>
        <p:nvSpPr>
          <p:cNvPr id="25" name="Text 23"/>
          <p:cNvSpPr/>
          <p:nvPr/>
        </p:nvSpPr>
        <p:spPr>
          <a:xfrm>
            <a:off x="4892040" y="3090672"/>
            <a:ext cx="3913632" cy="42062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Supporto alle associazioni e alla vita comunitaria locale</a:t>
            </a:r>
            <a:endParaRPr lang="en-US" sz="950" dirty="0"/>
          </a:p>
        </p:txBody>
      </p:sp>
      <p:sp>
        <p:nvSpPr>
          <p:cNvPr id="26" name="Shape 24"/>
          <p:cNvSpPr/>
          <p:nvPr/>
        </p:nvSpPr>
        <p:spPr>
          <a:xfrm>
            <a:off x="2468880" y="3767328"/>
            <a:ext cx="4206240" cy="84124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7" name="Shape 25"/>
          <p:cNvSpPr/>
          <p:nvPr/>
        </p:nvSpPr>
        <p:spPr>
          <a:xfrm>
            <a:off x="2468880" y="3767328"/>
            <a:ext cx="50292" cy="841248"/>
          </a:xfrm>
          <a:prstGeom prst="rect">
            <a:avLst/>
          </a:prstGeom>
          <a:solidFill>
            <a:srgbClr val="B81C2E"/>
          </a:solidFill>
          <a:ln w="12700">
            <a:solidFill>
              <a:srgbClr val="B81C2E"/>
            </a:solidFill>
            <a:prstDash val="solid"/>
          </a:ln>
        </p:spPr>
        <p:txBody>
          <a:bodyPr/>
          <a:lstStyle/>
          <a:p>
            <a:endParaRPr lang="en-US"/>
          </a:p>
        </p:txBody>
      </p:sp>
      <p:sp>
        <p:nvSpPr>
          <p:cNvPr id="28" name="Text 26"/>
          <p:cNvSpPr/>
          <p:nvPr/>
        </p:nvSpPr>
        <p:spPr>
          <a:xfrm>
            <a:off x="2633472" y="3803904"/>
            <a:ext cx="3877056" cy="310896"/>
          </a:xfrm>
          <a:prstGeom prst="rect">
            <a:avLst/>
          </a:prstGeom>
          <a:noFill/>
          <a:ln/>
        </p:spPr>
        <p:txBody>
          <a:bodyPr wrap="square" rtlCol="0" anchor="ctr"/>
          <a:lstStyle/>
          <a:p>
            <a:pPr marL="0" indent="0">
              <a:buNone/>
            </a:pPr>
            <a:r>
              <a:rPr lang="en-US" sz="1100" b="1" dirty="0">
                <a:solidFill>
                  <a:srgbClr val="B81C2E"/>
                </a:solidFill>
                <a:latin typeface="Calibri" pitchFamily="34" charset="0"/>
                <a:ea typeface="Calibri" pitchFamily="34" charset="-122"/>
                <a:cs typeface="Calibri" pitchFamily="34" charset="-120"/>
              </a:rPr>
              <a:t>Attività Culturali</a:t>
            </a:r>
            <a:endParaRPr lang="en-US" sz="1100" dirty="0"/>
          </a:p>
        </p:txBody>
      </p:sp>
      <p:sp>
        <p:nvSpPr>
          <p:cNvPr id="29" name="Text 27"/>
          <p:cNvSpPr/>
          <p:nvPr/>
        </p:nvSpPr>
        <p:spPr>
          <a:xfrm>
            <a:off x="2633472" y="4114800"/>
            <a:ext cx="3877056" cy="438912"/>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Organizzazione di eventi, feste e iniziative di coesione sociale</a:t>
            </a:r>
            <a:endParaRPr lang="en-US" sz="95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6E0D1A"/>
        </a:solidFill>
        <a:effectLst/>
      </p:bgPr>
    </p:bg>
    <p:spTree>
      <p:nvGrpSpPr>
        <p:cNvPr id="1" name=""/>
        <p:cNvGrpSpPr/>
        <p:nvPr/>
      </p:nvGrpSpPr>
      <p:grpSpPr>
        <a:xfrm>
          <a:off x="0" y="0"/>
          <a:ext cx="0" cy="0"/>
          <a:chOff x="0" y="0"/>
          <a:chExt cx="0" cy="0"/>
        </a:xfrm>
      </p:grpSpPr>
      <p:sp>
        <p:nvSpPr>
          <p:cNvPr id="2" name="Shape 0"/>
          <p:cNvSpPr/>
          <p:nvPr/>
        </p:nvSpPr>
        <p:spPr>
          <a:xfrm>
            <a:off x="6217920" y="0"/>
            <a:ext cx="3474720" cy="5143500"/>
          </a:xfrm>
          <a:prstGeom prst="rect">
            <a:avLst/>
          </a:prstGeom>
          <a:solidFill>
            <a:srgbClr val="8C1422">
              <a:alpha val="38000"/>
            </a:srgbClr>
          </a:solidFill>
          <a:ln w="12700">
            <a:solidFill>
              <a:srgbClr val="8C1422">
                <a:alpha val="38000"/>
              </a:srgbClr>
            </a:solidFill>
            <a:prstDash val="solid"/>
          </a:ln>
        </p:spPr>
        <p:txBody>
          <a:bodyPr/>
          <a:lstStyle/>
          <a:p>
            <a:endParaRPr lang="en-US"/>
          </a:p>
        </p:txBody>
      </p:sp>
      <p:sp>
        <p:nvSpPr>
          <p:cNvPr id="3" name="Shape 1"/>
          <p:cNvSpPr/>
          <p:nvPr/>
        </p:nvSpPr>
        <p:spPr>
          <a:xfrm>
            <a:off x="0" y="0"/>
            <a:ext cx="201168" cy="5143500"/>
          </a:xfrm>
          <a:prstGeom prst="rect">
            <a:avLst/>
          </a:prstGeom>
          <a:solidFill>
            <a:srgbClr val="B81C2E"/>
          </a:solidFill>
          <a:ln w="12700">
            <a:solidFill>
              <a:srgbClr val="B81C2E"/>
            </a:solidFill>
            <a:prstDash val="solid"/>
          </a:ln>
        </p:spPr>
        <p:txBody>
          <a:bodyPr/>
          <a:lstStyle/>
          <a:p>
            <a:endParaRPr lang="en-US"/>
          </a:p>
        </p:txBody>
      </p:sp>
      <p:sp>
        <p:nvSpPr>
          <p:cNvPr id="4" name="Shape 2"/>
          <p:cNvSpPr/>
          <p:nvPr/>
        </p:nvSpPr>
        <p:spPr>
          <a:xfrm>
            <a:off x="0" y="4773168"/>
            <a:ext cx="9144000" cy="370332"/>
          </a:xfrm>
          <a:prstGeom prst="rect">
            <a:avLst/>
          </a:prstGeom>
          <a:solidFill>
            <a:srgbClr val="B81C2E"/>
          </a:solidFill>
          <a:ln w="12700">
            <a:solidFill>
              <a:srgbClr val="B81C2E"/>
            </a:solidFill>
            <a:prstDash val="solid"/>
          </a:ln>
        </p:spPr>
        <p:txBody>
          <a:bodyPr/>
          <a:lstStyle/>
          <a:p>
            <a:endParaRPr lang="en-US"/>
          </a:p>
        </p:txBody>
      </p:sp>
      <p:sp>
        <p:nvSpPr>
          <p:cNvPr id="5" name="Text 3"/>
          <p:cNvSpPr/>
          <p:nvPr/>
        </p:nvSpPr>
        <p:spPr>
          <a:xfrm>
            <a:off x="384048" y="164592"/>
            <a:ext cx="8375904" cy="54864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Conclusione — Il Risultato Dopo 10 Anni</a:t>
            </a:r>
            <a:endParaRPr lang="en-US" sz="2200" dirty="0"/>
          </a:p>
        </p:txBody>
      </p:sp>
      <p:sp>
        <p:nvSpPr>
          <p:cNvPr id="6" name="Text 4"/>
          <p:cNvSpPr/>
          <p:nvPr/>
        </p:nvSpPr>
        <p:spPr>
          <a:xfrm>
            <a:off x="384048" y="777240"/>
            <a:ext cx="8375904" cy="329184"/>
          </a:xfrm>
          <a:prstGeom prst="rect">
            <a:avLst/>
          </a:prstGeom>
          <a:noFill/>
          <a:ln/>
        </p:spPr>
        <p:txBody>
          <a:bodyPr wrap="square" rtlCol="0" anchor="ctr"/>
          <a:lstStyle/>
          <a:p>
            <a:pPr marL="0" indent="0">
              <a:buNone/>
            </a:pPr>
            <a:r>
              <a:rPr lang="en-US" sz="1200" dirty="0">
                <a:solidFill>
                  <a:srgbClr val="FFCCCC"/>
                </a:solidFill>
                <a:latin typeface="Calibri" pitchFamily="34" charset="0"/>
                <a:ea typeface="Calibri" pitchFamily="34" charset="-122"/>
                <a:cs typeface="Calibri" pitchFamily="34" charset="-120"/>
              </a:rPr>
              <a:t>La fusione ha prodotto i seguenti vantaggi concreti:</a:t>
            </a:r>
            <a:endParaRPr lang="en-US" sz="1200" dirty="0"/>
          </a:p>
        </p:txBody>
      </p:sp>
      <p:sp>
        <p:nvSpPr>
          <p:cNvPr id="7" name="Shape 5"/>
          <p:cNvSpPr/>
          <p:nvPr/>
        </p:nvSpPr>
        <p:spPr>
          <a:xfrm>
            <a:off x="384048" y="1207008"/>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8" name="Shape 6"/>
          <p:cNvSpPr/>
          <p:nvPr/>
        </p:nvSpPr>
        <p:spPr>
          <a:xfrm>
            <a:off x="384048" y="1207008"/>
            <a:ext cx="50292" cy="493776"/>
          </a:xfrm>
          <a:prstGeom prst="rect">
            <a:avLst/>
          </a:prstGeom>
          <a:solidFill>
            <a:srgbClr val="D94055"/>
          </a:solidFill>
          <a:ln w="12700">
            <a:solidFill>
              <a:srgbClr val="D94055"/>
            </a:solidFill>
            <a:prstDash val="solid"/>
          </a:ln>
        </p:spPr>
        <p:txBody>
          <a:bodyPr/>
          <a:lstStyle/>
          <a:p>
            <a:endParaRPr lang="en-US"/>
          </a:p>
        </p:txBody>
      </p:sp>
      <p:sp>
        <p:nvSpPr>
          <p:cNvPr id="9" name="Text 7"/>
          <p:cNvSpPr/>
          <p:nvPr/>
        </p:nvSpPr>
        <p:spPr>
          <a:xfrm>
            <a:off x="548640" y="1207008"/>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Riduzione dei costi amministrativi (indennità di carica e personale)</a:t>
            </a:r>
            <a:endParaRPr lang="en-US" sz="1100" dirty="0"/>
          </a:p>
        </p:txBody>
      </p:sp>
      <p:sp>
        <p:nvSpPr>
          <p:cNvPr id="10" name="Shape 8"/>
          <p:cNvSpPr/>
          <p:nvPr/>
        </p:nvSpPr>
        <p:spPr>
          <a:xfrm>
            <a:off x="384048" y="1773936"/>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11" name="Shape 9"/>
          <p:cNvSpPr/>
          <p:nvPr/>
        </p:nvSpPr>
        <p:spPr>
          <a:xfrm>
            <a:off x="384048" y="1773936"/>
            <a:ext cx="50292" cy="493776"/>
          </a:xfrm>
          <a:prstGeom prst="rect">
            <a:avLst/>
          </a:prstGeom>
          <a:solidFill>
            <a:srgbClr val="D94055"/>
          </a:solidFill>
          <a:ln w="12700">
            <a:solidFill>
              <a:srgbClr val="D94055"/>
            </a:solidFill>
            <a:prstDash val="solid"/>
          </a:ln>
        </p:spPr>
        <p:txBody>
          <a:bodyPr/>
          <a:lstStyle/>
          <a:p>
            <a:endParaRPr lang="en-US"/>
          </a:p>
        </p:txBody>
      </p:sp>
      <p:sp>
        <p:nvSpPr>
          <p:cNvPr id="12" name="Text 10"/>
          <p:cNvSpPr/>
          <p:nvPr/>
        </p:nvSpPr>
        <p:spPr>
          <a:xfrm>
            <a:off x="548640" y="1773936"/>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Incremento della capacità organizzativa e di programmazione</a:t>
            </a:r>
            <a:endParaRPr lang="en-US" sz="1100" dirty="0"/>
          </a:p>
        </p:txBody>
      </p:sp>
      <p:sp>
        <p:nvSpPr>
          <p:cNvPr id="13" name="Shape 11"/>
          <p:cNvSpPr/>
          <p:nvPr/>
        </p:nvSpPr>
        <p:spPr>
          <a:xfrm>
            <a:off x="384048" y="2340864"/>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14" name="Shape 12"/>
          <p:cNvSpPr/>
          <p:nvPr/>
        </p:nvSpPr>
        <p:spPr>
          <a:xfrm>
            <a:off x="384048" y="2340864"/>
            <a:ext cx="50292" cy="493776"/>
          </a:xfrm>
          <a:prstGeom prst="rect">
            <a:avLst/>
          </a:prstGeom>
          <a:solidFill>
            <a:srgbClr val="D94055"/>
          </a:solidFill>
          <a:ln w="12700">
            <a:solidFill>
              <a:srgbClr val="D94055"/>
            </a:solidFill>
            <a:prstDash val="solid"/>
          </a:ln>
        </p:spPr>
        <p:txBody>
          <a:bodyPr/>
          <a:lstStyle/>
          <a:p>
            <a:endParaRPr lang="en-US"/>
          </a:p>
        </p:txBody>
      </p:sp>
      <p:sp>
        <p:nvSpPr>
          <p:cNvPr id="15" name="Text 13"/>
          <p:cNvSpPr/>
          <p:nvPr/>
        </p:nvSpPr>
        <p:spPr>
          <a:xfrm>
            <a:off x="548640" y="2340864"/>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Economie di scala nella gestione degli acquisti e dei servizi</a:t>
            </a:r>
            <a:endParaRPr lang="en-US" sz="1100" dirty="0"/>
          </a:p>
        </p:txBody>
      </p:sp>
      <p:sp>
        <p:nvSpPr>
          <p:cNvPr id="16" name="Shape 14"/>
          <p:cNvSpPr/>
          <p:nvPr/>
        </p:nvSpPr>
        <p:spPr>
          <a:xfrm>
            <a:off x="384048" y="2907792"/>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17" name="Shape 15"/>
          <p:cNvSpPr/>
          <p:nvPr/>
        </p:nvSpPr>
        <p:spPr>
          <a:xfrm>
            <a:off x="384048" y="2907792"/>
            <a:ext cx="50292" cy="493776"/>
          </a:xfrm>
          <a:prstGeom prst="rect">
            <a:avLst/>
          </a:prstGeom>
          <a:solidFill>
            <a:srgbClr val="D94055"/>
          </a:solidFill>
          <a:ln w="12700">
            <a:solidFill>
              <a:srgbClr val="D94055"/>
            </a:solidFill>
            <a:prstDash val="solid"/>
          </a:ln>
        </p:spPr>
        <p:txBody>
          <a:bodyPr/>
          <a:lstStyle/>
          <a:p>
            <a:endParaRPr lang="en-US"/>
          </a:p>
        </p:txBody>
      </p:sp>
      <p:sp>
        <p:nvSpPr>
          <p:cNvPr id="18" name="Text 16"/>
          <p:cNvSpPr/>
          <p:nvPr/>
        </p:nvSpPr>
        <p:spPr>
          <a:xfrm>
            <a:off x="548640" y="2907792"/>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Specializzazione del personale con maggiore capacità di gestione delle criticità</a:t>
            </a:r>
            <a:endParaRPr lang="en-US" sz="1100" dirty="0"/>
          </a:p>
        </p:txBody>
      </p:sp>
      <p:sp>
        <p:nvSpPr>
          <p:cNvPr id="19" name="Shape 17"/>
          <p:cNvSpPr/>
          <p:nvPr/>
        </p:nvSpPr>
        <p:spPr>
          <a:xfrm>
            <a:off x="384048" y="3474720"/>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20" name="Shape 18"/>
          <p:cNvSpPr/>
          <p:nvPr/>
        </p:nvSpPr>
        <p:spPr>
          <a:xfrm>
            <a:off x="384048" y="3474720"/>
            <a:ext cx="50292" cy="493776"/>
          </a:xfrm>
          <a:prstGeom prst="rect">
            <a:avLst/>
          </a:prstGeom>
          <a:solidFill>
            <a:srgbClr val="D94055"/>
          </a:solidFill>
          <a:ln w="12700">
            <a:solidFill>
              <a:srgbClr val="D94055"/>
            </a:solidFill>
            <a:prstDash val="solid"/>
          </a:ln>
        </p:spPr>
        <p:txBody>
          <a:bodyPr/>
          <a:lstStyle/>
          <a:p>
            <a:endParaRPr lang="en-US"/>
          </a:p>
        </p:txBody>
      </p:sp>
      <p:sp>
        <p:nvSpPr>
          <p:cNvPr id="21" name="Text 19"/>
          <p:cNvSpPr/>
          <p:nvPr/>
        </p:nvSpPr>
        <p:spPr>
          <a:xfrm>
            <a:off x="548640" y="3474720"/>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Risorse straordinarie confluite in maggiori investimenti e </a:t>
            </a:r>
            <a:r>
              <a:rPr lang="en-US" sz="1100" dirty="0" err="1">
                <a:solidFill>
                  <a:srgbClr val="FFFFFF"/>
                </a:solidFill>
                <a:latin typeface="Calibri" pitchFamily="34" charset="0"/>
                <a:ea typeface="Calibri" pitchFamily="34" charset="-122"/>
                <a:cs typeface="Calibri" pitchFamily="34" charset="-120"/>
              </a:rPr>
              <a:t>disponibilità</a:t>
            </a:r>
            <a:r>
              <a:rPr lang="en-US" sz="1100" dirty="0">
                <a:solidFill>
                  <a:srgbClr val="FFFFFF"/>
                </a:solidFill>
                <a:latin typeface="Calibri" pitchFamily="34" charset="0"/>
                <a:ea typeface="Calibri" pitchFamily="34" charset="-122"/>
                <a:cs typeface="Calibri" pitchFamily="34" charset="-120"/>
              </a:rPr>
              <a:t> </a:t>
            </a:r>
            <a:r>
              <a:rPr lang="en-US" sz="1100" dirty="0" smtClean="0">
                <a:solidFill>
                  <a:srgbClr val="FFFFFF"/>
                </a:solidFill>
                <a:latin typeface="Calibri" pitchFamily="34" charset="0"/>
                <a:ea typeface="Calibri" pitchFamily="34" charset="-122"/>
                <a:cs typeface="Calibri" pitchFamily="34" charset="-120"/>
              </a:rPr>
              <a:t>di </a:t>
            </a:r>
            <a:r>
              <a:rPr lang="en-US" sz="1100" dirty="0" err="1" smtClean="0">
                <a:solidFill>
                  <a:srgbClr val="FFFFFF"/>
                </a:solidFill>
                <a:latin typeface="Calibri" pitchFamily="34" charset="0"/>
                <a:ea typeface="Calibri" pitchFamily="34" charset="-122"/>
                <a:cs typeface="Calibri" pitchFamily="34" charset="-120"/>
              </a:rPr>
              <a:t>spesa</a:t>
            </a:r>
            <a:r>
              <a:rPr lang="en-US" sz="1100" dirty="0" smtClean="0">
                <a:solidFill>
                  <a:srgbClr val="FFFFFF"/>
                </a:solidFill>
                <a:latin typeface="Calibri" pitchFamily="34" charset="0"/>
                <a:ea typeface="Calibri" pitchFamily="34" charset="-122"/>
                <a:cs typeface="Calibri" pitchFamily="34" charset="-120"/>
              </a:rPr>
              <a:t> in parte </a:t>
            </a:r>
            <a:r>
              <a:rPr lang="en-US" sz="1100" dirty="0" err="1" smtClean="0">
                <a:solidFill>
                  <a:srgbClr val="FFFFFF"/>
                </a:solidFill>
                <a:latin typeface="Calibri" pitchFamily="34" charset="0"/>
                <a:ea typeface="Calibri" pitchFamily="34" charset="-122"/>
                <a:cs typeface="Calibri" pitchFamily="34" charset="-120"/>
              </a:rPr>
              <a:t>corrente</a:t>
            </a:r>
            <a:endParaRPr lang="en-US" sz="1100" dirty="0"/>
          </a:p>
        </p:txBody>
      </p:sp>
      <p:sp>
        <p:nvSpPr>
          <p:cNvPr id="22" name="Shape 20"/>
          <p:cNvSpPr/>
          <p:nvPr/>
        </p:nvSpPr>
        <p:spPr>
          <a:xfrm>
            <a:off x="384048" y="4041648"/>
            <a:ext cx="8375904" cy="493776"/>
          </a:xfrm>
          <a:prstGeom prst="rect">
            <a:avLst/>
          </a:prstGeom>
          <a:solidFill>
            <a:srgbClr val="8C1422">
              <a:alpha val="50000"/>
            </a:srgbClr>
          </a:solidFill>
          <a:ln w="12700">
            <a:solidFill>
              <a:srgbClr val="FFFFFF">
                <a:alpha val="12000"/>
              </a:srgbClr>
            </a:solidFill>
            <a:prstDash val="solid"/>
          </a:ln>
        </p:spPr>
        <p:txBody>
          <a:bodyPr/>
          <a:lstStyle/>
          <a:p>
            <a:endParaRPr lang="en-US"/>
          </a:p>
        </p:txBody>
      </p:sp>
      <p:sp>
        <p:nvSpPr>
          <p:cNvPr id="23" name="Shape 21"/>
          <p:cNvSpPr/>
          <p:nvPr/>
        </p:nvSpPr>
        <p:spPr>
          <a:xfrm>
            <a:off x="384048" y="4041648"/>
            <a:ext cx="50292" cy="493776"/>
          </a:xfrm>
          <a:prstGeom prst="rect">
            <a:avLst/>
          </a:prstGeom>
          <a:solidFill>
            <a:srgbClr val="D94055"/>
          </a:solidFill>
          <a:ln w="12700">
            <a:solidFill>
              <a:srgbClr val="D94055"/>
            </a:solidFill>
            <a:prstDash val="solid"/>
          </a:ln>
        </p:spPr>
        <p:txBody>
          <a:bodyPr/>
          <a:lstStyle/>
          <a:p>
            <a:endParaRPr lang="en-US"/>
          </a:p>
        </p:txBody>
      </p:sp>
      <p:sp>
        <p:nvSpPr>
          <p:cNvPr id="24" name="Text 22"/>
          <p:cNvSpPr/>
          <p:nvPr/>
        </p:nvSpPr>
        <p:spPr>
          <a:xfrm>
            <a:off x="548640" y="4041648"/>
            <a:ext cx="8138160" cy="493776"/>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Gestione più razionale del territorio con pianificazione urbanistica e ambientale coerente</a:t>
            </a:r>
            <a:endParaRPr lang="en-US" sz="1100" dirty="0"/>
          </a:p>
        </p:txBody>
      </p:sp>
      <p:sp>
        <p:nvSpPr>
          <p:cNvPr id="25" name="Text 23"/>
          <p:cNvSpPr/>
          <p:nvPr/>
        </p:nvSpPr>
        <p:spPr>
          <a:xfrm>
            <a:off x="365760" y="479145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3084" y="1564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79832"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Superficie del Territorio</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94588"/>
            <a:ext cx="4160520" cy="493776"/>
          </a:xfrm>
          <a:prstGeom prst="rect">
            <a:avLst/>
          </a:prstGeom>
          <a:noFill/>
          <a:ln/>
        </p:spPr>
        <p:txBody>
          <a:bodyPr wrap="square" rtlCol="0" anchor="ctr"/>
          <a:lstStyle/>
          <a:p>
            <a:pPr marL="0" indent="0">
              <a:buNone/>
            </a:pPr>
            <a:r>
              <a:rPr lang="en-US" sz="2800" b="1" dirty="0">
                <a:solidFill>
                  <a:srgbClr val="B81C2E"/>
                </a:solidFill>
                <a:latin typeface="Calibri" pitchFamily="34" charset="0"/>
                <a:ea typeface="Calibri" pitchFamily="34" charset="-122"/>
                <a:cs typeface="Calibri" pitchFamily="34" charset="-120"/>
              </a:rPr>
              <a:t>33,56 km²</a:t>
            </a:r>
            <a:endParaRPr lang="en-US" sz="2800" dirty="0"/>
          </a:p>
        </p:txBody>
      </p:sp>
      <p:sp>
        <p:nvSpPr>
          <p:cNvPr id="9" name="Text 7"/>
          <p:cNvSpPr/>
          <p:nvPr/>
        </p:nvSpPr>
        <p:spPr>
          <a:xfrm>
            <a:off x="329184" y="1316736"/>
            <a:ext cx="4160520" cy="301752"/>
          </a:xfrm>
          <a:prstGeom prst="rect">
            <a:avLst/>
          </a:prstGeom>
          <a:noFill/>
          <a:ln/>
        </p:spPr>
        <p:txBody>
          <a:bodyPr wrap="square" rtlCol="0" anchor="ctr"/>
          <a:lstStyle/>
          <a:p>
            <a:pPr marL="0" indent="0">
              <a:buNone/>
            </a:pPr>
            <a:r>
              <a:rPr lang="en-US" sz="1000" dirty="0">
                <a:solidFill>
                  <a:srgbClr val="6B7280"/>
                </a:solidFill>
                <a:latin typeface="Calibri" pitchFamily="34" charset="0"/>
                <a:ea typeface="Calibri" pitchFamily="34" charset="-122"/>
                <a:cs typeface="Calibri" pitchFamily="34" charset="-120"/>
              </a:rPr>
              <a:t>Superficie totale del Comune di Altavalle</a:t>
            </a:r>
            <a:endParaRPr lang="en-US" sz="1000" dirty="0"/>
          </a:p>
        </p:txBody>
      </p:sp>
      <p:sp>
        <p:nvSpPr>
          <p:cNvPr id="10" name="Shape 8"/>
          <p:cNvSpPr/>
          <p:nvPr/>
        </p:nvSpPr>
        <p:spPr>
          <a:xfrm>
            <a:off x="329184" y="1737360"/>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1" name="Shape 9"/>
          <p:cNvSpPr/>
          <p:nvPr/>
        </p:nvSpPr>
        <p:spPr>
          <a:xfrm>
            <a:off x="329184" y="1737360"/>
            <a:ext cx="1993392" cy="50292"/>
          </a:xfrm>
          <a:prstGeom prst="rect">
            <a:avLst/>
          </a:prstGeom>
          <a:solidFill>
            <a:srgbClr val="B81C2E"/>
          </a:solidFill>
          <a:ln w="12700">
            <a:solidFill>
              <a:srgbClr val="B81C2E"/>
            </a:solidFill>
            <a:prstDash val="solid"/>
          </a:ln>
        </p:spPr>
        <p:txBody>
          <a:bodyPr/>
          <a:lstStyle/>
          <a:p>
            <a:endParaRPr lang="en-US"/>
          </a:p>
        </p:txBody>
      </p:sp>
      <p:sp>
        <p:nvSpPr>
          <p:cNvPr id="12" name="Text 10"/>
          <p:cNvSpPr/>
          <p:nvPr/>
        </p:nvSpPr>
        <p:spPr>
          <a:xfrm>
            <a:off x="402336" y="1801368"/>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9,43 km²</a:t>
            </a:r>
            <a:endParaRPr lang="en-US" sz="1900" dirty="0"/>
          </a:p>
        </p:txBody>
      </p:sp>
      <p:sp>
        <p:nvSpPr>
          <p:cNvPr id="13" name="Text 11"/>
          <p:cNvSpPr/>
          <p:nvPr/>
        </p:nvSpPr>
        <p:spPr>
          <a:xfrm>
            <a:off x="402336" y="2185416"/>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Faver</a:t>
            </a:r>
            <a:endParaRPr lang="en-US" sz="1050" dirty="0"/>
          </a:p>
        </p:txBody>
      </p:sp>
      <p:sp>
        <p:nvSpPr>
          <p:cNvPr id="14" name="Shape 12"/>
          <p:cNvSpPr/>
          <p:nvPr/>
        </p:nvSpPr>
        <p:spPr>
          <a:xfrm>
            <a:off x="2505456" y="1737360"/>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5" name="Shape 13"/>
          <p:cNvSpPr/>
          <p:nvPr/>
        </p:nvSpPr>
        <p:spPr>
          <a:xfrm>
            <a:off x="2505456" y="1737360"/>
            <a:ext cx="1993392" cy="50292"/>
          </a:xfrm>
          <a:prstGeom prst="rect">
            <a:avLst/>
          </a:prstGeom>
          <a:solidFill>
            <a:srgbClr val="B81C2E"/>
          </a:solidFill>
          <a:ln w="12700">
            <a:solidFill>
              <a:srgbClr val="B81C2E"/>
            </a:solidFill>
            <a:prstDash val="solid"/>
          </a:ln>
        </p:spPr>
        <p:txBody>
          <a:bodyPr/>
          <a:lstStyle/>
          <a:p>
            <a:endParaRPr lang="en-US"/>
          </a:p>
        </p:txBody>
      </p:sp>
      <p:sp>
        <p:nvSpPr>
          <p:cNvPr id="16" name="Text 14"/>
          <p:cNvSpPr/>
          <p:nvPr/>
        </p:nvSpPr>
        <p:spPr>
          <a:xfrm>
            <a:off x="2578608" y="1801368"/>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6,14 km²</a:t>
            </a:r>
            <a:endParaRPr lang="en-US" sz="1900" dirty="0"/>
          </a:p>
        </p:txBody>
      </p:sp>
      <p:sp>
        <p:nvSpPr>
          <p:cNvPr id="17" name="Text 15"/>
          <p:cNvSpPr/>
          <p:nvPr/>
        </p:nvSpPr>
        <p:spPr>
          <a:xfrm>
            <a:off x="2578608" y="2185416"/>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Valda</a:t>
            </a:r>
            <a:endParaRPr lang="en-US" sz="1050" dirty="0"/>
          </a:p>
        </p:txBody>
      </p:sp>
      <p:sp>
        <p:nvSpPr>
          <p:cNvPr id="18" name="Shape 16"/>
          <p:cNvSpPr/>
          <p:nvPr/>
        </p:nvSpPr>
        <p:spPr>
          <a:xfrm>
            <a:off x="329184" y="2706624"/>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9" name="Shape 17"/>
          <p:cNvSpPr/>
          <p:nvPr/>
        </p:nvSpPr>
        <p:spPr>
          <a:xfrm>
            <a:off x="329184" y="2706624"/>
            <a:ext cx="1993392" cy="50292"/>
          </a:xfrm>
          <a:prstGeom prst="rect">
            <a:avLst/>
          </a:prstGeom>
          <a:solidFill>
            <a:srgbClr val="B81C2E"/>
          </a:solidFill>
          <a:ln w="12700">
            <a:solidFill>
              <a:srgbClr val="B81C2E"/>
            </a:solidFill>
            <a:prstDash val="solid"/>
          </a:ln>
        </p:spPr>
        <p:txBody>
          <a:bodyPr/>
          <a:lstStyle/>
          <a:p>
            <a:endParaRPr lang="en-US"/>
          </a:p>
        </p:txBody>
      </p:sp>
      <p:sp>
        <p:nvSpPr>
          <p:cNvPr id="20" name="Text 18"/>
          <p:cNvSpPr/>
          <p:nvPr/>
        </p:nvSpPr>
        <p:spPr>
          <a:xfrm>
            <a:off x="402336" y="2770632"/>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10,73 km²</a:t>
            </a:r>
            <a:endParaRPr lang="en-US" sz="1900" dirty="0"/>
          </a:p>
        </p:txBody>
      </p:sp>
      <p:sp>
        <p:nvSpPr>
          <p:cNvPr id="21" name="Text 19"/>
          <p:cNvSpPr/>
          <p:nvPr/>
        </p:nvSpPr>
        <p:spPr>
          <a:xfrm>
            <a:off x="402336" y="3154680"/>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Grumes</a:t>
            </a:r>
            <a:endParaRPr lang="en-US" sz="1050" dirty="0"/>
          </a:p>
        </p:txBody>
      </p:sp>
      <p:sp>
        <p:nvSpPr>
          <p:cNvPr id="22" name="Shape 20"/>
          <p:cNvSpPr/>
          <p:nvPr/>
        </p:nvSpPr>
        <p:spPr>
          <a:xfrm>
            <a:off x="2505456" y="2706624"/>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3" name="Shape 21"/>
          <p:cNvSpPr/>
          <p:nvPr/>
        </p:nvSpPr>
        <p:spPr>
          <a:xfrm>
            <a:off x="2505456" y="2706624"/>
            <a:ext cx="1993392" cy="50292"/>
          </a:xfrm>
          <a:prstGeom prst="rect">
            <a:avLst/>
          </a:prstGeom>
          <a:solidFill>
            <a:srgbClr val="B81C2E"/>
          </a:solidFill>
          <a:ln w="12700">
            <a:solidFill>
              <a:srgbClr val="B81C2E"/>
            </a:solidFill>
            <a:prstDash val="solid"/>
          </a:ln>
        </p:spPr>
        <p:txBody>
          <a:bodyPr/>
          <a:lstStyle/>
          <a:p>
            <a:endParaRPr lang="en-US"/>
          </a:p>
        </p:txBody>
      </p:sp>
      <p:sp>
        <p:nvSpPr>
          <p:cNvPr id="24" name="Text 22"/>
          <p:cNvSpPr/>
          <p:nvPr/>
        </p:nvSpPr>
        <p:spPr>
          <a:xfrm>
            <a:off x="2578608" y="2770632"/>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7,26 km²</a:t>
            </a:r>
            <a:endParaRPr lang="en-US" sz="1900" dirty="0"/>
          </a:p>
        </p:txBody>
      </p:sp>
      <p:sp>
        <p:nvSpPr>
          <p:cNvPr id="25" name="Text 23"/>
          <p:cNvSpPr/>
          <p:nvPr/>
        </p:nvSpPr>
        <p:spPr>
          <a:xfrm>
            <a:off x="2578608" y="3154680"/>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Grauno</a:t>
            </a:r>
            <a:endParaRPr lang="en-US" sz="1050" dirty="0"/>
          </a:p>
        </p:txBody>
      </p:sp>
      <p:pic>
        <p:nvPicPr>
          <p:cNvPr id="26" name="Image 0" descr="preencoded.png"/>
          <p:cNvPicPr>
            <a:picLocks noChangeAspect="1"/>
          </p:cNvPicPr>
          <p:nvPr/>
        </p:nvPicPr>
        <p:blipFill>
          <a:blip r:embed="rId3"/>
          <a:stretch>
            <a:fillRect/>
          </a:stretch>
        </p:blipFill>
        <p:spPr>
          <a:xfrm>
            <a:off x="4538472" y="1097280"/>
            <a:ext cx="4389120" cy="3154680"/>
          </a:xfrm>
          <a:prstGeom prst="rect">
            <a:avLst/>
          </a:prstGeom>
        </p:spPr>
      </p:pic>
      <p:graphicFrame>
        <p:nvGraphicFramePr>
          <p:cNvPr id="27" name="Chart 0"/>
          <p:cNvGraphicFramePr/>
          <p:nvPr>
            <p:extLst>
              <p:ext uri="{D42A27DB-BD31-4B8C-83A1-F6EECF244321}">
                <p14:modId xmlns:p14="http://schemas.microsoft.com/office/powerpoint/2010/main" val="2632726708"/>
              </p:ext>
            </p:extLst>
          </p:nvPr>
        </p:nvGraphicFramePr>
        <p:xfrm>
          <a:off x="362712" y="3547872"/>
          <a:ext cx="4041648" cy="126004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Popolazione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1828800" cy="402336"/>
          </a:xfrm>
          <a:prstGeom prst="rect">
            <a:avLst/>
          </a:prstGeom>
          <a:noFill/>
          <a:ln/>
        </p:spPr>
        <p:txBody>
          <a:bodyPr wrap="square" rtlCol="0" anchor="ctr"/>
          <a:lstStyle/>
          <a:p>
            <a:pPr marL="0" indent="0">
              <a:buNone/>
            </a:pPr>
            <a:r>
              <a:rPr lang="en-US" sz="1300" b="1" dirty="0">
                <a:solidFill>
                  <a:srgbClr val="3D3D3D"/>
                </a:solidFill>
                <a:latin typeface="Calibri" pitchFamily="34" charset="0"/>
                <a:ea typeface="Calibri" pitchFamily="34" charset="-122"/>
                <a:cs typeface="Calibri" pitchFamily="34" charset="-120"/>
              </a:rPr>
              <a:t>Totale 2015:</a:t>
            </a:r>
            <a:endParaRPr lang="en-US" sz="1300" dirty="0"/>
          </a:p>
        </p:txBody>
      </p:sp>
      <p:sp>
        <p:nvSpPr>
          <p:cNvPr id="9" name="Text 7"/>
          <p:cNvSpPr/>
          <p:nvPr/>
        </p:nvSpPr>
        <p:spPr>
          <a:xfrm>
            <a:off x="2103120" y="841248"/>
            <a:ext cx="2377440" cy="402336"/>
          </a:xfrm>
          <a:prstGeom prst="rect">
            <a:avLst/>
          </a:prstGeom>
          <a:noFill/>
          <a:ln/>
        </p:spPr>
        <p:txBody>
          <a:bodyPr wrap="square" rtlCol="0" anchor="ctr"/>
          <a:lstStyle/>
          <a:p>
            <a:pPr marL="0" indent="0">
              <a:buNone/>
            </a:pPr>
            <a:r>
              <a:rPr lang="en-US" sz="1800" b="1" dirty="0">
                <a:solidFill>
                  <a:srgbClr val="B81C2E"/>
                </a:solidFill>
                <a:latin typeface="Calibri" pitchFamily="34" charset="0"/>
                <a:ea typeface="Calibri" pitchFamily="34" charset="-122"/>
                <a:cs typeface="Calibri" pitchFamily="34" charset="-120"/>
              </a:rPr>
              <a:t>1.648 abitanti</a:t>
            </a:r>
            <a:endParaRPr lang="en-US" sz="1800" dirty="0"/>
          </a:p>
        </p:txBody>
      </p:sp>
      <p:sp>
        <p:nvSpPr>
          <p:cNvPr id="10" name="Text 8"/>
          <p:cNvSpPr/>
          <p:nvPr/>
        </p:nvSpPr>
        <p:spPr>
          <a:xfrm>
            <a:off x="329184" y="1261872"/>
            <a:ext cx="4160520" cy="310896"/>
          </a:xfrm>
          <a:prstGeom prst="rect">
            <a:avLst/>
          </a:prstGeom>
          <a:noFill/>
          <a:ln/>
        </p:spPr>
        <p:txBody>
          <a:bodyPr wrap="square"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Altavalle 2025:  1.651 abitanti  (+3 in dieci anni)</a:t>
            </a:r>
            <a:endParaRPr lang="en-US" sz="1100" dirty="0"/>
          </a:p>
        </p:txBody>
      </p:sp>
      <p:sp>
        <p:nvSpPr>
          <p:cNvPr id="11" name="Shape 9"/>
          <p:cNvSpPr/>
          <p:nvPr/>
        </p:nvSpPr>
        <p:spPr>
          <a:xfrm>
            <a:off x="329184" y="1669242"/>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2" name="Shape 10"/>
          <p:cNvSpPr/>
          <p:nvPr/>
        </p:nvSpPr>
        <p:spPr>
          <a:xfrm>
            <a:off x="329184" y="1682496"/>
            <a:ext cx="1993392" cy="50292"/>
          </a:xfrm>
          <a:prstGeom prst="rect">
            <a:avLst/>
          </a:prstGeom>
          <a:solidFill>
            <a:srgbClr val="B81C2E"/>
          </a:solidFill>
          <a:ln w="12700">
            <a:solidFill>
              <a:srgbClr val="B81C2E"/>
            </a:solidFill>
            <a:prstDash val="solid"/>
          </a:ln>
        </p:spPr>
        <p:txBody>
          <a:bodyPr/>
          <a:lstStyle/>
          <a:p>
            <a:endParaRPr lang="en-US"/>
          </a:p>
        </p:txBody>
      </p:sp>
      <p:sp>
        <p:nvSpPr>
          <p:cNvPr id="13" name="Text 11"/>
          <p:cNvSpPr/>
          <p:nvPr/>
        </p:nvSpPr>
        <p:spPr>
          <a:xfrm>
            <a:off x="402336" y="1786260"/>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849 ab.</a:t>
            </a:r>
            <a:endParaRPr lang="en-US" sz="1900" dirty="0"/>
          </a:p>
        </p:txBody>
      </p:sp>
      <p:sp>
        <p:nvSpPr>
          <p:cNvPr id="14" name="Text 12"/>
          <p:cNvSpPr/>
          <p:nvPr/>
        </p:nvSpPr>
        <p:spPr>
          <a:xfrm>
            <a:off x="402336" y="2170308"/>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Faver</a:t>
            </a:r>
            <a:endParaRPr lang="en-US" sz="1050" dirty="0"/>
          </a:p>
        </p:txBody>
      </p:sp>
      <p:sp>
        <p:nvSpPr>
          <p:cNvPr id="15" name="Shape 13"/>
          <p:cNvSpPr/>
          <p:nvPr/>
        </p:nvSpPr>
        <p:spPr>
          <a:xfrm>
            <a:off x="2505456" y="1669242"/>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6" name="Shape 14"/>
          <p:cNvSpPr/>
          <p:nvPr/>
        </p:nvSpPr>
        <p:spPr>
          <a:xfrm>
            <a:off x="2505456" y="1682496"/>
            <a:ext cx="1993392" cy="50292"/>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2578608" y="1786260"/>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438 ab.</a:t>
            </a:r>
            <a:endParaRPr lang="en-US" sz="1900" dirty="0"/>
          </a:p>
        </p:txBody>
      </p:sp>
      <p:sp>
        <p:nvSpPr>
          <p:cNvPr id="18" name="Text 16"/>
          <p:cNvSpPr/>
          <p:nvPr/>
        </p:nvSpPr>
        <p:spPr>
          <a:xfrm>
            <a:off x="2578608" y="2170308"/>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Grumes</a:t>
            </a:r>
            <a:endParaRPr lang="en-US" sz="1050" dirty="0"/>
          </a:p>
        </p:txBody>
      </p:sp>
      <p:sp>
        <p:nvSpPr>
          <p:cNvPr id="19" name="Shape 17"/>
          <p:cNvSpPr/>
          <p:nvPr/>
        </p:nvSpPr>
        <p:spPr>
          <a:xfrm>
            <a:off x="329184" y="2638506"/>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0" name="Shape 18"/>
          <p:cNvSpPr/>
          <p:nvPr/>
        </p:nvSpPr>
        <p:spPr>
          <a:xfrm>
            <a:off x="329184" y="2651760"/>
            <a:ext cx="1993392" cy="50292"/>
          </a:xfrm>
          <a:prstGeom prst="rect">
            <a:avLst/>
          </a:prstGeom>
          <a:solidFill>
            <a:srgbClr val="B81C2E"/>
          </a:solidFill>
          <a:ln w="12700">
            <a:solidFill>
              <a:srgbClr val="B81C2E"/>
            </a:solidFill>
            <a:prstDash val="solid"/>
          </a:ln>
        </p:spPr>
        <p:txBody>
          <a:bodyPr/>
          <a:lstStyle/>
          <a:p>
            <a:endParaRPr lang="en-US"/>
          </a:p>
        </p:txBody>
      </p:sp>
      <p:sp>
        <p:nvSpPr>
          <p:cNvPr id="21" name="Text 19"/>
          <p:cNvSpPr/>
          <p:nvPr/>
        </p:nvSpPr>
        <p:spPr>
          <a:xfrm>
            <a:off x="402336" y="2755524"/>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217 ab.</a:t>
            </a:r>
            <a:endParaRPr lang="en-US" sz="1900" dirty="0"/>
          </a:p>
        </p:txBody>
      </p:sp>
      <p:sp>
        <p:nvSpPr>
          <p:cNvPr id="22" name="Text 20"/>
          <p:cNvSpPr/>
          <p:nvPr/>
        </p:nvSpPr>
        <p:spPr>
          <a:xfrm>
            <a:off x="402336" y="3139572"/>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Valda</a:t>
            </a:r>
            <a:endParaRPr lang="en-US" sz="1050" dirty="0"/>
          </a:p>
        </p:txBody>
      </p:sp>
      <p:sp>
        <p:nvSpPr>
          <p:cNvPr id="23" name="Shape 21"/>
          <p:cNvSpPr/>
          <p:nvPr/>
        </p:nvSpPr>
        <p:spPr>
          <a:xfrm>
            <a:off x="2505456" y="2638506"/>
            <a:ext cx="1993392" cy="804672"/>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4" name="Shape 22"/>
          <p:cNvSpPr/>
          <p:nvPr/>
        </p:nvSpPr>
        <p:spPr>
          <a:xfrm>
            <a:off x="2505456" y="2651760"/>
            <a:ext cx="1993392" cy="50292"/>
          </a:xfrm>
          <a:prstGeom prst="rect">
            <a:avLst/>
          </a:prstGeom>
          <a:solidFill>
            <a:srgbClr val="B81C2E"/>
          </a:solidFill>
          <a:ln w="12700">
            <a:solidFill>
              <a:srgbClr val="B81C2E"/>
            </a:solidFill>
            <a:prstDash val="solid"/>
          </a:ln>
        </p:spPr>
        <p:txBody>
          <a:bodyPr/>
          <a:lstStyle/>
          <a:p>
            <a:endParaRPr lang="en-US"/>
          </a:p>
        </p:txBody>
      </p:sp>
      <p:sp>
        <p:nvSpPr>
          <p:cNvPr id="25" name="Text 23"/>
          <p:cNvSpPr/>
          <p:nvPr/>
        </p:nvSpPr>
        <p:spPr>
          <a:xfrm>
            <a:off x="2578608" y="2755524"/>
            <a:ext cx="1847088" cy="384048"/>
          </a:xfrm>
          <a:prstGeom prst="rect">
            <a:avLst/>
          </a:prstGeom>
          <a:noFill/>
          <a:ln/>
        </p:spPr>
        <p:txBody>
          <a:bodyPr wrap="square" rtlCol="0" anchor="ctr"/>
          <a:lstStyle/>
          <a:p>
            <a:pPr marL="0" indent="0" algn="ctr">
              <a:buNone/>
            </a:pPr>
            <a:r>
              <a:rPr lang="en-US" sz="1900" b="1" dirty="0">
                <a:solidFill>
                  <a:srgbClr val="B81C2E"/>
                </a:solidFill>
                <a:latin typeface="Calibri" pitchFamily="34" charset="0"/>
                <a:ea typeface="Calibri" pitchFamily="34" charset="-122"/>
                <a:cs typeface="Calibri" pitchFamily="34" charset="-120"/>
              </a:rPr>
              <a:t>144 ab.</a:t>
            </a:r>
            <a:endParaRPr lang="en-US" sz="1900" dirty="0"/>
          </a:p>
        </p:txBody>
      </p:sp>
      <p:sp>
        <p:nvSpPr>
          <p:cNvPr id="26" name="Text 24"/>
          <p:cNvSpPr/>
          <p:nvPr/>
        </p:nvSpPr>
        <p:spPr>
          <a:xfrm>
            <a:off x="2578608" y="3139572"/>
            <a:ext cx="1847088" cy="274320"/>
          </a:xfrm>
          <a:prstGeom prst="rect">
            <a:avLst/>
          </a:prstGeom>
          <a:noFill/>
          <a:ln/>
        </p:spPr>
        <p:txBody>
          <a:bodyPr wrap="square" rtlCol="0" anchor="ctr"/>
          <a:lstStyle/>
          <a:p>
            <a:pPr marL="0" indent="0" algn="ctr">
              <a:buNone/>
            </a:pPr>
            <a:r>
              <a:rPr lang="en-US" sz="1050" b="1" dirty="0">
                <a:solidFill>
                  <a:srgbClr val="3D3D3D"/>
                </a:solidFill>
                <a:latin typeface="Calibri" pitchFamily="34" charset="0"/>
                <a:ea typeface="Calibri" pitchFamily="34" charset="-122"/>
                <a:cs typeface="Calibri" pitchFamily="34" charset="-120"/>
              </a:rPr>
              <a:t>Grauno</a:t>
            </a:r>
            <a:endParaRPr lang="en-US" sz="1050" dirty="0"/>
          </a:p>
        </p:txBody>
      </p:sp>
      <p:graphicFrame>
        <p:nvGraphicFramePr>
          <p:cNvPr id="27" name="Chart 0"/>
          <p:cNvGraphicFramePr/>
          <p:nvPr>
            <p:extLst>
              <p:ext uri="{D42A27DB-BD31-4B8C-83A1-F6EECF244321}">
                <p14:modId xmlns:p14="http://schemas.microsoft.com/office/powerpoint/2010/main" val="4239089763"/>
              </p:ext>
            </p:extLst>
          </p:nvPr>
        </p:nvGraphicFramePr>
        <p:xfrm>
          <a:off x="4770384" y="1021740"/>
          <a:ext cx="4160520" cy="351861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Consultazione per la Scelta del Nome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457200"/>
          </a:xfrm>
          <a:prstGeom prst="rect">
            <a:avLst/>
          </a:prstGeom>
          <a:noFill/>
          <a:ln/>
        </p:spPr>
        <p:txBody>
          <a:bodyPr wrap="square" rtlCol="0" anchor="ctr"/>
          <a:lstStyle/>
          <a:p>
            <a:pPr marL="0" indent="0">
              <a:buNone/>
            </a:pPr>
            <a:r>
              <a:rPr lang="en-US" sz="1150" dirty="0">
                <a:solidFill>
                  <a:srgbClr val="1C1C1C"/>
                </a:solidFill>
                <a:latin typeface="Calibri" pitchFamily="34" charset="0"/>
                <a:ea typeface="Calibri" pitchFamily="34" charset="-122"/>
                <a:cs typeface="Calibri" pitchFamily="34" charset="-120"/>
              </a:rPr>
              <a:t>Il 01 marzo 2015 ogni frazione ha partecipato alla consultazione per scegliere il nome del nuovo Comune tra quattro opzioni.</a:t>
            </a:r>
            <a:endParaRPr lang="en-US" sz="1150" dirty="0"/>
          </a:p>
        </p:txBody>
      </p:sp>
      <p:sp>
        <p:nvSpPr>
          <p:cNvPr id="9" name="Shape 7"/>
          <p:cNvSpPr/>
          <p:nvPr/>
        </p:nvSpPr>
        <p:spPr>
          <a:xfrm>
            <a:off x="329184" y="1426464"/>
            <a:ext cx="4206240" cy="1298448"/>
          </a:xfrm>
          <a:prstGeom prst="rect">
            <a:avLst/>
          </a:prstGeom>
          <a:solidFill>
            <a:srgbClr val="F9E8EB"/>
          </a:solidFill>
          <a:ln w="15240">
            <a:solidFill>
              <a:srgbClr val="B81C2E"/>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426464"/>
            <a:ext cx="4206240" cy="50292"/>
          </a:xfrm>
          <a:prstGeom prst="rect">
            <a:avLst/>
          </a:prstGeom>
          <a:solidFill>
            <a:srgbClr val="B81C2E"/>
          </a:solidFill>
          <a:ln w="12700">
            <a:solidFill>
              <a:srgbClr val="B81C2E"/>
            </a:solidFill>
            <a:prstDash val="solid"/>
          </a:ln>
        </p:spPr>
        <p:txBody>
          <a:bodyPr/>
          <a:lstStyle/>
          <a:p>
            <a:endParaRPr lang="en-US"/>
          </a:p>
        </p:txBody>
      </p:sp>
      <p:sp>
        <p:nvSpPr>
          <p:cNvPr id="11" name="Shape 9"/>
          <p:cNvSpPr/>
          <p:nvPr/>
        </p:nvSpPr>
        <p:spPr>
          <a:xfrm>
            <a:off x="3236976" y="1536192"/>
            <a:ext cx="1170432" cy="274320"/>
          </a:xfrm>
          <a:prstGeom prst="rect">
            <a:avLst/>
          </a:prstGeom>
          <a:solidFill>
            <a:srgbClr val="B81C2E"/>
          </a:solidFill>
          <a:ln w="12700">
            <a:solidFill>
              <a:srgbClr val="B81C2E"/>
            </a:solidFill>
            <a:prstDash val="solid"/>
          </a:ln>
        </p:spPr>
        <p:txBody>
          <a:bodyPr/>
          <a:lstStyle/>
          <a:p>
            <a:endParaRPr lang="en-US"/>
          </a:p>
        </p:txBody>
      </p:sp>
      <p:sp>
        <p:nvSpPr>
          <p:cNvPr id="12" name="Text 10"/>
          <p:cNvSpPr/>
          <p:nvPr/>
        </p:nvSpPr>
        <p:spPr>
          <a:xfrm>
            <a:off x="3236976" y="1536192"/>
            <a:ext cx="1170432" cy="274320"/>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SELEZIONATO</a:t>
            </a:r>
            <a:endParaRPr lang="en-US" sz="750" dirty="0"/>
          </a:p>
        </p:txBody>
      </p:sp>
      <p:sp>
        <p:nvSpPr>
          <p:cNvPr id="13" name="Text 11"/>
          <p:cNvSpPr/>
          <p:nvPr/>
        </p:nvSpPr>
        <p:spPr>
          <a:xfrm>
            <a:off x="493776" y="1554480"/>
            <a:ext cx="2743200" cy="493776"/>
          </a:xfrm>
          <a:prstGeom prst="rect">
            <a:avLst/>
          </a:prstGeom>
          <a:noFill/>
          <a:ln/>
        </p:spPr>
        <p:txBody>
          <a:bodyPr wrap="square"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ALTAVALLE</a:t>
            </a:r>
            <a:endParaRPr lang="en-US" sz="2200" dirty="0"/>
          </a:p>
        </p:txBody>
      </p:sp>
      <p:sp>
        <p:nvSpPr>
          <p:cNvPr id="14" name="Text 12"/>
          <p:cNvSpPr/>
          <p:nvPr/>
        </p:nvSpPr>
        <p:spPr>
          <a:xfrm>
            <a:off x="493776" y="2084832"/>
            <a:ext cx="3877056" cy="475488"/>
          </a:xfrm>
          <a:prstGeom prst="rect">
            <a:avLst/>
          </a:prstGeom>
          <a:noFill/>
          <a:ln/>
        </p:spPr>
        <p:txBody>
          <a:bodyPr wrap="square" rtlCol="0" anchor="ctr"/>
          <a:lstStyle/>
          <a:p>
            <a:pPr marL="0" indent="0">
              <a:buNone/>
            </a:pPr>
            <a:r>
              <a:rPr lang="en-US" sz="1100" dirty="0">
                <a:solidFill>
                  <a:srgbClr val="6B7280"/>
                </a:solidFill>
                <a:latin typeface="Calibri" pitchFamily="34" charset="0"/>
                <a:ea typeface="Calibri" pitchFamily="34" charset="-122"/>
                <a:cs typeface="Calibri" pitchFamily="34" charset="-120"/>
              </a:rPr>
              <a:t>Nome scelto dalla consultazione</a:t>
            </a:r>
            <a:endParaRPr lang="en-US" sz="1100" dirty="0"/>
          </a:p>
        </p:txBody>
      </p:sp>
      <p:sp>
        <p:nvSpPr>
          <p:cNvPr id="15" name="Shape 13"/>
          <p:cNvSpPr/>
          <p:nvPr/>
        </p:nvSpPr>
        <p:spPr>
          <a:xfrm>
            <a:off x="4736592" y="1426464"/>
            <a:ext cx="4206240" cy="129844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6" name="Shape 14"/>
          <p:cNvSpPr/>
          <p:nvPr/>
        </p:nvSpPr>
        <p:spPr>
          <a:xfrm>
            <a:off x="4736592" y="1426464"/>
            <a:ext cx="4206240" cy="50292"/>
          </a:xfrm>
          <a:prstGeom prst="rect">
            <a:avLst/>
          </a:prstGeom>
          <a:solidFill>
            <a:srgbClr val="B81C2E"/>
          </a:solidFill>
          <a:ln w="12700">
            <a:solidFill>
              <a:srgbClr val="B81C2E"/>
            </a:solidFill>
            <a:prstDash val="solid"/>
          </a:ln>
        </p:spPr>
        <p:txBody>
          <a:bodyPr/>
          <a:lstStyle/>
          <a:p>
            <a:endParaRPr lang="en-US"/>
          </a:p>
        </p:txBody>
      </p:sp>
      <p:sp>
        <p:nvSpPr>
          <p:cNvPr id="17" name="Text 15"/>
          <p:cNvSpPr/>
          <p:nvPr/>
        </p:nvSpPr>
        <p:spPr>
          <a:xfrm>
            <a:off x="4901184" y="1554480"/>
            <a:ext cx="2743200" cy="493776"/>
          </a:xfrm>
          <a:prstGeom prst="rect">
            <a:avLst/>
          </a:prstGeom>
          <a:noFill/>
          <a:ln/>
        </p:spPr>
        <p:txBody>
          <a:bodyPr wrap="square" rtlCol="0" anchor="ctr"/>
          <a:lstStyle/>
          <a:p>
            <a:pPr marL="0" indent="0">
              <a:buNone/>
            </a:pPr>
            <a:r>
              <a:rPr lang="en-US" sz="2200" b="1" dirty="0">
                <a:solidFill>
                  <a:srgbClr val="3D3D3D"/>
                </a:solidFill>
                <a:latin typeface="Calibri" pitchFamily="34" charset="0"/>
                <a:ea typeface="Calibri" pitchFamily="34" charset="-122"/>
                <a:cs typeface="Calibri" pitchFamily="34" charset="-120"/>
              </a:rPr>
              <a:t>SOLAVISIO</a:t>
            </a:r>
            <a:endParaRPr lang="en-US" sz="2200" dirty="0"/>
          </a:p>
        </p:txBody>
      </p:sp>
      <p:sp>
        <p:nvSpPr>
          <p:cNvPr id="18" name="Text 16"/>
          <p:cNvSpPr/>
          <p:nvPr/>
        </p:nvSpPr>
        <p:spPr>
          <a:xfrm>
            <a:off x="4901184" y="2084832"/>
            <a:ext cx="3877056" cy="475488"/>
          </a:xfrm>
          <a:prstGeom prst="rect">
            <a:avLst/>
          </a:prstGeom>
          <a:noFill/>
          <a:ln/>
        </p:spPr>
        <p:txBody>
          <a:bodyPr wrap="square" rtlCol="0" anchor="ctr"/>
          <a:lstStyle/>
          <a:p>
            <a:pPr marL="0" indent="0">
              <a:buNone/>
            </a:pPr>
            <a:r>
              <a:rPr lang="en-US" sz="1100" dirty="0">
                <a:solidFill>
                  <a:srgbClr val="6B7280"/>
                </a:solidFill>
                <a:latin typeface="Calibri" pitchFamily="34" charset="0"/>
                <a:ea typeface="Calibri" pitchFamily="34" charset="-122"/>
                <a:cs typeface="Calibri" pitchFamily="34" charset="-120"/>
              </a:rPr>
              <a:t>Seconda opzione proposta</a:t>
            </a:r>
            <a:endParaRPr lang="en-US" sz="1100" dirty="0"/>
          </a:p>
        </p:txBody>
      </p:sp>
      <p:sp>
        <p:nvSpPr>
          <p:cNvPr id="19" name="Shape 17"/>
          <p:cNvSpPr/>
          <p:nvPr/>
        </p:nvSpPr>
        <p:spPr>
          <a:xfrm>
            <a:off x="329184" y="2926080"/>
            <a:ext cx="4206240" cy="129844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0" name="Shape 18"/>
          <p:cNvSpPr/>
          <p:nvPr/>
        </p:nvSpPr>
        <p:spPr>
          <a:xfrm>
            <a:off x="329184" y="2926080"/>
            <a:ext cx="4206240" cy="50292"/>
          </a:xfrm>
          <a:prstGeom prst="rect">
            <a:avLst/>
          </a:prstGeom>
          <a:solidFill>
            <a:srgbClr val="B81C2E"/>
          </a:solidFill>
          <a:ln w="12700">
            <a:solidFill>
              <a:srgbClr val="B81C2E"/>
            </a:solidFill>
            <a:prstDash val="solid"/>
          </a:ln>
        </p:spPr>
        <p:txBody>
          <a:bodyPr/>
          <a:lstStyle/>
          <a:p>
            <a:endParaRPr lang="en-US"/>
          </a:p>
        </p:txBody>
      </p:sp>
      <p:sp>
        <p:nvSpPr>
          <p:cNvPr id="21" name="Text 19"/>
          <p:cNvSpPr/>
          <p:nvPr/>
        </p:nvSpPr>
        <p:spPr>
          <a:xfrm>
            <a:off x="493776" y="3054096"/>
            <a:ext cx="2743200" cy="493776"/>
          </a:xfrm>
          <a:prstGeom prst="rect">
            <a:avLst/>
          </a:prstGeom>
          <a:noFill/>
          <a:ln/>
        </p:spPr>
        <p:txBody>
          <a:bodyPr wrap="square" rtlCol="0" anchor="ctr"/>
          <a:lstStyle/>
          <a:p>
            <a:pPr marL="0" indent="0">
              <a:buNone/>
            </a:pPr>
            <a:r>
              <a:rPr lang="en-US" sz="2200" b="1" dirty="0">
                <a:solidFill>
                  <a:srgbClr val="3D3D3D"/>
                </a:solidFill>
                <a:latin typeface="Calibri" pitchFamily="34" charset="0"/>
                <a:ea typeface="Calibri" pitchFamily="34" charset="-122"/>
                <a:cs typeface="Calibri" pitchFamily="34" charset="-120"/>
              </a:rPr>
              <a:t>CAVADA</a:t>
            </a:r>
            <a:endParaRPr lang="en-US" sz="2200" dirty="0"/>
          </a:p>
        </p:txBody>
      </p:sp>
      <p:sp>
        <p:nvSpPr>
          <p:cNvPr id="22" name="Text 20"/>
          <p:cNvSpPr/>
          <p:nvPr/>
        </p:nvSpPr>
        <p:spPr>
          <a:xfrm>
            <a:off x="493776" y="3584448"/>
            <a:ext cx="3877056" cy="475488"/>
          </a:xfrm>
          <a:prstGeom prst="rect">
            <a:avLst/>
          </a:prstGeom>
          <a:noFill/>
          <a:ln/>
        </p:spPr>
        <p:txBody>
          <a:bodyPr wrap="square" rtlCol="0" anchor="ctr"/>
          <a:lstStyle/>
          <a:p>
            <a:pPr marL="0" indent="0">
              <a:buNone/>
            </a:pPr>
            <a:r>
              <a:rPr lang="en-US" sz="1100" dirty="0">
                <a:solidFill>
                  <a:srgbClr val="6B7280"/>
                </a:solidFill>
                <a:latin typeface="Calibri" pitchFamily="34" charset="0"/>
                <a:ea typeface="Calibri" pitchFamily="34" charset="-122"/>
                <a:cs typeface="Calibri" pitchFamily="34" charset="-120"/>
              </a:rPr>
              <a:t>Terza opzione proposta</a:t>
            </a:r>
            <a:endParaRPr lang="en-US" sz="1100" dirty="0"/>
          </a:p>
        </p:txBody>
      </p:sp>
      <p:sp>
        <p:nvSpPr>
          <p:cNvPr id="23" name="Shape 21"/>
          <p:cNvSpPr/>
          <p:nvPr/>
        </p:nvSpPr>
        <p:spPr>
          <a:xfrm>
            <a:off x="4736592" y="2926080"/>
            <a:ext cx="4206240" cy="1298448"/>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4" name="Shape 22"/>
          <p:cNvSpPr/>
          <p:nvPr/>
        </p:nvSpPr>
        <p:spPr>
          <a:xfrm>
            <a:off x="4736592" y="2926080"/>
            <a:ext cx="4206240" cy="50292"/>
          </a:xfrm>
          <a:prstGeom prst="rect">
            <a:avLst/>
          </a:prstGeom>
          <a:solidFill>
            <a:srgbClr val="B81C2E"/>
          </a:solidFill>
          <a:ln w="12700">
            <a:solidFill>
              <a:srgbClr val="B81C2E"/>
            </a:solidFill>
            <a:prstDash val="solid"/>
          </a:ln>
        </p:spPr>
        <p:txBody>
          <a:bodyPr/>
          <a:lstStyle/>
          <a:p>
            <a:endParaRPr lang="en-US"/>
          </a:p>
        </p:txBody>
      </p:sp>
      <p:sp>
        <p:nvSpPr>
          <p:cNvPr id="25" name="Text 23"/>
          <p:cNvSpPr/>
          <p:nvPr/>
        </p:nvSpPr>
        <p:spPr>
          <a:xfrm>
            <a:off x="4901184" y="3054096"/>
            <a:ext cx="2743200" cy="493776"/>
          </a:xfrm>
          <a:prstGeom prst="rect">
            <a:avLst/>
          </a:prstGeom>
          <a:noFill/>
          <a:ln/>
        </p:spPr>
        <p:txBody>
          <a:bodyPr wrap="square" rtlCol="0" anchor="ctr"/>
          <a:lstStyle/>
          <a:p>
            <a:pPr marL="0" indent="0">
              <a:buNone/>
            </a:pPr>
            <a:r>
              <a:rPr lang="en-US" sz="2200" b="1" dirty="0">
                <a:solidFill>
                  <a:srgbClr val="3D3D3D"/>
                </a:solidFill>
                <a:latin typeface="Calibri" pitchFamily="34" charset="0"/>
                <a:ea typeface="Calibri" pitchFamily="34" charset="-122"/>
                <a:cs typeface="Calibri" pitchFamily="34" charset="-120"/>
              </a:rPr>
              <a:t>PONTAVISIO</a:t>
            </a:r>
            <a:endParaRPr lang="en-US" sz="2200" dirty="0"/>
          </a:p>
        </p:txBody>
      </p:sp>
      <p:sp>
        <p:nvSpPr>
          <p:cNvPr id="26" name="Text 24"/>
          <p:cNvSpPr/>
          <p:nvPr/>
        </p:nvSpPr>
        <p:spPr>
          <a:xfrm>
            <a:off x="4901184" y="3584448"/>
            <a:ext cx="3877056" cy="475488"/>
          </a:xfrm>
          <a:prstGeom prst="rect">
            <a:avLst/>
          </a:prstGeom>
          <a:noFill/>
          <a:ln/>
        </p:spPr>
        <p:txBody>
          <a:bodyPr wrap="square" rtlCol="0" anchor="ctr"/>
          <a:lstStyle/>
          <a:p>
            <a:pPr marL="0" indent="0">
              <a:buNone/>
            </a:pPr>
            <a:r>
              <a:rPr lang="en-US" sz="1100" dirty="0">
                <a:solidFill>
                  <a:srgbClr val="6B7280"/>
                </a:solidFill>
                <a:latin typeface="Calibri" pitchFamily="34" charset="0"/>
                <a:ea typeface="Calibri" pitchFamily="34" charset="-122"/>
                <a:cs typeface="Calibri" pitchFamily="34" charset="-120"/>
              </a:rPr>
              <a:t>Quarta opzione proposta</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Referendum </a:t>
            </a:r>
            <a:r>
              <a:rPr lang="en-US" sz="2200" b="1" dirty="0" err="1">
                <a:solidFill>
                  <a:srgbClr val="B81C2E"/>
                </a:solidFill>
                <a:latin typeface="Calibri" pitchFamily="34" charset="0"/>
                <a:ea typeface="Calibri" pitchFamily="34" charset="-122"/>
                <a:cs typeface="Calibri" pitchFamily="34" charset="-120"/>
              </a:rPr>
              <a:t>Consultivo</a:t>
            </a:r>
            <a:r>
              <a:rPr lang="en-US" sz="2200" b="1" dirty="0">
                <a:solidFill>
                  <a:srgbClr val="B81C2E"/>
                </a:solidFill>
                <a:latin typeface="Calibri" pitchFamily="34" charset="0"/>
                <a:ea typeface="Calibri" pitchFamily="34" charset="-122"/>
                <a:cs typeface="Calibri" pitchFamily="34" charset="-120"/>
              </a:rPr>
              <a:t> per la </a:t>
            </a:r>
            <a:r>
              <a:rPr lang="en-US" sz="2200" b="1" dirty="0" err="1">
                <a:solidFill>
                  <a:srgbClr val="B81C2E"/>
                </a:solidFill>
                <a:latin typeface="Calibri" pitchFamily="34" charset="0"/>
                <a:ea typeface="Calibri" pitchFamily="34" charset="-122"/>
                <a:cs typeface="Calibri" pitchFamily="34" charset="-120"/>
              </a:rPr>
              <a:t>Fusione</a:t>
            </a:r>
            <a:r>
              <a:rPr lang="en-US" sz="2200" b="1" dirty="0">
                <a:solidFill>
                  <a:srgbClr val="B81C2E"/>
                </a:solidFill>
                <a:latin typeface="Calibri" pitchFamily="34" charset="0"/>
                <a:ea typeface="Calibri" pitchFamily="34" charset="-122"/>
                <a:cs typeface="Calibri" pitchFamily="34" charset="-120"/>
              </a:rPr>
              <a:t> – 07 Giugno 2015</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47472"/>
          </a:xfrm>
          <a:prstGeom prst="rect">
            <a:avLst/>
          </a:prstGeom>
          <a:noFill/>
          <a:ln/>
        </p:spPr>
        <p:txBody>
          <a:bodyPr wrap="square" rtlCol="0" anchor="ctr"/>
          <a:lstStyle/>
          <a:p>
            <a:pPr marL="0" indent="0">
              <a:buNone/>
            </a:pPr>
            <a:r>
              <a:rPr lang="en-US" sz="1200" b="1" dirty="0">
                <a:solidFill>
                  <a:srgbClr val="1C1C1C"/>
                </a:solidFill>
                <a:latin typeface="Calibri" pitchFamily="34" charset="0"/>
                <a:ea typeface="Calibri" pitchFamily="34" charset="-122"/>
                <a:cs typeface="Calibri" pitchFamily="34" charset="-120"/>
              </a:rPr>
              <a:t>Risultati per singola frazione:</a:t>
            </a:r>
            <a:endParaRPr lang="en-US" sz="1200" dirty="0"/>
          </a:p>
        </p:txBody>
      </p:sp>
      <p:sp>
        <p:nvSpPr>
          <p:cNvPr id="10" name="Text 7"/>
          <p:cNvSpPr/>
          <p:nvPr/>
        </p:nvSpPr>
        <p:spPr>
          <a:xfrm>
            <a:off x="329184" y="4238244"/>
            <a:ext cx="8485632" cy="347472"/>
          </a:xfrm>
          <a:prstGeom prst="rect">
            <a:avLst/>
          </a:prstGeom>
          <a:noFill/>
          <a:ln/>
        </p:spPr>
        <p:txBody>
          <a:bodyPr wrap="square" rtlCol="0" anchor="ctr"/>
          <a:lstStyle/>
          <a:p>
            <a:pPr marL="0" indent="0">
              <a:buNone/>
            </a:pPr>
            <a:r>
              <a:rPr lang="en-US" sz="1000" i="1" dirty="0">
                <a:solidFill>
                  <a:srgbClr val="6B7280"/>
                </a:solidFill>
                <a:latin typeface="Calibri" pitchFamily="34" charset="0"/>
                <a:ea typeface="Calibri" pitchFamily="34" charset="-122"/>
                <a:cs typeface="Calibri" pitchFamily="34" charset="-120"/>
              </a:rPr>
              <a:t>I risultati hanno confermato il consenso popolare alla fusione in tutte le frazioni.</a:t>
            </a:r>
            <a:endParaRPr lang="en-US" sz="1000" dirty="0"/>
          </a:p>
        </p:txBody>
      </p:sp>
      <p:pic>
        <p:nvPicPr>
          <p:cNvPr id="12" name="Immagine 3">
            <a:extLst>
              <a:ext uri="{FF2B5EF4-FFF2-40B4-BE49-F238E27FC236}">
                <a16:creationId xmlns:a16="http://schemas.microsoft.com/office/drawing/2014/main" id="{CBA53ED6-6F62-2E89-3D84-AB55D79AE936}"/>
              </a:ext>
            </a:extLst>
          </p:cNvPr>
          <p:cNvPicPr>
            <a:picLocks noChangeAspect="1"/>
          </p:cNvPicPr>
          <p:nvPr/>
        </p:nvPicPr>
        <p:blipFill rotWithShape="1">
          <a:blip r:embed="rId3">
            <a:alphaModFix amt="95000"/>
          </a:blip>
          <a:srcRect l="1422" t="1264" r="1811" b="3307"/>
          <a:stretch>
            <a:fillRect/>
          </a:stretch>
        </p:blipFill>
        <p:spPr>
          <a:xfrm>
            <a:off x="645034" y="1497879"/>
            <a:ext cx="7873139" cy="21930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64592"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64592"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Istituzione del Comune di Altavalle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Shape 6"/>
          <p:cNvSpPr/>
          <p:nvPr/>
        </p:nvSpPr>
        <p:spPr>
          <a:xfrm>
            <a:off x="301752" y="757123"/>
            <a:ext cx="8540496" cy="779069"/>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9" name="Shape 7"/>
          <p:cNvSpPr/>
          <p:nvPr/>
        </p:nvSpPr>
        <p:spPr>
          <a:xfrm>
            <a:off x="301752" y="859536"/>
            <a:ext cx="50292" cy="676656"/>
          </a:xfrm>
          <a:prstGeom prst="rect">
            <a:avLst/>
          </a:prstGeom>
          <a:solidFill>
            <a:srgbClr val="B81C2E"/>
          </a:solidFill>
          <a:ln w="12700">
            <a:solidFill>
              <a:srgbClr val="B81C2E"/>
            </a:solidFill>
            <a:prstDash val="solid"/>
          </a:ln>
        </p:spPr>
        <p:txBody>
          <a:bodyPr/>
          <a:lstStyle/>
          <a:p>
            <a:endParaRPr lang="en-US"/>
          </a:p>
        </p:txBody>
      </p:sp>
      <p:sp>
        <p:nvSpPr>
          <p:cNvPr id="10" name="Text 8"/>
          <p:cNvSpPr/>
          <p:nvPr/>
        </p:nvSpPr>
        <p:spPr>
          <a:xfrm>
            <a:off x="457200" y="905256"/>
            <a:ext cx="2011680" cy="274320"/>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Legge istitutiva</a:t>
            </a:r>
            <a:endParaRPr lang="en-US" sz="1000" dirty="0"/>
          </a:p>
        </p:txBody>
      </p:sp>
      <p:sp>
        <p:nvSpPr>
          <p:cNvPr id="11" name="Text 9"/>
          <p:cNvSpPr/>
          <p:nvPr/>
        </p:nvSpPr>
        <p:spPr>
          <a:xfrm>
            <a:off x="457200" y="1188720"/>
            <a:ext cx="8275320" cy="32918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L.R. 24.07.2015, n. 6 — Istituzione dal 01.01.2016 mediante fusione dei Comuni di Faver, Grauno, Grumes e Valda.</a:t>
            </a:r>
            <a:endParaRPr lang="en-US" sz="950" dirty="0"/>
          </a:p>
        </p:txBody>
      </p:sp>
      <p:sp>
        <p:nvSpPr>
          <p:cNvPr id="12" name="Shape 10"/>
          <p:cNvSpPr/>
          <p:nvPr/>
        </p:nvSpPr>
        <p:spPr>
          <a:xfrm>
            <a:off x="301752" y="1645920"/>
            <a:ext cx="8540496" cy="67665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3" name="Shape 11"/>
          <p:cNvSpPr/>
          <p:nvPr/>
        </p:nvSpPr>
        <p:spPr>
          <a:xfrm>
            <a:off x="301752" y="1645920"/>
            <a:ext cx="50292" cy="676656"/>
          </a:xfrm>
          <a:prstGeom prst="rect">
            <a:avLst/>
          </a:prstGeom>
          <a:solidFill>
            <a:srgbClr val="B81C2E"/>
          </a:solidFill>
          <a:ln w="12700">
            <a:solidFill>
              <a:srgbClr val="B81C2E"/>
            </a:solidFill>
            <a:prstDash val="solid"/>
          </a:ln>
        </p:spPr>
        <p:txBody>
          <a:bodyPr/>
          <a:lstStyle/>
          <a:p>
            <a:endParaRPr lang="en-US"/>
          </a:p>
        </p:txBody>
      </p:sp>
      <p:sp>
        <p:nvSpPr>
          <p:cNvPr id="14" name="Text 12"/>
          <p:cNvSpPr/>
          <p:nvPr/>
        </p:nvSpPr>
        <p:spPr>
          <a:xfrm>
            <a:off x="457200" y="1691640"/>
            <a:ext cx="2011680" cy="274320"/>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Sede legale</a:t>
            </a:r>
            <a:endParaRPr lang="en-US" sz="1000" dirty="0"/>
          </a:p>
        </p:txBody>
      </p:sp>
      <p:sp>
        <p:nvSpPr>
          <p:cNvPr id="15" name="Text 13"/>
          <p:cNvSpPr/>
          <p:nvPr/>
        </p:nvSpPr>
        <p:spPr>
          <a:xfrm>
            <a:off x="457200" y="1975104"/>
            <a:ext cx="8275320" cy="32918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Situata nell'abitato di Faver; gli uffici possono essere dislocati su tutto il territorio comunale.</a:t>
            </a:r>
            <a:endParaRPr lang="en-US" sz="950" dirty="0"/>
          </a:p>
        </p:txBody>
      </p:sp>
      <p:sp>
        <p:nvSpPr>
          <p:cNvPr id="16" name="Shape 14"/>
          <p:cNvSpPr/>
          <p:nvPr/>
        </p:nvSpPr>
        <p:spPr>
          <a:xfrm>
            <a:off x="301752" y="2432304"/>
            <a:ext cx="8540496" cy="67665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7" name="Shape 15"/>
          <p:cNvSpPr/>
          <p:nvPr/>
        </p:nvSpPr>
        <p:spPr>
          <a:xfrm>
            <a:off x="301752" y="2432304"/>
            <a:ext cx="50292" cy="676656"/>
          </a:xfrm>
          <a:prstGeom prst="rect">
            <a:avLst/>
          </a:prstGeom>
          <a:solidFill>
            <a:srgbClr val="B81C2E"/>
          </a:solidFill>
          <a:ln w="12700">
            <a:solidFill>
              <a:srgbClr val="B81C2E"/>
            </a:solidFill>
            <a:prstDash val="solid"/>
          </a:ln>
        </p:spPr>
        <p:txBody>
          <a:bodyPr/>
          <a:lstStyle/>
          <a:p>
            <a:endParaRPr lang="en-US"/>
          </a:p>
        </p:txBody>
      </p:sp>
      <p:sp>
        <p:nvSpPr>
          <p:cNvPr id="18" name="Text 16"/>
          <p:cNvSpPr/>
          <p:nvPr/>
        </p:nvSpPr>
        <p:spPr>
          <a:xfrm>
            <a:off x="457200" y="2478024"/>
            <a:ext cx="2011680" cy="274320"/>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Successione giuridica</a:t>
            </a:r>
            <a:endParaRPr lang="en-US" sz="1000" dirty="0"/>
          </a:p>
        </p:txBody>
      </p:sp>
      <p:sp>
        <p:nvSpPr>
          <p:cNvPr id="19" name="Text 17"/>
          <p:cNvSpPr/>
          <p:nvPr/>
        </p:nvSpPr>
        <p:spPr>
          <a:xfrm>
            <a:off x="457200" y="2761488"/>
            <a:ext cx="8275320" cy="32918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Il Comune di Altavalle è subentrato nella titolarità di tutti i beni mobili e immobili e di tutte le situazioni giuridiche attive e passive.</a:t>
            </a:r>
            <a:endParaRPr lang="en-US" sz="950" dirty="0"/>
          </a:p>
        </p:txBody>
      </p:sp>
      <p:sp>
        <p:nvSpPr>
          <p:cNvPr id="20" name="Shape 18"/>
          <p:cNvSpPr/>
          <p:nvPr/>
        </p:nvSpPr>
        <p:spPr>
          <a:xfrm>
            <a:off x="301752" y="3218688"/>
            <a:ext cx="8540496" cy="67665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1" name="Shape 19"/>
          <p:cNvSpPr/>
          <p:nvPr/>
        </p:nvSpPr>
        <p:spPr>
          <a:xfrm>
            <a:off x="301752" y="3218688"/>
            <a:ext cx="50292" cy="676656"/>
          </a:xfrm>
          <a:prstGeom prst="rect">
            <a:avLst/>
          </a:prstGeom>
          <a:solidFill>
            <a:srgbClr val="B81C2E"/>
          </a:solidFill>
          <a:ln w="12700">
            <a:solidFill>
              <a:srgbClr val="B81C2E"/>
            </a:solidFill>
            <a:prstDash val="solid"/>
          </a:ln>
        </p:spPr>
        <p:txBody>
          <a:bodyPr/>
          <a:lstStyle/>
          <a:p>
            <a:endParaRPr lang="en-US"/>
          </a:p>
        </p:txBody>
      </p:sp>
      <p:sp>
        <p:nvSpPr>
          <p:cNvPr id="22" name="Text 20"/>
          <p:cNvSpPr/>
          <p:nvPr/>
        </p:nvSpPr>
        <p:spPr>
          <a:xfrm>
            <a:off x="457200" y="3264408"/>
            <a:ext cx="2011680" cy="274320"/>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Commissario</a:t>
            </a:r>
            <a:endParaRPr lang="en-US" sz="1000" dirty="0"/>
          </a:p>
        </p:txBody>
      </p:sp>
      <p:sp>
        <p:nvSpPr>
          <p:cNvPr id="23" name="Text 21"/>
          <p:cNvSpPr/>
          <p:nvPr/>
        </p:nvSpPr>
        <p:spPr>
          <a:xfrm>
            <a:off x="457200" y="3547872"/>
            <a:ext cx="8275320" cy="329184"/>
          </a:xfrm>
          <a:prstGeom prst="rect">
            <a:avLst/>
          </a:prstGeom>
          <a:noFill/>
          <a:ln/>
        </p:spPr>
        <p:txBody>
          <a:bodyPr wrap="square" rtlCol="0" anchor="ctr"/>
          <a:lstStyle/>
          <a:p>
            <a:pPr marL="0" indent="0">
              <a:buNone/>
            </a:pPr>
            <a:r>
              <a:rPr lang="en-US" sz="950" dirty="0">
                <a:solidFill>
                  <a:srgbClr val="3D3D3D"/>
                </a:solidFill>
                <a:latin typeface="Calibri" pitchFamily="34" charset="0"/>
                <a:ea typeface="Calibri" pitchFamily="34" charset="-122"/>
                <a:cs typeface="Calibri" pitchFamily="34" charset="-120"/>
              </a:rPr>
              <a:t>Dal 01.01.2016 fino all'elezione degli organi comunali (08.05.2016) il nuovo Comune è stato retto da un Commissario.</a:t>
            </a:r>
            <a:endParaRPr lang="en-US" sz="950" dirty="0"/>
          </a:p>
        </p:txBody>
      </p:sp>
      <p:sp>
        <p:nvSpPr>
          <p:cNvPr id="24" name="Shape 22"/>
          <p:cNvSpPr/>
          <p:nvPr/>
        </p:nvSpPr>
        <p:spPr>
          <a:xfrm>
            <a:off x="329184" y="4005072"/>
            <a:ext cx="8540496" cy="676656"/>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pPr>
              <a:lnSpc>
                <a:spcPct val="107000"/>
              </a:lnSpc>
              <a:spcAft>
                <a:spcPts val="800"/>
              </a:spcAft>
            </a:pPr>
            <a:endParaRPr lang="it-IT" sz="95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950" dirty="0" smtClean="0">
                <a:latin typeface="Calibri" panose="020F0502020204030204" pitchFamily="34" charset="0"/>
                <a:ea typeface="Calibri" panose="020F0502020204030204" pitchFamily="34" charset="0"/>
                <a:cs typeface="Times New Roman" panose="02020603050405020304" pitchFamily="18" charset="0"/>
              </a:rPr>
              <a:t>In </a:t>
            </a:r>
            <a:r>
              <a:rPr lang="it-IT" sz="950" dirty="0">
                <a:latin typeface="Calibri" panose="020F0502020204030204" pitchFamily="34" charset="0"/>
                <a:ea typeface="Calibri" panose="020F0502020204030204" pitchFamily="34" charset="0"/>
                <a:cs typeface="Times New Roman" panose="02020603050405020304" pitchFamily="18" charset="0"/>
              </a:rPr>
              <a:t>prima applicazione quattro seggi del Consiglio sono stati assegnati ai candidati </a:t>
            </a:r>
            <a:r>
              <a:rPr lang="it-IT" sz="950" dirty="0" smtClean="0">
                <a:latin typeface="Calibri" panose="020F0502020204030204" pitchFamily="34" charset="0"/>
                <a:ea typeface="Calibri" panose="020F0502020204030204" pitchFamily="34" charset="0"/>
                <a:cs typeface="Times New Roman" panose="02020603050405020304" pitchFamily="18" charset="0"/>
              </a:rPr>
              <a:t>più </a:t>
            </a:r>
            <a:r>
              <a:rPr lang="it-IT" sz="950" dirty="0">
                <a:latin typeface="Calibri" panose="020F0502020204030204" pitchFamily="34" charset="0"/>
                <a:ea typeface="Calibri" panose="020F0502020204030204" pitchFamily="34" charset="0"/>
                <a:cs typeface="Times New Roman" panose="02020603050405020304" pitchFamily="18" charset="0"/>
              </a:rPr>
              <a:t>votati nelle rispettive circoscrizioni; nel primo mandato il Sindaco, per consentire la rappresentanza di tutti i Comuni di origine, ha nominato con decreto </a:t>
            </a:r>
            <a:r>
              <a:rPr lang="it-IT" sz="950">
                <a:latin typeface="Calibri" panose="020F0502020204030204" pitchFamily="34" charset="0"/>
                <a:ea typeface="Calibri" panose="020F0502020204030204" pitchFamily="34" charset="0"/>
                <a:cs typeface="Times New Roman" panose="02020603050405020304" pitchFamily="18" charset="0"/>
              </a:rPr>
              <a:t>quattro </a:t>
            </a:r>
            <a:r>
              <a:rPr lang="it-IT" sz="950" smtClean="0">
                <a:latin typeface="Calibri" panose="020F0502020204030204" pitchFamily="34" charset="0"/>
                <a:ea typeface="Calibri" panose="020F0502020204030204" pitchFamily="34" charset="0"/>
                <a:cs typeface="Times New Roman" panose="02020603050405020304" pitchFamily="18" charset="0"/>
              </a:rPr>
              <a:t>assessori.</a:t>
            </a:r>
            <a:endParaRPr lang="it-IT" sz="950" dirty="0">
              <a:latin typeface="Calibri" panose="020F0502020204030204" pitchFamily="34" charset="0"/>
              <a:ea typeface="Calibri" panose="020F0502020204030204" pitchFamily="34" charset="0"/>
              <a:cs typeface="Times New Roman" panose="02020603050405020304" pitchFamily="18" charset="0"/>
            </a:endParaRPr>
          </a:p>
        </p:txBody>
      </p:sp>
      <p:sp>
        <p:nvSpPr>
          <p:cNvPr id="25" name="Shape 23"/>
          <p:cNvSpPr/>
          <p:nvPr/>
        </p:nvSpPr>
        <p:spPr>
          <a:xfrm>
            <a:off x="301752" y="4005072"/>
            <a:ext cx="50292" cy="676656"/>
          </a:xfrm>
          <a:prstGeom prst="rect">
            <a:avLst/>
          </a:prstGeom>
          <a:solidFill>
            <a:srgbClr val="B81C2E"/>
          </a:solidFill>
          <a:ln w="12700">
            <a:solidFill>
              <a:srgbClr val="B81C2E"/>
            </a:solidFill>
            <a:prstDash val="solid"/>
          </a:ln>
        </p:spPr>
        <p:txBody>
          <a:bodyPr/>
          <a:lstStyle/>
          <a:p>
            <a:endParaRPr lang="en-US"/>
          </a:p>
        </p:txBody>
      </p:sp>
      <p:sp>
        <p:nvSpPr>
          <p:cNvPr id="26" name="Text 24"/>
          <p:cNvSpPr/>
          <p:nvPr/>
        </p:nvSpPr>
        <p:spPr>
          <a:xfrm>
            <a:off x="593766" y="4050792"/>
            <a:ext cx="1875114" cy="274320"/>
          </a:xfrm>
          <a:prstGeom prst="rect">
            <a:avLst/>
          </a:prstGeom>
          <a:noFill/>
          <a:ln/>
        </p:spPr>
        <p:txBody>
          <a:bodyPr wrap="square" rtlCol="0" anchor="ctr"/>
          <a:lstStyle/>
          <a:p>
            <a:pPr marL="0" indent="0">
              <a:buNone/>
            </a:pPr>
            <a:r>
              <a:rPr lang="en-US" sz="1000" b="1" dirty="0">
                <a:solidFill>
                  <a:srgbClr val="B81C2E"/>
                </a:solidFill>
                <a:latin typeface="Calibri" pitchFamily="34" charset="0"/>
                <a:ea typeface="Calibri" pitchFamily="34" charset="-122"/>
                <a:cs typeface="Calibri" pitchFamily="34" charset="-120"/>
              </a:rPr>
              <a:t>Prima applicazione</a:t>
            </a:r>
            <a:endParaRPr lang="en-US" sz="1000" dirty="0"/>
          </a:p>
        </p:txBody>
      </p:sp>
      <p:sp>
        <p:nvSpPr>
          <p:cNvPr id="27" name="Text 25"/>
          <p:cNvSpPr/>
          <p:nvPr/>
        </p:nvSpPr>
        <p:spPr>
          <a:xfrm>
            <a:off x="457200" y="4334256"/>
            <a:ext cx="8275320" cy="329184"/>
          </a:xfrm>
          <a:prstGeom prst="rect">
            <a:avLst/>
          </a:prstGeom>
          <a:noFill/>
          <a:ln/>
        </p:spPr>
        <p:txBody>
          <a:bodyPr wrap="square" rtlCol="0" anchor="ctr"/>
          <a:lstStyle/>
          <a:p>
            <a:endParaRPr lang="en-US" sz="950" dirty="0">
              <a:solidFill>
                <a:srgbClr val="3D3D3D"/>
              </a:solidFill>
              <a:latin typeface="Calibri" pitchFamily="34" charset="0"/>
              <a:ea typeface="Calibri" pitchFamily="34" charset="-122"/>
              <a:cs typeface="Calibri" pitchFamily="34"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81684"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81684"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Stemma degli Ex Comuni e del Comune di Altavalle</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29184"/>
          </a:xfrm>
          <a:prstGeom prst="rect">
            <a:avLst/>
          </a:prstGeom>
          <a:noFill/>
          <a:ln/>
        </p:spPr>
        <p:txBody>
          <a:bodyPr wrap="square" rtlCol="0" anchor="ctr"/>
          <a:lstStyle/>
          <a:p>
            <a:pPr marL="0" indent="0">
              <a:buNone/>
            </a:pPr>
            <a:r>
              <a:rPr lang="en-US" sz="1200" b="1" dirty="0">
                <a:solidFill>
                  <a:srgbClr val="3D3D3D"/>
                </a:solidFill>
                <a:latin typeface="Calibri" pitchFamily="34" charset="0"/>
                <a:ea typeface="Calibri" pitchFamily="34" charset="-122"/>
                <a:cs typeface="Calibri" pitchFamily="34" charset="-120"/>
              </a:rPr>
              <a:t>Ex Comuni</a:t>
            </a:r>
            <a:endParaRPr lang="en-US" sz="1200" dirty="0"/>
          </a:p>
        </p:txBody>
      </p:sp>
      <p:sp>
        <p:nvSpPr>
          <p:cNvPr id="9" name="Shape 7"/>
          <p:cNvSpPr/>
          <p:nvPr/>
        </p:nvSpPr>
        <p:spPr>
          <a:xfrm>
            <a:off x="329184" y="1234440"/>
            <a:ext cx="1938528" cy="1580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0" name="Shape 8"/>
          <p:cNvSpPr/>
          <p:nvPr/>
        </p:nvSpPr>
        <p:spPr>
          <a:xfrm>
            <a:off x="329184" y="1234440"/>
            <a:ext cx="1938528" cy="50292"/>
          </a:xfrm>
          <a:prstGeom prst="rect">
            <a:avLst/>
          </a:prstGeom>
          <a:solidFill>
            <a:srgbClr val="B81C2E"/>
          </a:solidFill>
          <a:ln w="12700">
            <a:solidFill>
              <a:srgbClr val="B81C2E"/>
            </a:solidFill>
            <a:prstDash val="solid"/>
          </a:ln>
        </p:spPr>
        <p:txBody>
          <a:bodyPr/>
          <a:lstStyle/>
          <a:p>
            <a:endParaRPr lang="en-US"/>
          </a:p>
        </p:txBody>
      </p:sp>
      <p:pic>
        <p:nvPicPr>
          <p:cNvPr id="11" name="Image 0" descr="preencoded.png"/>
          <p:cNvPicPr>
            <a:picLocks noChangeAspect="1"/>
          </p:cNvPicPr>
          <p:nvPr/>
        </p:nvPicPr>
        <p:blipFill>
          <a:blip r:embed="rId3"/>
          <a:srcRect/>
          <a:stretch/>
        </p:blipFill>
        <p:spPr>
          <a:xfrm>
            <a:off x="675728" y="1353312"/>
            <a:ext cx="1271016" cy="1429174"/>
          </a:xfrm>
          <a:prstGeom prst="rect">
            <a:avLst/>
          </a:prstGeom>
        </p:spPr>
      </p:pic>
      <p:sp>
        <p:nvSpPr>
          <p:cNvPr id="12" name="Text 9"/>
          <p:cNvSpPr/>
          <p:nvPr/>
        </p:nvSpPr>
        <p:spPr>
          <a:xfrm>
            <a:off x="329184" y="2779086"/>
            <a:ext cx="1938528" cy="329184"/>
          </a:xfrm>
          <a:prstGeom prst="rect">
            <a:avLst/>
          </a:prstGeom>
          <a:noFill/>
          <a:ln/>
        </p:spPr>
        <p:txBody>
          <a:bodyPr wrap="square" rtlCol="0" anchor="ctr"/>
          <a:lstStyle/>
          <a:p>
            <a:pPr marL="0" indent="0" algn="ctr">
              <a:buNone/>
            </a:pPr>
            <a:r>
              <a:rPr lang="en-US" sz="1100" b="1" dirty="0">
                <a:solidFill>
                  <a:srgbClr val="3D3D3D"/>
                </a:solidFill>
                <a:latin typeface="Calibri" pitchFamily="34" charset="0"/>
                <a:ea typeface="Calibri" pitchFamily="34" charset="-122"/>
                <a:cs typeface="Calibri" pitchFamily="34" charset="-120"/>
              </a:rPr>
              <a:t>Faver</a:t>
            </a:r>
            <a:endParaRPr lang="en-US" sz="1100" dirty="0"/>
          </a:p>
        </p:txBody>
      </p:sp>
      <p:sp>
        <p:nvSpPr>
          <p:cNvPr id="13" name="Shape 10"/>
          <p:cNvSpPr/>
          <p:nvPr/>
        </p:nvSpPr>
        <p:spPr>
          <a:xfrm>
            <a:off x="2459736" y="1234440"/>
            <a:ext cx="1938528" cy="1580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4" name="Shape 11"/>
          <p:cNvSpPr/>
          <p:nvPr/>
        </p:nvSpPr>
        <p:spPr>
          <a:xfrm>
            <a:off x="2459736" y="1234440"/>
            <a:ext cx="1938528" cy="50292"/>
          </a:xfrm>
          <a:prstGeom prst="rect">
            <a:avLst/>
          </a:prstGeom>
          <a:solidFill>
            <a:srgbClr val="B81C2E"/>
          </a:solidFill>
          <a:ln w="12700">
            <a:solidFill>
              <a:srgbClr val="B81C2E"/>
            </a:solidFill>
            <a:prstDash val="solid"/>
          </a:ln>
        </p:spPr>
        <p:txBody>
          <a:bodyPr/>
          <a:lstStyle/>
          <a:p>
            <a:endParaRPr lang="en-US"/>
          </a:p>
        </p:txBody>
      </p:sp>
      <p:pic>
        <p:nvPicPr>
          <p:cNvPr id="15" name="Image 1" descr="preencoded.png"/>
          <p:cNvPicPr>
            <a:picLocks noChangeAspect="1"/>
          </p:cNvPicPr>
          <p:nvPr/>
        </p:nvPicPr>
        <p:blipFill>
          <a:blip r:embed="rId4"/>
          <a:srcRect/>
          <a:stretch/>
        </p:blipFill>
        <p:spPr>
          <a:xfrm>
            <a:off x="2637184" y="1344771"/>
            <a:ext cx="1523732" cy="1403900"/>
          </a:xfrm>
          <a:prstGeom prst="rect">
            <a:avLst/>
          </a:prstGeom>
        </p:spPr>
      </p:pic>
      <p:sp>
        <p:nvSpPr>
          <p:cNvPr id="16" name="Text 12"/>
          <p:cNvSpPr/>
          <p:nvPr/>
        </p:nvSpPr>
        <p:spPr>
          <a:xfrm>
            <a:off x="2459736" y="2779086"/>
            <a:ext cx="1938528" cy="329184"/>
          </a:xfrm>
          <a:prstGeom prst="rect">
            <a:avLst/>
          </a:prstGeom>
          <a:noFill/>
          <a:ln/>
        </p:spPr>
        <p:txBody>
          <a:bodyPr wrap="square" rtlCol="0" anchor="ctr"/>
          <a:lstStyle/>
          <a:p>
            <a:pPr marL="0" indent="0" algn="ctr">
              <a:buNone/>
            </a:pPr>
            <a:r>
              <a:rPr lang="en-US" sz="1100" b="1" dirty="0">
                <a:solidFill>
                  <a:srgbClr val="3D3D3D"/>
                </a:solidFill>
                <a:latin typeface="Calibri" pitchFamily="34" charset="0"/>
                <a:ea typeface="Calibri" pitchFamily="34" charset="-122"/>
                <a:cs typeface="Calibri" pitchFamily="34" charset="-120"/>
              </a:rPr>
              <a:t>Grauno</a:t>
            </a:r>
            <a:endParaRPr lang="en-US" sz="1100" dirty="0"/>
          </a:p>
        </p:txBody>
      </p:sp>
      <p:sp>
        <p:nvSpPr>
          <p:cNvPr id="17" name="Shape 13"/>
          <p:cNvSpPr/>
          <p:nvPr/>
        </p:nvSpPr>
        <p:spPr>
          <a:xfrm>
            <a:off x="4590288" y="1234440"/>
            <a:ext cx="1938528" cy="1580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18" name="Shape 14"/>
          <p:cNvSpPr/>
          <p:nvPr/>
        </p:nvSpPr>
        <p:spPr>
          <a:xfrm>
            <a:off x="4590288" y="1234440"/>
            <a:ext cx="1938528" cy="50292"/>
          </a:xfrm>
          <a:prstGeom prst="rect">
            <a:avLst/>
          </a:prstGeom>
          <a:solidFill>
            <a:srgbClr val="B81C2E"/>
          </a:solidFill>
          <a:ln w="12700">
            <a:solidFill>
              <a:srgbClr val="B81C2E"/>
            </a:solidFill>
            <a:prstDash val="solid"/>
          </a:ln>
        </p:spPr>
        <p:txBody>
          <a:bodyPr/>
          <a:lstStyle/>
          <a:p>
            <a:endParaRPr lang="en-US"/>
          </a:p>
        </p:txBody>
      </p:sp>
      <p:pic>
        <p:nvPicPr>
          <p:cNvPr id="19" name="Image 2" descr="preencoded.png"/>
          <p:cNvPicPr>
            <a:picLocks noChangeAspect="1"/>
          </p:cNvPicPr>
          <p:nvPr/>
        </p:nvPicPr>
        <p:blipFill>
          <a:blip r:embed="rId5"/>
          <a:srcRect/>
          <a:stretch/>
        </p:blipFill>
        <p:spPr>
          <a:xfrm>
            <a:off x="4943061" y="1348740"/>
            <a:ext cx="1223705" cy="1405843"/>
          </a:xfrm>
          <a:prstGeom prst="rect">
            <a:avLst/>
          </a:prstGeom>
        </p:spPr>
      </p:pic>
      <p:sp>
        <p:nvSpPr>
          <p:cNvPr id="20" name="Text 15"/>
          <p:cNvSpPr/>
          <p:nvPr/>
        </p:nvSpPr>
        <p:spPr>
          <a:xfrm>
            <a:off x="4590288" y="2779086"/>
            <a:ext cx="1938528" cy="329184"/>
          </a:xfrm>
          <a:prstGeom prst="rect">
            <a:avLst/>
          </a:prstGeom>
          <a:noFill/>
          <a:ln/>
        </p:spPr>
        <p:txBody>
          <a:bodyPr wrap="square" rtlCol="0" anchor="ctr"/>
          <a:lstStyle/>
          <a:p>
            <a:pPr marL="0" indent="0" algn="ctr">
              <a:buNone/>
            </a:pPr>
            <a:r>
              <a:rPr lang="en-US" sz="1100" b="1" dirty="0">
                <a:solidFill>
                  <a:srgbClr val="3D3D3D"/>
                </a:solidFill>
                <a:latin typeface="Calibri" pitchFamily="34" charset="0"/>
                <a:ea typeface="Calibri" pitchFamily="34" charset="-122"/>
                <a:cs typeface="Calibri" pitchFamily="34" charset="-120"/>
              </a:rPr>
              <a:t>Grumes</a:t>
            </a:r>
            <a:endParaRPr lang="en-US" sz="1100" dirty="0"/>
          </a:p>
        </p:txBody>
      </p:sp>
      <p:sp>
        <p:nvSpPr>
          <p:cNvPr id="21" name="Shape 16"/>
          <p:cNvSpPr/>
          <p:nvPr/>
        </p:nvSpPr>
        <p:spPr>
          <a:xfrm>
            <a:off x="6720840" y="1234440"/>
            <a:ext cx="1938528" cy="1580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sp>
        <p:nvSpPr>
          <p:cNvPr id="22" name="Shape 17"/>
          <p:cNvSpPr/>
          <p:nvPr/>
        </p:nvSpPr>
        <p:spPr>
          <a:xfrm>
            <a:off x="6720840" y="1234440"/>
            <a:ext cx="1938528" cy="50292"/>
          </a:xfrm>
          <a:prstGeom prst="rect">
            <a:avLst/>
          </a:prstGeom>
          <a:solidFill>
            <a:srgbClr val="B81C2E"/>
          </a:solidFill>
          <a:ln w="12700">
            <a:solidFill>
              <a:srgbClr val="B81C2E"/>
            </a:solidFill>
            <a:prstDash val="solid"/>
          </a:ln>
        </p:spPr>
        <p:txBody>
          <a:bodyPr/>
          <a:lstStyle/>
          <a:p>
            <a:endParaRPr lang="en-US"/>
          </a:p>
        </p:txBody>
      </p:sp>
      <p:pic>
        <p:nvPicPr>
          <p:cNvPr id="23" name="Image 3" descr="preencoded.png"/>
          <p:cNvPicPr>
            <a:picLocks noChangeAspect="1"/>
          </p:cNvPicPr>
          <p:nvPr/>
        </p:nvPicPr>
        <p:blipFill>
          <a:blip r:embed="rId6"/>
          <a:srcRect t="9101"/>
          <a:stretch>
            <a:fillRect/>
          </a:stretch>
        </p:blipFill>
        <p:spPr>
          <a:xfrm>
            <a:off x="7101555" y="1344771"/>
            <a:ext cx="1219622" cy="1398270"/>
          </a:xfrm>
          <a:prstGeom prst="rect">
            <a:avLst/>
          </a:prstGeom>
        </p:spPr>
      </p:pic>
      <p:sp>
        <p:nvSpPr>
          <p:cNvPr id="24" name="Text 18"/>
          <p:cNvSpPr/>
          <p:nvPr/>
        </p:nvSpPr>
        <p:spPr>
          <a:xfrm>
            <a:off x="6720840" y="2779086"/>
            <a:ext cx="1938528" cy="329184"/>
          </a:xfrm>
          <a:prstGeom prst="rect">
            <a:avLst/>
          </a:prstGeom>
          <a:noFill/>
          <a:ln/>
        </p:spPr>
        <p:txBody>
          <a:bodyPr wrap="square" rtlCol="0" anchor="ctr"/>
          <a:lstStyle/>
          <a:p>
            <a:pPr marL="0" indent="0" algn="ctr">
              <a:buNone/>
            </a:pPr>
            <a:r>
              <a:rPr lang="en-US" sz="1100" b="1" dirty="0">
                <a:solidFill>
                  <a:srgbClr val="3D3D3D"/>
                </a:solidFill>
                <a:latin typeface="Calibri" pitchFamily="34" charset="0"/>
                <a:ea typeface="Calibri" pitchFamily="34" charset="-122"/>
                <a:cs typeface="Calibri" pitchFamily="34" charset="-120"/>
              </a:rPr>
              <a:t>Valda</a:t>
            </a:r>
            <a:endParaRPr lang="en-US" sz="1100" dirty="0"/>
          </a:p>
        </p:txBody>
      </p:sp>
      <p:sp>
        <p:nvSpPr>
          <p:cNvPr id="25" name="Shape 19"/>
          <p:cNvSpPr/>
          <p:nvPr/>
        </p:nvSpPr>
        <p:spPr>
          <a:xfrm>
            <a:off x="329184" y="3045284"/>
            <a:ext cx="8485632" cy="25603"/>
          </a:xfrm>
          <a:prstGeom prst="rect">
            <a:avLst/>
          </a:prstGeom>
          <a:solidFill>
            <a:srgbClr val="E4E6EA"/>
          </a:solidFill>
          <a:ln w="12700">
            <a:solidFill>
              <a:srgbClr val="E4E6EA"/>
            </a:solidFill>
            <a:prstDash val="solid"/>
          </a:ln>
        </p:spPr>
        <p:txBody>
          <a:bodyPr/>
          <a:lstStyle/>
          <a:p>
            <a:endParaRPr lang="en-US"/>
          </a:p>
        </p:txBody>
      </p:sp>
      <p:sp>
        <p:nvSpPr>
          <p:cNvPr id="26" name="Text 20"/>
          <p:cNvSpPr/>
          <p:nvPr/>
        </p:nvSpPr>
        <p:spPr>
          <a:xfrm>
            <a:off x="329184" y="3180283"/>
            <a:ext cx="3200400" cy="329184"/>
          </a:xfrm>
          <a:prstGeom prst="rect">
            <a:avLst/>
          </a:prstGeom>
          <a:noFill/>
          <a:ln/>
        </p:spPr>
        <p:txBody>
          <a:bodyPr wrap="square" rtlCol="0" anchor="ctr"/>
          <a:lstStyle/>
          <a:p>
            <a:pPr marL="0" indent="0">
              <a:buNone/>
            </a:pPr>
            <a:r>
              <a:rPr lang="en-US" sz="1200" b="1" dirty="0">
                <a:solidFill>
                  <a:srgbClr val="B81C2E"/>
                </a:solidFill>
                <a:latin typeface="Calibri" pitchFamily="34" charset="0"/>
                <a:ea typeface="Calibri" pitchFamily="34" charset="-122"/>
                <a:cs typeface="Calibri" pitchFamily="34" charset="-120"/>
              </a:rPr>
              <a:t>Comune di Altavalle</a:t>
            </a:r>
            <a:endParaRPr lang="en-US" sz="1200" dirty="0"/>
          </a:p>
        </p:txBody>
      </p:sp>
      <p:sp>
        <p:nvSpPr>
          <p:cNvPr id="28" name="Text 21"/>
          <p:cNvSpPr/>
          <p:nvPr/>
        </p:nvSpPr>
        <p:spPr>
          <a:xfrm>
            <a:off x="329183" y="3383052"/>
            <a:ext cx="2646491" cy="7315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Il nuovo stemma incorpora gli elementi araldici di tutti e quattro i Comuni originari.</a:t>
            </a:r>
            <a:endParaRPr lang="en-US" sz="1100" dirty="0"/>
          </a:p>
        </p:txBody>
      </p:sp>
      <p:sp>
        <p:nvSpPr>
          <p:cNvPr id="29" name="Shape 10">
            <a:extLst>
              <a:ext uri="{FF2B5EF4-FFF2-40B4-BE49-F238E27FC236}">
                <a16:creationId xmlns:a16="http://schemas.microsoft.com/office/drawing/2014/main" id="{3BD4F306-2001-C6C4-48F3-3876EDDF6436}"/>
              </a:ext>
            </a:extLst>
          </p:cNvPr>
          <p:cNvSpPr/>
          <p:nvPr/>
        </p:nvSpPr>
        <p:spPr>
          <a:xfrm>
            <a:off x="3529584" y="3178110"/>
            <a:ext cx="1938528" cy="1580083"/>
          </a:xfrm>
          <a:prstGeom prst="rect">
            <a:avLst/>
          </a:prstGeom>
          <a:solidFill>
            <a:srgbClr val="FFFFFF"/>
          </a:solidFill>
          <a:ln w="6350">
            <a:solidFill>
              <a:srgbClr val="D0D3D8"/>
            </a:solidFill>
            <a:prstDash val="solid"/>
          </a:ln>
          <a:effectLst>
            <a:outerShdw blurRad="88900" dist="25400" dir="8100000" algn="bl" rotWithShape="0">
              <a:srgbClr val="000000">
                <a:alpha val="10000"/>
              </a:srgbClr>
            </a:outerShdw>
          </a:effectLst>
        </p:spPr>
        <p:txBody>
          <a:bodyPr/>
          <a:lstStyle/>
          <a:p>
            <a:endParaRPr lang="en-US"/>
          </a:p>
        </p:txBody>
      </p:sp>
      <p:pic>
        <p:nvPicPr>
          <p:cNvPr id="27" name="Image 4" descr="preencoded.png"/>
          <p:cNvPicPr>
            <a:picLocks noChangeAspect="1"/>
          </p:cNvPicPr>
          <p:nvPr/>
        </p:nvPicPr>
        <p:blipFill>
          <a:blip r:embed="rId7"/>
          <a:srcRect/>
          <a:stretch/>
        </p:blipFill>
        <p:spPr>
          <a:xfrm>
            <a:off x="3960316" y="3274994"/>
            <a:ext cx="1150215" cy="1404332"/>
          </a:xfrm>
          <a:prstGeom prst="rect">
            <a:avLst/>
          </a:prstGeom>
        </p:spPr>
      </p:pic>
      <p:cxnSp>
        <p:nvCxnSpPr>
          <p:cNvPr id="31" name="Straight Arrow Connector 30">
            <a:extLst>
              <a:ext uri="{FF2B5EF4-FFF2-40B4-BE49-F238E27FC236}">
                <a16:creationId xmlns:a16="http://schemas.microsoft.com/office/drawing/2014/main" id="{67F4928C-1434-E65D-D86F-B644C984E6AB}"/>
              </a:ext>
            </a:extLst>
          </p:cNvPr>
          <p:cNvCxnSpPr>
            <a:cxnSpLocks/>
          </p:cNvCxnSpPr>
          <p:nvPr/>
        </p:nvCxnSpPr>
        <p:spPr>
          <a:xfrm>
            <a:off x="1511085" y="3045284"/>
            <a:ext cx="1938528" cy="4641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283A9AA5-69DF-8244-31AD-829FADDF8C2F}"/>
              </a:ext>
            </a:extLst>
          </p:cNvPr>
          <p:cNvCxnSpPr>
            <a:cxnSpLocks/>
          </p:cNvCxnSpPr>
          <p:nvPr/>
        </p:nvCxnSpPr>
        <p:spPr>
          <a:xfrm flipH="1">
            <a:off x="5554913" y="3041877"/>
            <a:ext cx="1923019" cy="48610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A52C04FE-4F08-09C0-0AEE-424463455F65}"/>
              </a:ext>
            </a:extLst>
          </p:cNvPr>
          <p:cNvCxnSpPr>
            <a:cxnSpLocks/>
          </p:cNvCxnSpPr>
          <p:nvPr/>
        </p:nvCxnSpPr>
        <p:spPr>
          <a:xfrm flipH="1">
            <a:off x="5110531" y="3003860"/>
            <a:ext cx="164592" cy="15231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F11E609C-9608-E954-5B32-C5698F2C7529}"/>
              </a:ext>
            </a:extLst>
          </p:cNvPr>
          <p:cNvCxnSpPr>
            <a:cxnSpLocks/>
          </p:cNvCxnSpPr>
          <p:nvPr/>
        </p:nvCxnSpPr>
        <p:spPr>
          <a:xfrm>
            <a:off x="3759829" y="3013734"/>
            <a:ext cx="168801" cy="14244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5F3"/>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1C2E"/>
          </a:solidFill>
          <a:ln w="12700">
            <a:solidFill>
              <a:srgbClr val="B81C2E"/>
            </a:solidFill>
            <a:prstDash val="solid"/>
          </a:ln>
        </p:spPr>
        <p:txBody>
          <a:bodyPr/>
          <a:lstStyle/>
          <a:p>
            <a:endParaRPr lang="en-US"/>
          </a:p>
        </p:txBody>
      </p:sp>
      <p:sp>
        <p:nvSpPr>
          <p:cNvPr id="3" name="Shape 1"/>
          <p:cNvSpPr/>
          <p:nvPr/>
        </p:nvSpPr>
        <p:spPr>
          <a:xfrm>
            <a:off x="191096" y="0"/>
            <a:ext cx="8979408" cy="731520"/>
          </a:xfrm>
          <a:prstGeom prst="rect">
            <a:avLst/>
          </a:prstGeom>
          <a:solidFill>
            <a:srgbClr val="FFFFFF"/>
          </a:solidFill>
          <a:ln w="12700">
            <a:solidFill>
              <a:srgbClr val="FFFFFF"/>
            </a:solidFill>
            <a:prstDash val="solid"/>
          </a:ln>
        </p:spPr>
        <p:txBody>
          <a:bodyPr/>
          <a:lstStyle/>
          <a:p>
            <a:endParaRPr lang="en-US"/>
          </a:p>
        </p:txBody>
      </p:sp>
      <p:sp>
        <p:nvSpPr>
          <p:cNvPr id="4" name="Shape 2"/>
          <p:cNvSpPr/>
          <p:nvPr/>
        </p:nvSpPr>
        <p:spPr>
          <a:xfrm>
            <a:off x="191096" y="731520"/>
            <a:ext cx="8979408" cy="25603"/>
          </a:xfrm>
          <a:prstGeom prst="rect">
            <a:avLst/>
          </a:prstGeom>
          <a:solidFill>
            <a:srgbClr val="E4E6EA"/>
          </a:solidFill>
          <a:ln w="12700">
            <a:solidFill>
              <a:srgbClr val="E4E6EA"/>
            </a:solidFill>
            <a:prstDash val="solid"/>
          </a:ln>
        </p:spPr>
        <p:txBody>
          <a:bodyPr/>
          <a:lstStyle/>
          <a:p>
            <a:endParaRPr lang="en-US"/>
          </a:p>
        </p:txBody>
      </p:sp>
      <p:sp>
        <p:nvSpPr>
          <p:cNvPr id="5" name="Text 3"/>
          <p:cNvSpPr/>
          <p:nvPr/>
        </p:nvSpPr>
        <p:spPr>
          <a:xfrm>
            <a:off x="329184" y="54864"/>
            <a:ext cx="8631936" cy="621792"/>
          </a:xfrm>
          <a:prstGeom prst="rect">
            <a:avLst/>
          </a:prstGeom>
          <a:noFill/>
          <a:ln/>
        </p:spPr>
        <p:txBody>
          <a:bodyPr wrap="square" lIns="0" tIns="0" rIns="0" bIns="0" rtlCol="0" anchor="ctr"/>
          <a:lstStyle/>
          <a:p>
            <a:pPr marL="0" indent="0">
              <a:buNone/>
            </a:pPr>
            <a:r>
              <a:rPr lang="en-US" sz="2200" b="1" dirty="0">
                <a:solidFill>
                  <a:srgbClr val="B81C2E"/>
                </a:solidFill>
                <a:latin typeface="Calibri" pitchFamily="34" charset="0"/>
                <a:ea typeface="Calibri" pitchFamily="34" charset="-122"/>
                <a:cs typeface="Calibri" pitchFamily="34" charset="-120"/>
              </a:rPr>
              <a:t>Descrizione Araldica dello Stemma</a:t>
            </a:r>
            <a:endParaRPr lang="en-US" sz="2200" dirty="0"/>
          </a:p>
        </p:txBody>
      </p:sp>
      <p:sp>
        <p:nvSpPr>
          <p:cNvPr id="6" name="Shape 4"/>
          <p:cNvSpPr/>
          <p:nvPr/>
        </p:nvSpPr>
        <p:spPr>
          <a:xfrm>
            <a:off x="0" y="4828032"/>
            <a:ext cx="9144000" cy="315468"/>
          </a:xfrm>
          <a:prstGeom prst="rect">
            <a:avLst/>
          </a:prstGeom>
          <a:solidFill>
            <a:srgbClr val="B81C2E"/>
          </a:solidFill>
          <a:ln w="12700">
            <a:solidFill>
              <a:srgbClr val="B81C2E"/>
            </a:solidFill>
            <a:prstDash val="solid"/>
          </a:ln>
        </p:spPr>
        <p:txBody>
          <a:bodyPr/>
          <a:lstStyle/>
          <a:p>
            <a:endParaRPr lang="en-US"/>
          </a:p>
        </p:txBody>
      </p:sp>
      <p:sp>
        <p:nvSpPr>
          <p:cNvPr id="7" name="Text 5"/>
          <p:cNvSpPr/>
          <p:nvPr/>
        </p:nvSpPr>
        <p:spPr>
          <a:xfrm>
            <a:off x="329184" y="4837176"/>
            <a:ext cx="8412480" cy="246888"/>
          </a:xfrm>
          <a:prstGeom prst="rect">
            <a:avLst/>
          </a:prstGeom>
          <a:noFill/>
          <a:ln/>
        </p:spPr>
        <p:txBody>
          <a:bodyPr wrap="square" rtlCol="0" anchor="ctr"/>
          <a:lstStyle/>
          <a:p>
            <a:pPr marL="0" indent="0">
              <a:buNone/>
            </a:pPr>
            <a:r>
              <a:rPr lang="en-US" sz="800" dirty="0">
                <a:solidFill>
                  <a:srgbClr val="FFBBBB"/>
                </a:solidFill>
                <a:latin typeface="Calibri" pitchFamily="34" charset="0"/>
                <a:ea typeface="Calibri" pitchFamily="34" charset="-122"/>
                <a:cs typeface="Calibri" pitchFamily="34" charset="-120"/>
              </a:rPr>
              <a:t>Comune di Altavalle  |  2016 – 2026</a:t>
            </a:r>
            <a:endParaRPr lang="en-US" sz="800" dirty="0"/>
          </a:p>
        </p:txBody>
      </p:sp>
      <p:sp>
        <p:nvSpPr>
          <p:cNvPr id="8" name="Text 6"/>
          <p:cNvSpPr/>
          <p:nvPr/>
        </p:nvSpPr>
        <p:spPr>
          <a:xfrm>
            <a:off x="329184" y="841248"/>
            <a:ext cx="8485632" cy="329184"/>
          </a:xfrm>
          <a:prstGeom prst="rect">
            <a:avLst/>
          </a:prstGeom>
          <a:noFill/>
          <a:ln/>
        </p:spPr>
        <p:txBody>
          <a:bodyPr wrap="square" rtlCol="0" anchor="ctr"/>
          <a:lstStyle/>
          <a:p>
            <a:pPr marL="0" indent="0">
              <a:buNone/>
            </a:pPr>
            <a:r>
              <a:rPr lang="en-US" sz="1300" b="1" dirty="0">
                <a:solidFill>
                  <a:srgbClr val="B81C2E"/>
                </a:solidFill>
                <a:latin typeface="Calibri" pitchFamily="34" charset="0"/>
                <a:ea typeface="Calibri" pitchFamily="34" charset="-122"/>
                <a:cs typeface="Calibri" pitchFamily="34" charset="-120"/>
              </a:rPr>
              <a:t>Dalla Delibera del Consiglio Comunale n. 18 del 08.05.2018</a:t>
            </a:r>
            <a:endParaRPr lang="en-US" sz="1300" dirty="0"/>
          </a:p>
        </p:txBody>
      </p:sp>
      <p:pic>
        <p:nvPicPr>
          <p:cNvPr id="9" name="Image 0" descr="preencoded.png"/>
          <p:cNvPicPr>
            <a:picLocks noChangeAspect="1"/>
          </p:cNvPicPr>
          <p:nvPr/>
        </p:nvPicPr>
        <p:blipFill>
          <a:blip r:embed="rId3"/>
          <a:stretch>
            <a:fillRect/>
          </a:stretch>
        </p:blipFill>
        <p:spPr>
          <a:xfrm>
            <a:off x="5777947" y="1005840"/>
            <a:ext cx="2551574" cy="3410777"/>
          </a:xfrm>
          <a:prstGeom prst="rect">
            <a:avLst/>
          </a:prstGeom>
          <a:ln>
            <a:solidFill>
              <a:schemeClr val="tx1"/>
            </a:solidFill>
          </a:ln>
        </p:spPr>
      </p:pic>
      <p:sp>
        <p:nvSpPr>
          <p:cNvPr id="10" name="Text 7"/>
          <p:cNvSpPr/>
          <p:nvPr/>
        </p:nvSpPr>
        <p:spPr>
          <a:xfrm>
            <a:off x="329184" y="1119600"/>
            <a:ext cx="4348833" cy="1773936"/>
          </a:xfrm>
          <a:prstGeom prst="rect">
            <a:avLst/>
          </a:prstGeom>
          <a:noFill/>
          <a:ln/>
        </p:spPr>
        <p:txBody>
          <a:bodyPr wrap="square" rtlCol="0" anchor="ctr"/>
          <a:lstStyle/>
          <a:p>
            <a:pPr marL="0" indent="0">
              <a:buNone/>
            </a:pPr>
            <a:r>
              <a:rPr lang="en-US" sz="1050" b="1" dirty="0">
                <a:solidFill>
                  <a:srgbClr val="1C1C1C"/>
                </a:solidFill>
                <a:latin typeface="Calibri" pitchFamily="34" charset="0"/>
                <a:ea typeface="Calibri" pitchFamily="34" charset="-122"/>
                <a:cs typeface="Calibri" pitchFamily="34" charset="-120"/>
              </a:rPr>
              <a:t>Scudo inquartato: </a:t>
            </a:r>
            <a:r>
              <a:rPr lang="en-US" sz="1050" dirty="0">
                <a:solidFill>
                  <a:srgbClr val="1C1C1C"/>
                </a:solidFill>
                <a:latin typeface="Calibri" pitchFamily="34" charset="0"/>
                <a:ea typeface="Calibri" pitchFamily="34" charset="-122"/>
                <a:cs typeface="Calibri" pitchFamily="34" charset="-120"/>
              </a:rPr>
              <a:t>nel 1° di rosso alla fascia d'argento carica del monogramma "F. II" (Faver); nel 2° d'argento a tre abeti al naturale fondato sulla campagna scaccata di rosso e d'argento (Grauno); nel 3° d'azzurro al torrione d'argento merlato fondato su un monte scosceso di verde sormontato da una stella d'oro (Grumes); nel 4° inquartato con conifere d'argento e alberi d'oro, sul tutto uno scudetto di rosso a tre stelle d'argento (Valda).</a:t>
            </a:r>
            <a:endParaRPr lang="en-US" sz="1050" dirty="0"/>
          </a:p>
        </p:txBody>
      </p:sp>
      <p:sp>
        <p:nvSpPr>
          <p:cNvPr id="12" name="Text 9"/>
          <p:cNvSpPr/>
          <p:nvPr/>
        </p:nvSpPr>
        <p:spPr>
          <a:xfrm>
            <a:off x="329184" y="2823948"/>
            <a:ext cx="4242816" cy="914400"/>
          </a:xfrm>
          <a:prstGeom prst="rect">
            <a:avLst/>
          </a:prstGeom>
          <a:noFill/>
          <a:ln/>
        </p:spPr>
        <p:txBody>
          <a:bodyPr wrap="square" rtlCol="0" anchor="ctr"/>
          <a:lstStyle/>
          <a:p>
            <a:pPr marL="0" indent="0">
              <a:buNone/>
            </a:pPr>
            <a:r>
              <a:rPr lang="en-US" sz="1050" b="1" dirty="0">
                <a:solidFill>
                  <a:srgbClr val="1C1C1C"/>
                </a:solidFill>
                <a:latin typeface="Calibri" pitchFamily="34" charset="0"/>
                <a:ea typeface="Calibri" pitchFamily="34" charset="-122"/>
                <a:cs typeface="Calibri" pitchFamily="34" charset="-120"/>
              </a:rPr>
              <a:t>Corona: </a:t>
            </a:r>
            <a:r>
              <a:rPr lang="en-US" sz="1050" dirty="0">
                <a:solidFill>
                  <a:srgbClr val="1C1C1C"/>
                </a:solidFill>
                <a:latin typeface="Calibri" pitchFamily="34" charset="0"/>
                <a:ea typeface="Calibri" pitchFamily="34" charset="-122"/>
                <a:cs typeface="Calibri" pitchFamily="34" charset="-120"/>
              </a:rPr>
              <a:t>Lo scudo è coronato dalla consueta corona muraria da Comune d'argento con quattro porte di nero di cui tre visibili, sormontata da una cortina formata da 16 beccatelli ad arco di cui nove visibili, ciascuno sormontato da un merlo ghibellino.</a:t>
            </a:r>
            <a:endParaRPr lang="en-US" sz="1050" dirty="0"/>
          </a:p>
        </p:txBody>
      </p:sp>
      <p:sp>
        <p:nvSpPr>
          <p:cNvPr id="13" name="Text 10"/>
          <p:cNvSpPr/>
          <p:nvPr/>
        </p:nvSpPr>
        <p:spPr>
          <a:xfrm>
            <a:off x="329184" y="3970359"/>
            <a:ext cx="4242816" cy="512064"/>
          </a:xfrm>
          <a:prstGeom prst="rect">
            <a:avLst/>
          </a:prstGeom>
          <a:noFill/>
          <a:ln/>
        </p:spPr>
        <p:txBody>
          <a:bodyPr wrap="square" rtlCol="0" anchor="ctr"/>
          <a:lstStyle/>
          <a:p>
            <a:pPr marL="0" indent="0">
              <a:buNone/>
            </a:pPr>
            <a:r>
              <a:rPr lang="en-US" sz="1050" b="1" dirty="0">
                <a:solidFill>
                  <a:srgbClr val="1C1C1C"/>
                </a:solidFill>
                <a:latin typeface="Calibri" pitchFamily="34" charset="0"/>
                <a:ea typeface="Calibri" pitchFamily="34" charset="-122"/>
                <a:cs typeface="Calibri" pitchFamily="34" charset="-120"/>
              </a:rPr>
              <a:t>Ornamenti</a:t>
            </a:r>
            <a:r>
              <a:rPr lang="en-US" sz="1050" dirty="0">
                <a:solidFill>
                  <a:srgbClr val="1C1C1C"/>
                </a:solidFill>
                <a:latin typeface="Calibri" pitchFamily="34" charset="0"/>
                <a:ea typeface="Calibri" pitchFamily="34" charset="-122"/>
                <a:cs typeface="Calibri" pitchFamily="34" charset="-120"/>
              </a:rPr>
              <a:t>: ornato in basso da due serti, uno d'alloro e l'altro di quercia, uniti al centro da un nastro annodato.</a:t>
            </a:r>
            <a:endParaRPr lang="en-US" sz="105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265</TotalTime>
  <Words>2104</Words>
  <Application>Microsoft Office PowerPoint</Application>
  <PresentationFormat>Presentazione su schermo (16:9)</PresentationFormat>
  <Paragraphs>343</Paragraphs>
  <Slides>27</Slides>
  <Notes>27</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Aptos</vt:lpstr>
      <vt:lpstr>Arial</vt:lpstr>
      <vt:lpstr>Calibri</vt:lpstr>
      <vt:lpstr>Times New Roman</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Fusione e Futuro – Comune di Altavalle 2016-2026</dc:title>
  <dc:subject>PptxGenJS Presentation</dc:subject>
  <dc:creator>PptxGenJS</dc:creator>
  <cp:lastModifiedBy>Vicesegretario Comunale</cp:lastModifiedBy>
  <cp:revision>20</cp:revision>
  <cp:lastPrinted>2026-03-20T10:59:50Z</cp:lastPrinted>
  <dcterms:created xsi:type="dcterms:W3CDTF">2026-03-19T13:53:46Z</dcterms:created>
  <dcterms:modified xsi:type="dcterms:W3CDTF">2026-03-20T14:47:14Z</dcterms:modified>
</cp:coreProperties>
</file>